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3.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7.bin" ContentType="application/vnd.openxmlformats-officedocument.oleObject"/>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88"/>
  </p:notesMasterIdLst>
  <p:sldIdLst>
    <p:sldId id="333" r:id="rId3"/>
    <p:sldId id="259" r:id="rId4"/>
    <p:sldId id="368" r:id="rId5"/>
    <p:sldId id="365" r:id="rId6"/>
    <p:sldId id="366" r:id="rId7"/>
    <p:sldId id="367" r:id="rId8"/>
    <p:sldId id="379" r:id="rId9"/>
    <p:sldId id="380" r:id="rId10"/>
    <p:sldId id="381" r:id="rId11"/>
    <p:sldId id="382" r:id="rId12"/>
    <p:sldId id="383" r:id="rId13"/>
    <p:sldId id="384" r:id="rId14"/>
    <p:sldId id="386" r:id="rId15"/>
    <p:sldId id="387" r:id="rId16"/>
    <p:sldId id="388" r:id="rId17"/>
    <p:sldId id="389" r:id="rId18"/>
    <p:sldId id="390" r:id="rId19"/>
    <p:sldId id="391" r:id="rId20"/>
    <p:sldId id="397" r:id="rId21"/>
    <p:sldId id="398" r:id="rId22"/>
    <p:sldId id="400" r:id="rId23"/>
    <p:sldId id="399" r:id="rId24"/>
    <p:sldId id="402" r:id="rId25"/>
    <p:sldId id="403" r:id="rId26"/>
    <p:sldId id="404" r:id="rId27"/>
    <p:sldId id="405" r:id="rId28"/>
    <p:sldId id="406" r:id="rId29"/>
    <p:sldId id="407" r:id="rId30"/>
    <p:sldId id="408" r:id="rId31"/>
    <p:sldId id="409" r:id="rId32"/>
    <p:sldId id="410" r:id="rId33"/>
    <p:sldId id="411" r:id="rId34"/>
    <p:sldId id="412" r:id="rId35"/>
    <p:sldId id="413" r:id="rId36"/>
    <p:sldId id="414" r:id="rId37"/>
    <p:sldId id="415" r:id="rId38"/>
    <p:sldId id="416" r:id="rId39"/>
    <p:sldId id="417" r:id="rId40"/>
    <p:sldId id="433" r:id="rId41"/>
    <p:sldId id="420" r:id="rId42"/>
    <p:sldId id="421" r:id="rId43"/>
    <p:sldId id="422" r:id="rId44"/>
    <p:sldId id="423" r:id="rId45"/>
    <p:sldId id="424" r:id="rId46"/>
    <p:sldId id="425" r:id="rId47"/>
    <p:sldId id="426" r:id="rId48"/>
    <p:sldId id="427" r:id="rId49"/>
    <p:sldId id="428" r:id="rId50"/>
    <p:sldId id="429" r:id="rId51"/>
    <p:sldId id="430" r:id="rId52"/>
    <p:sldId id="431" r:id="rId53"/>
    <p:sldId id="432" r:id="rId54"/>
    <p:sldId id="434" r:id="rId55"/>
    <p:sldId id="435" r:id="rId56"/>
    <p:sldId id="436" r:id="rId57"/>
    <p:sldId id="437" r:id="rId58"/>
    <p:sldId id="438" r:id="rId59"/>
    <p:sldId id="439" r:id="rId60"/>
    <p:sldId id="440" r:id="rId61"/>
    <p:sldId id="441" r:id="rId62"/>
    <p:sldId id="442" r:id="rId63"/>
    <p:sldId id="446" r:id="rId64"/>
    <p:sldId id="443" r:id="rId65"/>
    <p:sldId id="444" r:id="rId66"/>
    <p:sldId id="447" r:id="rId67"/>
    <p:sldId id="445" r:id="rId68"/>
    <p:sldId id="448" r:id="rId69"/>
    <p:sldId id="449" r:id="rId70"/>
    <p:sldId id="450" r:id="rId71"/>
    <p:sldId id="452" r:id="rId72"/>
    <p:sldId id="451" r:id="rId73"/>
    <p:sldId id="453" r:id="rId74"/>
    <p:sldId id="454" r:id="rId75"/>
    <p:sldId id="455" r:id="rId76"/>
    <p:sldId id="456" r:id="rId77"/>
    <p:sldId id="457" r:id="rId78"/>
    <p:sldId id="458" r:id="rId79"/>
    <p:sldId id="459" r:id="rId80"/>
    <p:sldId id="460" r:id="rId81"/>
    <p:sldId id="462" r:id="rId82"/>
    <p:sldId id="463" r:id="rId83"/>
    <p:sldId id="464" r:id="rId84"/>
    <p:sldId id="465" r:id="rId85"/>
    <p:sldId id="466" r:id="rId86"/>
    <p:sldId id="467" r:id="rId87"/>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217529"/>
    <a:srgbClr val="333399"/>
    <a:srgbClr val="0000FF"/>
    <a:srgbClr val="000099"/>
    <a:srgbClr val="006600"/>
    <a:srgbClr val="000000"/>
    <a:srgbClr val="0066CC"/>
    <a:srgbClr val="969696"/>
    <a:srgbClr val="2D9F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60" autoAdjust="0"/>
    <p:restoredTop sz="91297" autoAdjust="0"/>
  </p:normalViewPr>
  <p:slideViewPr>
    <p:cSldViewPr>
      <p:cViewPr varScale="1">
        <p:scale>
          <a:sx n="80" d="100"/>
          <a:sy n="80" d="100"/>
        </p:scale>
        <p:origin x="-244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44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90" Type="http://schemas.openxmlformats.org/officeDocument/2006/relationships/presProps" Target="presProps.xml"/><Relationship Id="rId91" Type="http://schemas.openxmlformats.org/officeDocument/2006/relationships/viewProps" Target="viewProps.xml"/><Relationship Id="rId92" Type="http://schemas.openxmlformats.org/officeDocument/2006/relationships/theme" Target="theme/theme1.xml"/><Relationship Id="rId93"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notesMaster" Target="notesMasters/notesMaster1.xml"/><Relationship Id="rId89" Type="http://schemas.openxmlformats.org/officeDocument/2006/relationships/printerSettings" Target="printerSettings/printerSettings1.bin"/></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 Id="rId2" Type="http://schemas.openxmlformats.org/officeDocument/2006/relationships/image" Target="../media/image12.wmf"/><Relationship Id="rId3"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E4910D1-D0BD-4983-974A-97D931FF1E47}" type="datetimeFigureOut">
              <a:rPr lang="it-IT" smtClean="0"/>
              <a:pPr/>
              <a:t>02/07/19</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34B3850B-4B23-484E-830F-ABFA9F7E50AB}" type="slidenum">
              <a:rPr lang="it-IT" smtClean="0"/>
              <a:pPr/>
              <a:t>‹n.›</a:t>
            </a:fld>
            <a:endParaRPr lang="it-IT"/>
          </a:p>
        </p:txBody>
      </p:sp>
    </p:spTree>
    <p:extLst>
      <p:ext uri="{BB962C8B-B14F-4D97-AF65-F5344CB8AC3E}">
        <p14:creationId xmlns:p14="http://schemas.microsoft.com/office/powerpoint/2010/main" val="262677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4B3850B-4B23-484E-830F-ABFA9F7E50AB}" type="slidenum">
              <a:rPr lang="it-IT" smtClean="0"/>
              <a:pPr/>
              <a:t>1</a:t>
            </a:fld>
            <a:endParaRPr lang="it-IT"/>
          </a:p>
        </p:txBody>
      </p:sp>
    </p:spTree>
    <p:extLst>
      <p:ext uri="{BB962C8B-B14F-4D97-AF65-F5344CB8AC3E}">
        <p14:creationId xmlns:p14="http://schemas.microsoft.com/office/powerpoint/2010/main" val="841662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dt" sz="quarter" idx="1"/>
          </p:nvPr>
        </p:nvSpPr>
        <p:spPr>
          <a:noFill/>
        </p:spPr>
        <p:txBody>
          <a:bodyPr/>
          <a:lstStyle/>
          <a:p>
            <a:r>
              <a:rPr lang="it-IT" smtClean="0"/>
              <a:t>Luogo, data</a:t>
            </a:r>
          </a:p>
        </p:txBody>
      </p:sp>
      <p:sp>
        <p:nvSpPr>
          <p:cNvPr id="95235"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5236" name="Rectangle 2"/>
          <p:cNvSpPr>
            <a:spLocks noGrp="1" noRot="1" noChangeAspect="1" noChangeArrowheads="1" noTextEdit="1"/>
          </p:cNvSpPr>
          <p:nvPr>
            <p:ph type="sldImg"/>
          </p:nvPr>
        </p:nvSpPr>
        <p:spPr>
          <a:xfrm>
            <a:off x="1006475" y="777875"/>
            <a:ext cx="5087938" cy="3816350"/>
          </a:xfrm>
          <a:solidFill>
            <a:srgbClr val="FFFFFF"/>
          </a:solidFill>
          <a:ln/>
        </p:spPr>
      </p:sp>
      <p:sp>
        <p:nvSpPr>
          <p:cNvPr id="95237" name="Rectangle 3"/>
          <p:cNvSpPr>
            <a:spLocks noGrp="1" noChangeArrowheads="1"/>
          </p:cNvSpPr>
          <p:nvPr>
            <p:ph type="body" idx="1"/>
          </p:nvPr>
        </p:nvSpPr>
        <p:spPr>
          <a:xfrm>
            <a:off x="964651" y="4870326"/>
            <a:ext cx="5148635" cy="4635782"/>
          </a:xfrm>
          <a:noFill/>
          <a:ln/>
        </p:spPr>
        <p:txBody>
          <a:bodyPr lIns="98017" tIns="48148" rIns="98017" bIns="48148"/>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type="dt" sz="quarter" idx="1"/>
          </p:nvPr>
        </p:nvSpPr>
        <p:spPr>
          <a:noFill/>
        </p:spPr>
        <p:txBody>
          <a:bodyPr/>
          <a:lstStyle/>
          <a:p>
            <a:r>
              <a:rPr lang="it-IT" smtClean="0"/>
              <a:t>Luogo, data</a:t>
            </a:r>
          </a:p>
        </p:txBody>
      </p:sp>
      <p:sp>
        <p:nvSpPr>
          <p:cNvPr id="96259"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6260" name="Rectangle 2"/>
          <p:cNvSpPr>
            <a:spLocks noGrp="1" noRot="1" noChangeAspect="1" noChangeArrowheads="1" noTextEdit="1"/>
          </p:cNvSpPr>
          <p:nvPr>
            <p:ph type="sldImg"/>
          </p:nvPr>
        </p:nvSpPr>
        <p:spPr>
          <a:xfrm>
            <a:off x="1006475" y="777875"/>
            <a:ext cx="5087938" cy="3816350"/>
          </a:xfrm>
          <a:solidFill>
            <a:srgbClr val="FFFFFF"/>
          </a:solidFill>
          <a:ln/>
        </p:spPr>
      </p:sp>
      <p:sp>
        <p:nvSpPr>
          <p:cNvPr id="96261" name="Rectangle 3"/>
          <p:cNvSpPr>
            <a:spLocks noGrp="1" noChangeArrowheads="1"/>
          </p:cNvSpPr>
          <p:nvPr>
            <p:ph type="body" idx="1"/>
          </p:nvPr>
        </p:nvSpPr>
        <p:spPr>
          <a:xfrm>
            <a:off x="964651" y="4870326"/>
            <a:ext cx="5148635" cy="4635782"/>
          </a:xfrm>
          <a:noFill/>
          <a:ln/>
        </p:spPr>
        <p:txBody>
          <a:bodyPr lIns="98017" tIns="48148" rIns="98017" bIns="48148"/>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dt" sz="quarter" idx="1"/>
          </p:nvPr>
        </p:nvSpPr>
        <p:spPr>
          <a:noFill/>
        </p:spPr>
        <p:txBody>
          <a:bodyPr/>
          <a:lstStyle/>
          <a:p>
            <a:r>
              <a:rPr lang="it-IT" smtClean="0"/>
              <a:t>Luogo, data</a:t>
            </a:r>
          </a:p>
        </p:txBody>
      </p:sp>
      <p:sp>
        <p:nvSpPr>
          <p:cNvPr id="97283"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7284" name="Rectangle 2"/>
          <p:cNvSpPr>
            <a:spLocks noGrp="1" noRot="1" noChangeAspect="1" noChangeArrowheads="1" noTextEdit="1"/>
          </p:cNvSpPr>
          <p:nvPr>
            <p:ph type="sldImg"/>
          </p:nvPr>
        </p:nvSpPr>
        <p:spPr>
          <a:xfrm>
            <a:off x="1006475" y="777875"/>
            <a:ext cx="5087938" cy="3816350"/>
          </a:xfrm>
          <a:solidFill>
            <a:srgbClr val="FFFFFF"/>
          </a:solidFill>
          <a:ln/>
        </p:spPr>
      </p:sp>
      <p:sp>
        <p:nvSpPr>
          <p:cNvPr id="97285" name="Rectangle 3"/>
          <p:cNvSpPr>
            <a:spLocks noGrp="1" noChangeArrowheads="1"/>
          </p:cNvSpPr>
          <p:nvPr>
            <p:ph type="body" idx="1"/>
          </p:nvPr>
        </p:nvSpPr>
        <p:spPr>
          <a:xfrm>
            <a:off x="964651" y="4870326"/>
            <a:ext cx="5148635" cy="4635782"/>
          </a:xfrm>
          <a:noFill/>
          <a:ln/>
        </p:spPr>
        <p:txBody>
          <a:bodyPr lIns="98017" tIns="48148" rIns="98017" bIns="48148"/>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type="dt" sz="quarter" idx="1"/>
          </p:nvPr>
        </p:nvSpPr>
        <p:spPr>
          <a:noFill/>
        </p:spPr>
        <p:txBody>
          <a:bodyPr/>
          <a:lstStyle/>
          <a:p>
            <a:r>
              <a:rPr lang="it-IT" smtClean="0"/>
              <a:t>Luogo, data</a:t>
            </a:r>
          </a:p>
        </p:txBody>
      </p:sp>
      <p:sp>
        <p:nvSpPr>
          <p:cNvPr id="98307"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8308" name="Rectangle 2"/>
          <p:cNvSpPr>
            <a:spLocks noGrp="1" noRot="1" noChangeAspect="1" noChangeArrowheads="1" noTextEdit="1"/>
          </p:cNvSpPr>
          <p:nvPr>
            <p:ph type="sldImg"/>
          </p:nvPr>
        </p:nvSpPr>
        <p:spPr>
          <a:xfrm>
            <a:off x="1006475" y="777875"/>
            <a:ext cx="5087938" cy="3816350"/>
          </a:xfrm>
          <a:solidFill>
            <a:srgbClr val="FFFFFF"/>
          </a:solidFill>
          <a:ln/>
        </p:spPr>
      </p:sp>
      <p:sp>
        <p:nvSpPr>
          <p:cNvPr id="98309" name="Rectangle 3"/>
          <p:cNvSpPr>
            <a:spLocks noGrp="1" noChangeArrowheads="1"/>
          </p:cNvSpPr>
          <p:nvPr>
            <p:ph type="body" idx="1"/>
          </p:nvPr>
        </p:nvSpPr>
        <p:spPr>
          <a:xfrm>
            <a:off x="964651" y="4870326"/>
            <a:ext cx="5148635" cy="4635782"/>
          </a:xfrm>
          <a:noFill/>
          <a:ln/>
        </p:spPr>
        <p:txBody>
          <a:bodyPr lIns="98017" tIns="48148" rIns="98017" bIns="48148"/>
          <a:lstStyle/>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dt" sz="quarter" idx="1"/>
          </p:nvPr>
        </p:nvSpPr>
        <p:spPr>
          <a:noFill/>
        </p:spPr>
        <p:txBody>
          <a:bodyPr/>
          <a:lstStyle/>
          <a:p>
            <a:r>
              <a:rPr lang="it-IT" smtClean="0"/>
              <a:t>Luogo, data</a:t>
            </a:r>
          </a:p>
        </p:txBody>
      </p:sp>
      <p:sp>
        <p:nvSpPr>
          <p:cNvPr id="99331"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9332" name="Rectangle 2"/>
          <p:cNvSpPr>
            <a:spLocks noGrp="1" noRot="1" noChangeAspect="1" noChangeArrowheads="1" noTextEdit="1"/>
          </p:cNvSpPr>
          <p:nvPr>
            <p:ph type="sldImg"/>
          </p:nvPr>
        </p:nvSpPr>
        <p:spPr>
          <a:xfrm>
            <a:off x="1006475" y="777875"/>
            <a:ext cx="5087938" cy="3816350"/>
          </a:xfrm>
          <a:solidFill>
            <a:srgbClr val="FFFFFF"/>
          </a:solidFill>
          <a:ln/>
        </p:spPr>
      </p:sp>
      <p:sp>
        <p:nvSpPr>
          <p:cNvPr id="99333" name="Rectangle 3"/>
          <p:cNvSpPr>
            <a:spLocks noGrp="1" noChangeArrowheads="1"/>
          </p:cNvSpPr>
          <p:nvPr>
            <p:ph type="body" idx="1"/>
          </p:nvPr>
        </p:nvSpPr>
        <p:spPr>
          <a:xfrm>
            <a:off x="964651" y="4870326"/>
            <a:ext cx="5148635" cy="4635782"/>
          </a:xfrm>
          <a:noFill/>
          <a:ln/>
        </p:spPr>
        <p:txBody>
          <a:bodyPr lIns="98017" tIns="48148" rIns="98017" bIns="48148"/>
          <a:lstStyle/>
          <a:p>
            <a:pPr eaLnBrk="1" hangingPunct="1"/>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dt" sz="quarter" idx="1"/>
          </p:nvPr>
        </p:nvSpPr>
        <p:spPr>
          <a:noFill/>
        </p:spPr>
        <p:txBody>
          <a:bodyPr/>
          <a:lstStyle/>
          <a:p>
            <a:r>
              <a:rPr lang="it-IT" sz="1200" dirty="0" smtClean="0">
                <a:latin typeface="Gill Sans MT" pitchFamily="34" charset="0"/>
              </a:rPr>
              <a:t>Luogo, data</a:t>
            </a:r>
          </a:p>
        </p:txBody>
      </p:sp>
      <p:sp>
        <p:nvSpPr>
          <p:cNvPr id="94211" name="Rectangle 6"/>
          <p:cNvSpPr>
            <a:spLocks noGrp="1" noChangeArrowheads="1"/>
          </p:cNvSpPr>
          <p:nvPr>
            <p:ph type="ftr" sz="quarter" idx="4"/>
          </p:nvPr>
        </p:nvSpPr>
        <p:spPr>
          <a:noFill/>
        </p:spPr>
        <p:txBody>
          <a:bodyPr/>
          <a:lstStyle/>
          <a:p>
            <a:r>
              <a:rPr lang="it-IT" dirty="0" smtClean="0">
                <a:latin typeface="Gill Sans MT" pitchFamily="34" charset="0"/>
              </a:rPr>
              <a:t>titolo evento/corso </a:t>
            </a:r>
            <a:br>
              <a:rPr lang="it-IT" dirty="0" smtClean="0">
                <a:latin typeface="Gill Sans MT" pitchFamily="34" charset="0"/>
              </a:rPr>
            </a:br>
            <a:r>
              <a:rPr lang="it-IT" sz="1200" i="1" dirty="0" smtClean="0">
                <a:solidFill>
                  <a:schemeClr val="accent2"/>
                </a:solidFill>
                <a:latin typeface="Gill Sans MT" pitchFamily="34" charset="0"/>
              </a:rPr>
              <a:t>nome cognome relatore</a:t>
            </a:r>
          </a:p>
        </p:txBody>
      </p:sp>
      <p:sp>
        <p:nvSpPr>
          <p:cNvPr id="94212" name="Rectangle 2"/>
          <p:cNvSpPr>
            <a:spLocks noGrp="1" noRot="1" noChangeAspect="1" noChangeArrowheads="1" noTextEdit="1"/>
          </p:cNvSpPr>
          <p:nvPr>
            <p:ph type="sldImg"/>
          </p:nvPr>
        </p:nvSpPr>
        <p:spPr>
          <a:xfrm>
            <a:off x="1333500" y="1166813"/>
            <a:ext cx="4514850" cy="3386137"/>
          </a:xfrm>
          <a:ln/>
        </p:spPr>
      </p:sp>
      <p:sp>
        <p:nvSpPr>
          <p:cNvPr id="94213"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dt" sz="quarter" idx="1"/>
          </p:nvPr>
        </p:nvSpPr>
        <p:spPr>
          <a:noFill/>
        </p:spPr>
        <p:txBody>
          <a:bodyPr/>
          <a:lstStyle/>
          <a:p>
            <a:r>
              <a:rPr lang="it-IT" smtClean="0"/>
              <a:t>Luogo, data</a:t>
            </a:r>
          </a:p>
        </p:txBody>
      </p:sp>
      <p:sp>
        <p:nvSpPr>
          <p:cNvPr id="97283"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97284" name="Rectangle 2"/>
          <p:cNvSpPr>
            <a:spLocks noGrp="1" noRot="1" noChangeAspect="1" noChangeArrowheads="1" noTextEdit="1"/>
          </p:cNvSpPr>
          <p:nvPr>
            <p:ph type="sldImg"/>
          </p:nvPr>
        </p:nvSpPr>
        <p:spPr>
          <a:xfrm>
            <a:off x="1006475" y="777875"/>
            <a:ext cx="5086350" cy="3816350"/>
          </a:xfr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dt" sz="quarter" idx="1"/>
          </p:nvPr>
        </p:nvSpPr>
        <p:spPr>
          <a:noFill/>
        </p:spPr>
        <p:txBody>
          <a:bodyPr/>
          <a:lstStyle/>
          <a:p>
            <a:r>
              <a:rPr lang="it-IT" sz="1200" dirty="0" smtClean="0">
                <a:latin typeface="Gill Sans MT" pitchFamily="34" charset="0"/>
              </a:rPr>
              <a:t>Luogo, data</a:t>
            </a:r>
          </a:p>
        </p:txBody>
      </p:sp>
      <p:sp>
        <p:nvSpPr>
          <p:cNvPr id="95235" name="Rectangle 6"/>
          <p:cNvSpPr>
            <a:spLocks noGrp="1" noChangeArrowheads="1"/>
          </p:cNvSpPr>
          <p:nvPr>
            <p:ph type="ftr" sz="quarter" idx="4"/>
          </p:nvPr>
        </p:nvSpPr>
        <p:spPr>
          <a:noFill/>
        </p:spPr>
        <p:txBody>
          <a:bodyPr/>
          <a:lstStyle/>
          <a:p>
            <a:r>
              <a:rPr lang="it-IT" dirty="0" smtClean="0">
                <a:latin typeface="Gill Sans MT" pitchFamily="34" charset="0"/>
              </a:rPr>
              <a:t>titolo evento/corso </a:t>
            </a:r>
            <a:br>
              <a:rPr lang="it-IT" dirty="0" smtClean="0">
                <a:latin typeface="Gill Sans MT" pitchFamily="34" charset="0"/>
              </a:rPr>
            </a:br>
            <a:r>
              <a:rPr lang="it-IT" sz="1200" i="1" dirty="0" smtClean="0">
                <a:solidFill>
                  <a:schemeClr val="accent2"/>
                </a:solidFill>
                <a:latin typeface="Gill Sans MT" pitchFamily="34" charset="0"/>
              </a:rPr>
              <a:t>nome cognome relatore</a:t>
            </a:r>
          </a:p>
        </p:txBody>
      </p:sp>
      <p:sp>
        <p:nvSpPr>
          <p:cNvPr id="95236" name="Rectangle 2"/>
          <p:cNvSpPr>
            <a:spLocks noGrp="1" noRot="1" noChangeAspect="1" noChangeArrowheads="1" noTextEdit="1"/>
          </p:cNvSpPr>
          <p:nvPr>
            <p:ph type="sldImg"/>
          </p:nvPr>
        </p:nvSpPr>
        <p:spPr>
          <a:xfrm>
            <a:off x="1333500" y="1166813"/>
            <a:ext cx="4514850" cy="3386137"/>
          </a:xfrm>
          <a:ln/>
        </p:spPr>
      </p:sp>
      <p:sp>
        <p:nvSpPr>
          <p:cNvPr id="95237"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dt" sz="quarter" idx="1"/>
          </p:nvPr>
        </p:nvSpPr>
        <p:spPr>
          <a:noFill/>
        </p:spPr>
        <p:txBody>
          <a:bodyPr/>
          <a:lstStyle/>
          <a:p>
            <a:r>
              <a:rPr lang="it-IT" smtClean="0"/>
              <a:t>Luogo, data</a:t>
            </a:r>
          </a:p>
        </p:txBody>
      </p:sp>
      <p:sp>
        <p:nvSpPr>
          <p:cNvPr id="104451"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4452"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type="dt" sz="quarter" idx="1"/>
          </p:nvPr>
        </p:nvSpPr>
        <p:spPr>
          <a:noFill/>
        </p:spPr>
        <p:txBody>
          <a:bodyPr/>
          <a:lstStyle/>
          <a:p>
            <a:r>
              <a:rPr lang="it-IT" smtClean="0"/>
              <a:t>Luogo, data</a:t>
            </a:r>
          </a:p>
        </p:txBody>
      </p:sp>
      <p:sp>
        <p:nvSpPr>
          <p:cNvPr id="105475"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5476"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p:cNvSpPr>
            <a:spLocks noGrp="1" noChangeArrowheads="1"/>
          </p:cNvSpPr>
          <p:nvPr>
            <p:ph type="dt" sz="quarter" idx="1"/>
          </p:nvPr>
        </p:nvSpPr>
        <p:spPr>
          <a:noFill/>
        </p:spPr>
        <p:txBody>
          <a:bodyPr/>
          <a:lstStyle/>
          <a:p>
            <a:r>
              <a:rPr lang="it-IT" smtClean="0"/>
              <a:t>Luogo, data</a:t>
            </a:r>
          </a:p>
        </p:txBody>
      </p:sp>
      <p:sp>
        <p:nvSpPr>
          <p:cNvPr id="106499"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6500"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dt" sz="quarter" idx="1"/>
          </p:nvPr>
        </p:nvSpPr>
        <p:spPr>
          <a:noFill/>
        </p:spPr>
        <p:txBody>
          <a:bodyPr/>
          <a:lstStyle/>
          <a:p>
            <a:r>
              <a:rPr lang="it-IT" smtClean="0"/>
              <a:t>Luogo, data</a:t>
            </a:r>
          </a:p>
        </p:txBody>
      </p:sp>
      <p:sp>
        <p:nvSpPr>
          <p:cNvPr id="107523"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7524"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type="dt" sz="quarter" idx="1"/>
          </p:nvPr>
        </p:nvSpPr>
        <p:spPr>
          <a:noFill/>
        </p:spPr>
        <p:txBody>
          <a:bodyPr/>
          <a:lstStyle/>
          <a:p>
            <a:r>
              <a:rPr lang="it-IT" smtClean="0"/>
              <a:t>Luogo, data</a:t>
            </a:r>
          </a:p>
        </p:txBody>
      </p:sp>
      <p:sp>
        <p:nvSpPr>
          <p:cNvPr id="108547"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8548"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
          <p:cNvSpPr>
            <a:spLocks noGrp="1" noChangeArrowheads="1"/>
          </p:cNvSpPr>
          <p:nvPr>
            <p:ph type="dt" sz="quarter" idx="1"/>
          </p:nvPr>
        </p:nvSpPr>
        <p:spPr>
          <a:noFill/>
        </p:spPr>
        <p:txBody>
          <a:bodyPr/>
          <a:lstStyle/>
          <a:p>
            <a:r>
              <a:rPr lang="it-IT" smtClean="0"/>
              <a:t>Luogo, data</a:t>
            </a:r>
          </a:p>
        </p:txBody>
      </p:sp>
      <p:sp>
        <p:nvSpPr>
          <p:cNvPr id="109571"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09572"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type="dt" sz="quarter" idx="1"/>
          </p:nvPr>
        </p:nvSpPr>
        <p:spPr>
          <a:noFill/>
        </p:spPr>
        <p:txBody>
          <a:bodyPr/>
          <a:lstStyle/>
          <a:p>
            <a:r>
              <a:rPr lang="it-IT" smtClean="0"/>
              <a:t>Luogo, data</a:t>
            </a:r>
          </a:p>
        </p:txBody>
      </p:sp>
      <p:sp>
        <p:nvSpPr>
          <p:cNvPr id="110595"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10596"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dt" sz="quarter" idx="1"/>
          </p:nvPr>
        </p:nvSpPr>
        <p:spPr>
          <a:noFill/>
        </p:spPr>
        <p:txBody>
          <a:bodyPr/>
          <a:lstStyle/>
          <a:p>
            <a:r>
              <a:rPr lang="it-IT" smtClean="0"/>
              <a:t>Luogo, data</a:t>
            </a:r>
          </a:p>
        </p:txBody>
      </p:sp>
      <p:sp>
        <p:nvSpPr>
          <p:cNvPr id="111619" name="Rectangle 6"/>
          <p:cNvSpPr>
            <a:spLocks noGrp="1" noChangeArrowheads="1"/>
          </p:cNvSpPr>
          <p:nvPr>
            <p:ph type="ftr" sz="quarter" idx="4"/>
          </p:nvPr>
        </p:nvSpPr>
        <p:spPr>
          <a:noFill/>
        </p:spPr>
        <p:txBody>
          <a:bodyPr/>
          <a:lstStyle/>
          <a:p>
            <a:r>
              <a:rPr lang="it-IT" dirty="0" smtClean="0"/>
              <a:t>titolo evento/corso </a:t>
            </a:r>
            <a:br>
              <a:rPr lang="it-IT" dirty="0" smtClean="0"/>
            </a:br>
            <a:r>
              <a:rPr lang="it-IT" sz="1200" i="1" dirty="0" smtClean="0">
                <a:solidFill>
                  <a:schemeClr val="accent2"/>
                </a:solidFill>
              </a:rPr>
              <a:t>nome cognome relatore</a:t>
            </a:r>
          </a:p>
        </p:txBody>
      </p:sp>
      <p:sp>
        <p:nvSpPr>
          <p:cNvPr id="111620" name="Rectangle 2"/>
          <p:cNvSpPr>
            <a:spLocks noGrp="1" noRot="1" noChangeAspect="1" noChangeArrowheads="1" noTextEdit="1"/>
          </p:cNvSpPr>
          <p:nvPr>
            <p:ph type="sldImg"/>
          </p:nvPr>
        </p:nvSpPr>
        <p:spPr>
          <a:xfrm>
            <a:off x="-2384425" y="1277938"/>
            <a:ext cx="10274300" cy="7705725"/>
          </a:xfr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descr="5%"/>
          <p:cNvSpPr>
            <a:spLocks noGrp="1" noChangeArrowheads="1"/>
          </p:cNvSpPr>
          <p:nvPr>
            <p:ph type="sldNum" sz="quarter" idx="5"/>
          </p:nvPr>
        </p:nvSpPr>
        <p:spPr>
          <a:ln/>
        </p:spPr>
        <p:txBody>
          <a:bodyPr/>
          <a:lstStyle/>
          <a:p>
            <a:fld id="{D38C2240-4A91-49AA-8F1F-96B14617236F}" type="slidenum">
              <a:rPr lang="en-US"/>
              <a:pPr/>
              <a:t>42</a:t>
            </a:fld>
            <a:endParaRPr lang="en-US"/>
          </a:p>
        </p:txBody>
      </p:sp>
      <p:sp>
        <p:nvSpPr>
          <p:cNvPr id="1503234" name="Rectangle 2"/>
          <p:cNvSpPr>
            <a:spLocks noGrp="1" noRot="1" noChangeAspect="1" noChangeArrowheads="1"/>
          </p:cNvSpPr>
          <p:nvPr>
            <p:ph type="sldImg"/>
          </p:nvPr>
        </p:nvSpPr>
        <p:spPr bwMode="auto">
          <a:xfrm>
            <a:off x="990600" y="768350"/>
            <a:ext cx="5116513" cy="3836988"/>
          </a:xfrm>
          <a:prstGeom prst="rect">
            <a:avLst/>
          </a:prstGeom>
          <a:solidFill>
            <a:srgbClr val="FFFFFF"/>
          </a:solidFill>
          <a:ln>
            <a:solidFill>
              <a:srgbClr val="000000"/>
            </a:solidFill>
            <a:miter lim="800000"/>
            <a:headEnd/>
            <a:tailEnd/>
          </a:ln>
        </p:spPr>
      </p:sp>
      <p:sp>
        <p:nvSpPr>
          <p:cNvPr id="1503235" name="Rectangle 3"/>
          <p:cNvSpPr>
            <a:spLocks noGrp="1" noChangeArrowheads="1"/>
          </p:cNvSpPr>
          <p:nvPr>
            <p:ph type="body" idx="1"/>
          </p:nvPr>
        </p:nvSpPr>
        <p:spPr bwMode="auto">
          <a:xfrm>
            <a:off x="947238" y="4860131"/>
            <a:ext cx="5204824" cy="4606231"/>
          </a:xfrm>
          <a:prstGeom prst="rect">
            <a:avLst/>
          </a:prstGeom>
          <a:solidFill>
            <a:srgbClr val="FFFFFF"/>
          </a:solidFill>
          <a:ln>
            <a:solidFill>
              <a:srgbClr val="000000"/>
            </a:solidFill>
            <a:miter lim="800000"/>
            <a:headEnd/>
            <a:tailEnd/>
          </a:ln>
        </p:spPr>
        <p:txBody>
          <a:bodyPr/>
          <a:lstStyle/>
          <a:p>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descr="5%"/>
          <p:cNvSpPr>
            <a:spLocks noGrp="1" noChangeArrowheads="1"/>
          </p:cNvSpPr>
          <p:nvPr>
            <p:ph type="sldNum" sz="quarter" idx="5"/>
          </p:nvPr>
        </p:nvSpPr>
        <p:spPr>
          <a:ln/>
        </p:spPr>
        <p:txBody>
          <a:bodyPr/>
          <a:lstStyle/>
          <a:p>
            <a:fld id="{82B2C442-8FCC-4B54-AE17-A4BB397CA3D4}" type="slidenum">
              <a:rPr lang="en-US"/>
              <a:pPr/>
              <a:t>43</a:t>
            </a:fld>
            <a:endParaRPr lang="en-US"/>
          </a:p>
        </p:txBody>
      </p:sp>
      <p:sp>
        <p:nvSpPr>
          <p:cNvPr id="1505282" name="Rectangle 2"/>
          <p:cNvSpPr>
            <a:spLocks noGrp="1" noRot="1" noChangeAspect="1" noChangeArrowheads="1"/>
          </p:cNvSpPr>
          <p:nvPr>
            <p:ph type="sldImg"/>
          </p:nvPr>
        </p:nvSpPr>
        <p:spPr bwMode="auto">
          <a:xfrm>
            <a:off x="990600" y="768350"/>
            <a:ext cx="5116513" cy="3836988"/>
          </a:xfrm>
          <a:prstGeom prst="rect">
            <a:avLst/>
          </a:prstGeom>
          <a:solidFill>
            <a:srgbClr val="FFFFFF"/>
          </a:solidFill>
          <a:ln>
            <a:solidFill>
              <a:srgbClr val="000000"/>
            </a:solidFill>
            <a:miter lim="800000"/>
            <a:headEnd/>
            <a:tailEnd/>
          </a:ln>
        </p:spPr>
      </p:sp>
      <p:sp>
        <p:nvSpPr>
          <p:cNvPr id="1505283" name="Rectangle 3"/>
          <p:cNvSpPr>
            <a:spLocks noGrp="1" noChangeArrowheads="1"/>
          </p:cNvSpPr>
          <p:nvPr>
            <p:ph type="body" idx="1"/>
          </p:nvPr>
        </p:nvSpPr>
        <p:spPr bwMode="auto">
          <a:xfrm>
            <a:off x="947238" y="4860131"/>
            <a:ext cx="5204824" cy="4606231"/>
          </a:xfrm>
          <a:prstGeom prst="rect">
            <a:avLst/>
          </a:prstGeom>
          <a:solidFill>
            <a:srgbClr val="FFFFFF"/>
          </a:solidFill>
          <a:ln>
            <a:solidFill>
              <a:srgbClr val="000000"/>
            </a:solidFill>
            <a:miter lim="800000"/>
            <a:headEnd/>
            <a:tailEnd/>
          </a:ln>
        </p:spPr>
        <p:txBody>
          <a:bodyPr/>
          <a:lstStyle/>
          <a:p>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descr="5%"/>
          <p:cNvSpPr>
            <a:spLocks noGrp="1" noChangeArrowheads="1"/>
          </p:cNvSpPr>
          <p:nvPr>
            <p:ph type="sldNum" sz="quarter" idx="5"/>
          </p:nvPr>
        </p:nvSpPr>
        <p:spPr>
          <a:ln/>
        </p:spPr>
        <p:txBody>
          <a:bodyPr/>
          <a:lstStyle/>
          <a:p>
            <a:fld id="{B4E91A8E-6845-4013-B5B8-6D47FD1FC53A}" type="slidenum">
              <a:rPr lang="en-US"/>
              <a:pPr/>
              <a:t>45</a:t>
            </a:fld>
            <a:endParaRPr lang="en-US"/>
          </a:p>
        </p:txBody>
      </p:sp>
      <p:sp>
        <p:nvSpPr>
          <p:cNvPr id="1508354" name="Rectangle 2"/>
          <p:cNvSpPr>
            <a:spLocks noGrp="1" noRot="1" noChangeAspect="1" noChangeArrowheads="1"/>
          </p:cNvSpPr>
          <p:nvPr>
            <p:ph type="sldImg"/>
          </p:nvPr>
        </p:nvSpPr>
        <p:spPr bwMode="auto">
          <a:xfrm>
            <a:off x="990600" y="768350"/>
            <a:ext cx="5116513" cy="3836988"/>
          </a:xfrm>
          <a:prstGeom prst="rect">
            <a:avLst/>
          </a:prstGeom>
          <a:solidFill>
            <a:srgbClr val="FFFFFF"/>
          </a:solidFill>
          <a:ln>
            <a:solidFill>
              <a:srgbClr val="000000"/>
            </a:solidFill>
            <a:miter lim="800000"/>
            <a:headEnd/>
            <a:tailEnd/>
          </a:ln>
        </p:spPr>
      </p:sp>
      <p:sp>
        <p:nvSpPr>
          <p:cNvPr id="1508355" name="Rectangle 3"/>
          <p:cNvSpPr>
            <a:spLocks noGrp="1" noChangeArrowheads="1"/>
          </p:cNvSpPr>
          <p:nvPr>
            <p:ph type="body" idx="1"/>
          </p:nvPr>
        </p:nvSpPr>
        <p:spPr bwMode="auto">
          <a:xfrm>
            <a:off x="947238" y="4860131"/>
            <a:ext cx="5204824" cy="4606231"/>
          </a:xfrm>
          <a:prstGeom prst="rect">
            <a:avLst/>
          </a:prstGeom>
          <a:solidFill>
            <a:srgbClr val="FFFFFF"/>
          </a:solidFill>
          <a:ln>
            <a:solidFill>
              <a:srgbClr val="000000"/>
            </a:solidFill>
            <a:miter lim="800000"/>
            <a:headEnd/>
            <a:tailEnd/>
          </a:ln>
        </p:spPr>
        <p:txBody>
          <a:bodyPr/>
          <a:lstStyle/>
          <a:p>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descr="5%"/>
          <p:cNvSpPr>
            <a:spLocks noGrp="1" noChangeArrowheads="1"/>
          </p:cNvSpPr>
          <p:nvPr>
            <p:ph type="sldNum" sz="quarter" idx="5"/>
          </p:nvPr>
        </p:nvSpPr>
        <p:spPr>
          <a:ln/>
        </p:spPr>
        <p:txBody>
          <a:bodyPr/>
          <a:lstStyle/>
          <a:p>
            <a:fld id="{3A009BE1-6536-4612-B45B-1741F1AC1309}" type="slidenum">
              <a:rPr lang="en-US"/>
              <a:pPr/>
              <a:t>46</a:t>
            </a:fld>
            <a:endParaRPr lang="en-US"/>
          </a:p>
        </p:txBody>
      </p:sp>
      <p:sp>
        <p:nvSpPr>
          <p:cNvPr id="1510402" name="Rectangle 2"/>
          <p:cNvSpPr>
            <a:spLocks noGrp="1" noRot="1" noChangeAspect="1" noChangeArrowheads="1"/>
          </p:cNvSpPr>
          <p:nvPr>
            <p:ph type="sldImg"/>
          </p:nvPr>
        </p:nvSpPr>
        <p:spPr bwMode="auto">
          <a:xfrm>
            <a:off x="990600" y="768350"/>
            <a:ext cx="5116513" cy="3836988"/>
          </a:xfrm>
          <a:prstGeom prst="rect">
            <a:avLst/>
          </a:prstGeom>
          <a:solidFill>
            <a:srgbClr val="FFFFFF"/>
          </a:solidFill>
          <a:ln>
            <a:solidFill>
              <a:srgbClr val="000000"/>
            </a:solidFill>
            <a:miter lim="800000"/>
            <a:headEnd/>
            <a:tailEnd/>
          </a:ln>
        </p:spPr>
      </p:sp>
      <p:sp>
        <p:nvSpPr>
          <p:cNvPr id="1510403" name="Rectangle 3"/>
          <p:cNvSpPr>
            <a:spLocks noGrp="1" noChangeArrowheads="1"/>
          </p:cNvSpPr>
          <p:nvPr>
            <p:ph type="body" idx="1"/>
          </p:nvPr>
        </p:nvSpPr>
        <p:spPr bwMode="auto">
          <a:xfrm>
            <a:off x="947238" y="4860131"/>
            <a:ext cx="5204824" cy="4606231"/>
          </a:xfrm>
          <a:prstGeom prst="rect">
            <a:avLst/>
          </a:prstGeom>
          <a:solidFill>
            <a:srgbClr val="FFFFFF"/>
          </a:solidFill>
          <a:ln>
            <a:solidFill>
              <a:srgbClr val="000000"/>
            </a:solidFill>
            <a:miter lim="800000"/>
            <a:headEnd/>
            <a:tailEnd/>
          </a:ln>
        </p:spPr>
        <p:txBody>
          <a:bodyPr/>
          <a:lstStyle/>
          <a:p>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4B3850B-4B23-484E-830F-ABFA9F7E50AB}" type="slidenum">
              <a:rPr lang="it-IT" smtClean="0"/>
              <a:pPr/>
              <a:t>53</a:t>
            </a:fld>
            <a:endParaRPr lang="it-IT"/>
          </a:p>
        </p:txBody>
      </p:sp>
    </p:spTree>
    <p:extLst>
      <p:ext uri="{BB962C8B-B14F-4D97-AF65-F5344CB8AC3E}">
        <p14:creationId xmlns:p14="http://schemas.microsoft.com/office/powerpoint/2010/main" val="841662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Gill Sans MT"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dirty="0" smtClean="0"/>
              <a:t>Fare clic per modificare lo stile del sottotitolo dello schema</a:t>
            </a:r>
            <a:endParaRPr kumimoji="0" lang="en-US" dirty="0"/>
          </a:p>
        </p:txBody>
      </p:sp>
      <p:sp>
        <p:nvSpPr>
          <p:cNvPr id="28" name="Segnaposto data 27"/>
          <p:cNvSpPr>
            <a:spLocks noGrp="1"/>
          </p:cNvSpPr>
          <p:nvPr>
            <p:ph type="dt" sz="half" idx="10"/>
          </p:nvPr>
        </p:nvSpPr>
        <p:spPr>
          <a:xfrm>
            <a:off x="6400800" y="6355080"/>
            <a:ext cx="2286000" cy="365760"/>
          </a:xfrm>
        </p:spPr>
        <p:txBody>
          <a:bodyPr/>
          <a:lstStyle>
            <a:lvl1pPr>
              <a:defRPr sz="1400"/>
            </a:lvl1pPr>
          </a:lstStyle>
          <a:p>
            <a:fld id="{598130D3-CA83-4BCA-B0B0-998D60D6A832}" type="datetime1">
              <a:rPr lang="it-IT" smtClean="0"/>
              <a:pPr/>
              <a:t>02/07/19</a:t>
            </a:fld>
            <a:endParaRPr lang="it-IT"/>
          </a:p>
        </p:txBody>
      </p:sp>
      <p:sp>
        <p:nvSpPr>
          <p:cNvPr id="17" name="Segnaposto piè di pagina 16"/>
          <p:cNvSpPr>
            <a:spLocks noGrp="1"/>
          </p:cNvSpPr>
          <p:nvPr>
            <p:ph type="ftr" sz="quarter" idx="11"/>
          </p:nvPr>
        </p:nvSpPr>
        <p:spPr>
          <a:xfrm>
            <a:off x="2898648" y="6355080"/>
            <a:ext cx="3474720" cy="365760"/>
          </a:xfrm>
        </p:spPr>
        <p:txBody>
          <a:bodyPr/>
          <a:lstStyle/>
          <a:p>
            <a:r>
              <a:rPr lang="it-IT" smtClean="0"/>
              <a:t>Progetto di sviluppo organizzativo UPAGLP</a:t>
            </a:r>
            <a:endParaRPr lang="it-IT"/>
          </a:p>
        </p:txBody>
      </p:sp>
      <p:sp>
        <p:nvSpPr>
          <p:cNvPr id="29" name="Segnaposto numero diapositiva 28"/>
          <p:cNvSpPr>
            <a:spLocks noGrp="1"/>
          </p:cNvSpPr>
          <p:nvPr>
            <p:ph type="sldNum" sz="quarter" idx="12"/>
          </p:nvPr>
        </p:nvSpPr>
        <p:spPr>
          <a:xfrm>
            <a:off x="1216152" y="6355080"/>
            <a:ext cx="1219200" cy="365760"/>
          </a:xfrm>
        </p:spPr>
        <p:txBody>
          <a:bodyPr/>
          <a:lstStyle/>
          <a:p>
            <a:fld id="{B007B441-5312-499D-93C3-6E37886527FA}" type="slidenum">
              <a:rPr lang="it-IT" smtClean="0"/>
              <a:pPr/>
              <a:t>‹n.›</a:t>
            </a:fld>
            <a:endParaRPr lang="it-IT"/>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BDF102A2-7920-4334-AAFA-E25DF7582DD4}" type="datetime1">
              <a:rPr lang="it-IT" smtClean="0"/>
              <a:pPr/>
              <a:t>02/07/19</a:t>
            </a:fld>
            <a:endParaRPr lang="it-IT"/>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
        <p:nvSpPr>
          <p:cNvPr id="8" name="Segnaposto contenuto 7"/>
          <p:cNvSpPr>
            <a:spLocks noGrp="1"/>
          </p:cNvSpPr>
          <p:nvPr>
            <p:ph sz="quarter" idx="1"/>
          </p:nvPr>
        </p:nvSpPr>
        <p:spPr>
          <a:xfrm>
            <a:off x="457200" y="1219200"/>
            <a:ext cx="8229600"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pic>
        <p:nvPicPr>
          <p:cNvPr id="7" name="Immagine 1" descr="LogoConfagricoltura_P356_P123.jpg"/>
          <p:cNvPicPr>
            <a:picLocks noChangeAspect="1" noChangeArrowheads="1"/>
          </p:cNvPicPr>
          <p:nvPr userDrawn="1"/>
        </p:nvPicPr>
        <p:blipFill>
          <a:blip r:embed="rId2" cstate="print"/>
          <a:srcRect/>
          <a:stretch>
            <a:fillRect/>
          </a:stretch>
        </p:blipFill>
        <p:spPr bwMode="auto">
          <a:xfrm>
            <a:off x="357158" y="357166"/>
            <a:ext cx="2143140" cy="428628"/>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6400800" y="6355080"/>
            <a:ext cx="2286000" cy="365760"/>
          </a:xfrm>
        </p:spPr>
        <p:txBody>
          <a:bodyPr/>
          <a:lstStyle/>
          <a:p>
            <a:fld id="{62D48BB9-DBDB-451C-8D19-1D6DB81F0556}" type="datetime1">
              <a:rPr lang="it-IT" smtClean="0"/>
              <a:pPr/>
              <a:t>02/07/19</a:t>
            </a:fld>
            <a:endParaRPr lang="it-IT"/>
          </a:p>
        </p:txBody>
      </p:sp>
      <p:sp>
        <p:nvSpPr>
          <p:cNvPr id="5" name="Segnaposto piè di pagina 4"/>
          <p:cNvSpPr>
            <a:spLocks noGrp="1"/>
          </p:cNvSpPr>
          <p:nvPr>
            <p:ph type="ftr" sz="quarter" idx="11"/>
          </p:nvPr>
        </p:nvSpPr>
        <p:spPr>
          <a:xfrm>
            <a:off x="2898648" y="6355080"/>
            <a:ext cx="3474720" cy="365760"/>
          </a:xfrm>
        </p:spPr>
        <p:txBody>
          <a:bodyPr/>
          <a:lstStyle/>
          <a:p>
            <a:r>
              <a:rPr lang="it-IT" smtClean="0"/>
              <a:t>Progetto di sviluppo organizzativo UPAGLP</a:t>
            </a:r>
            <a:endParaRPr lang="it-IT"/>
          </a:p>
        </p:txBody>
      </p:sp>
      <p:sp>
        <p:nvSpPr>
          <p:cNvPr id="6" name="Segnaposto numero diapositiva 5"/>
          <p:cNvSpPr>
            <a:spLocks noGrp="1"/>
          </p:cNvSpPr>
          <p:nvPr>
            <p:ph type="sldNum" sz="quarter" idx="12"/>
          </p:nvPr>
        </p:nvSpPr>
        <p:spPr>
          <a:xfrm>
            <a:off x="1069848" y="6355080"/>
            <a:ext cx="1520952" cy="365760"/>
          </a:xfrm>
        </p:spPr>
        <p:txBody>
          <a:bodyPr/>
          <a:lstStyle/>
          <a:p>
            <a:fld id="{B007B441-5312-499D-93C3-6E37886527FA}" type="slidenum">
              <a:rPr lang="it-IT" smtClean="0"/>
              <a:pPr/>
              <a:t>‹n.›</a:t>
            </a:fld>
            <a:endParaRPr lang="it-IT"/>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5BA2AF08-D4F6-46E3-A753-14664E585C05}" type="datetime1">
              <a:rPr lang="it-IT" smtClean="0"/>
              <a:pPr/>
              <a:t>02/07/19</a:t>
            </a:fld>
            <a:endParaRPr lang="it-IT"/>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9" name="Segnaposto contenuto 8"/>
          <p:cNvSpPr>
            <a:spLocks noGrp="1"/>
          </p:cNvSpPr>
          <p:nvPr>
            <p:ph sz="quarter" idx="1"/>
          </p:nvPr>
        </p:nvSpPr>
        <p:spPr>
          <a:xfrm>
            <a:off x="457200" y="1219200"/>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928FFCBD-15F5-465A-A728-CB208031FE34}" type="datetime1">
              <a:rPr lang="it-IT" smtClean="0"/>
              <a:pPr/>
              <a:t>02/07/19</a:t>
            </a:fld>
            <a:endParaRPr lang="it-IT"/>
          </a:p>
        </p:txBody>
      </p:sp>
      <p:sp>
        <p:nvSpPr>
          <p:cNvPr id="8" name="Segnaposto piè di pagina 7"/>
          <p:cNvSpPr>
            <a:spLocks noGrp="1"/>
          </p:cNvSpPr>
          <p:nvPr>
            <p:ph type="ftr" sz="quarter" idx="11"/>
          </p:nvPr>
        </p:nvSpPr>
        <p:spPr/>
        <p:txBody>
          <a:bodyPr/>
          <a:lstStyle/>
          <a:p>
            <a:r>
              <a:rPr lang="it-IT" smtClean="0"/>
              <a:t>Progetto di sviluppo organizzativo UPAGLP</a:t>
            </a:r>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quarter" idx="2"/>
          </p:nvPr>
        </p:nvSpPr>
        <p:spPr>
          <a:xfrm>
            <a:off x="457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221F49E-76E5-48CA-A033-979B68D61E19}" type="datetime1">
              <a:rPr lang="it-IT" smtClean="0"/>
              <a:pPr/>
              <a:t>02/07/19</a:t>
            </a:fld>
            <a:endParaRPr lang="it-IT"/>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75AE7EB-B5FF-42BA-AF06-40D93F986132}" type="datetime1">
              <a:rPr lang="it-IT" smtClean="0"/>
              <a:pPr/>
              <a:t>02/07/19</a:t>
            </a:fld>
            <a:endParaRPr lang="it-IT"/>
          </a:p>
        </p:txBody>
      </p:sp>
      <p:sp>
        <p:nvSpPr>
          <p:cNvPr id="3" name="Segnaposto piè di pagina 2"/>
          <p:cNvSpPr>
            <a:spLocks noGrp="1"/>
          </p:cNvSpPr>
          <p:nvPr>
            <p:ph type="ftr" sz="quarter" idx="11"/>
          </p:nvPr>
        </p:nvSpPr>
        <p:spPr/>
        <p:txBody>
          <a:bodyPr/>
          <a:lstStyle/>
          <a:p>
            <a:r>
              <a:rPr lang="it-IT" smtClean="0"/>
              <a:t>Progetto di sviluppo organizzativo UPAGLP</a:t>
            </a:r>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6D6A4E4-D52B-4F1B-9316-F35C2E1B210A}" type="datetime1">
              <a:rPr lang="it-IT" smtClean="0"/>
              <a:pPr/>
              <a:t>02/07/19</a:t>
            </a:fld>
            <a:endParaRPr lang="it-IT"/>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8FF71642-137F-4E64-BC24-2FD15B219BE2}" type="datetime1">
              <a:rPr lang="it-IT" smtClean="0"/>
              <a:pPr/>
              <a:t>02/07/19</a:t>
            </a:fld>
            <a:endParaRPr lang="it-IT"/>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870E18B-F204-46E1-81E7-ABE6467CA767}" type="datetime1">
              <a:rPr lang="it-IT" smtClean="0"/>
              <a:pPr/>
              <a:t>02/07/19</a:t>
            </a:fld>
            <a:endParaRPr lang="it-IT"/>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301A45A-CEF8-4767-A92F-F39F669B423B}" type="datetime1">
              <a:rPr lang="it-IT" smtClean="0"/>
              <a:pPr/>
              <a:t>02/07/19</a:t>
            </a:fld>
            <a:endParaRPr lang="it-IT"/>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ECE0C42-FA3E-4D84-96A0-E90D68EFDCC5}"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218564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540A64C-FAD6-40D0-AD9A-57CE0726471C}"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007B441-5312-499D-93C3-6E37886527FA}" type="slidenum">
              <a:rPr lang="it-IT" smtClean="0"/>
              <a:pPr/>
              <a:t>‹n.›</a:t>
            </a:fld>
            <a:endParaRPr lang="it-IT"/>
          </a:p>
        </p:txBody>
      </p:sp>
      <p:pic>
        <p:nvPicPr>
          <p:cNvPr id="8" name="Immagine 1" descr="LogoConfagricoltura_P356_P123.jpg"/>
          <p:cNvPicPr>
            <a:picLocks noChangeAspect="1" noChangeArrowheads="1"/>
          </p:cNvPicPr>
          <p:nvPr userDrawn="1"/>
        </p:nvPicPr>
        <p:blipFill>
          <a:blip r:embed="rId2" cstate="print"/>
          <a:srcRect/>
          <a:stretch>
            <a:fillRect/>
          </a:stretch>
        </p:blipFill>
        <p:spPr bwMode="auto">
          <a:xfrm>
            <a:off x="357158" y="357166"/>
            <a:ext cx="2143140" cy="428628"/>
          </a:xfrm>
          <a:prstGeom prst="rect">
            <a:avLst/>
          </a:prstGeom>
          <a:noFill/>
        </p:spPr>
      </p:pic>
    </p:spTree>
    <p:extLst>
      <p:ext uri="{BB962C8B-B14F-4D97-AF65-F5344CB8AC3E}">
        <p14:creationId xmlns:p14="http://schemas.microsoft.com/office/powerpoint/2010/main" val="3158712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0932EA52-F050-4F8A-9D34-13445FA0A11E}"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050961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8423B27D-5690-448D-9E93-01381A6EC590}"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347460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EAC7592B-8436-41E6-A63E-9D7DA593CA12}" type="datetime1">
              <a:rPr lang="it-IT" smtClean="0"/>
              <a:pPr/>
              <a:t>02/07/19</a:t>
            </a:fld>
            <a:endParaRPr lang="it-IT"/>
          </a:p>
        </p:txBody>
      </p:sp>
      <p:sp>
        <p:nvSpPr>
          <p:cNvPr id="8" name="Footer Placeholder 7"/>
          <p:cNvSpPr>
            <a:spLocks noGrp="1"/>
          </p:cNvSpPr>
          <p:nvPr>
            <p:ph type="ftr" sz="quarter" idx="11"/>
          </p:nvPr>
        </p:nvSpPr>
        <p:spPr/>
        <p:txBody>
          <a:bodyPr/>
          <a:lstStyle/>
          <a:p>
            <a:r>
              <a:rPr lang="it-IT" smtClean="0"/>
              <a:t>Progetto di sviluppo organizzativo UPAGLP</a:t>
            </a:r>
            <a:endParaRPr lang="it-IT"/>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503857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2F7B9416-F5AE-4278-8F56-E419B2F756B4}" type="datetime1">
              <a:rPr lang="it-IT" smtClean="0"/>
              <a:pPr/>
              <a:t>02/07/19</a:t>
            </a:fld>
            <a:endParaRPr lang="it-IT"/>
          </a:p>
        </p:txBody>
      </p:sp>
      <p:sp>
        <p:nvSpPr>
          <p:cNvPr id="4" name="Footer Placeholder 3"/>
          <p:cNvSpPr>
            <a:spLocks noGrp="1"/>
          </p:cNvSpPr>
          <p:nvPr>
            <p:ph type="ftr" sz="quarter" idx="11"/>
          </p:nvPr>
        </p:nvSpPr>
        <p:spPr/>
        <p:txBody>
          <a:bodyPr/>
          <a:lstStyle/>
          <a:p>
            <a:r>
              <a:rPr lang="it-IT" smtClean="0"/>
              <a:t>Progetto di sviluppo organizzativo UPAGLP</a:t>
            </a:r>
            <a:endParaRPr lang="it-IT"/>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3654801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A1F010-6138-4C2E-BD40-96CBB0A6BFBA}" type="datetime1">
              <a:rPr lang="it-IT" smtClean="0"/>
              <a:pPr/>
              <a:t>02/07/19</a:t>
            </a:fld>
            <a:endParaRPr lang="it-IT"/>
          </a:p>
        </p:txBody>
      </p:sp>
      <p:sp>
        <p:nvSpPr>
          <p:cNvPr id="3" name="Footer Placeholder 2"/>
          <p:cNvSpPr>
            <a:spLocks noGrp="1"/>
          </p:cNvSpPr>
          <p:nvPr>
            <p:ph type="ftr" sz="quarter" idx="11"/>
          </p:nvPr>
        </p:nvSpPr>
        <p:spPr/>
        <p:txBody>
          <a:bodyPr/>
          <a:lstStyle/>
          <a:p>
            <a:r>
              <a:rPr lang="it-IT" smtClean="0"/>
              <a:t>Progetto di sviluppo organizzativo UPAGLP</a:t>
            </a:r>
            <a:endParaRPr lang="it-IT"/>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654026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1B89DDF-C0CC-41FB-B968-C1F208A60CBF}"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1010035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BD98D8A-4FAC-4E8E-BC46-2886473D2BFC}"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335705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EB19863-4A8A-483B-A7A6-84D6EC7DC889}"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934070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92883F8-F3A8-4654-A614-07AA44B77591}"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007B441-5312-499D-93C3-6E37886527FA}" type="slidenum">
              <a:rPr lang="it-IT" smtClean="0"/>
              <a:pPr/>
              <a:t>‹n.›</a:t>
            </a:fld>
            <a:endParaRPr lang="it-IT"/>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38573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78201071-3F33-4D3E-97B8-9C5D8FA286BF}"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1329013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D1531E02-9277-4512-B973-5266EC19DE9F}"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007B441-5312-499D-93C3-6E37886527FA}" type="slidenum">
              <a:rPr lang="it-IT" smtClean="0"/>
              <a:pPr/>
              <a:t>‹n.›</a:t>
            </a:fld>
            <a:endParaRPr lang="it-IT"/>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91820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B6E2B807-DCB2-4641-AB78-A8C455B77123}" type="datetime1">
              <a:rPr lang="it-IT" smtClean="0"/>
              <a:pPr/>
              <a:t>02/07/19</a:t>
            </a:fld>
            <a:endParaRPr lang="it-IT"/>
          </a:p>
        </p:txBody>
      </p:sp>
      <p:sp>
        <p:nvSpPr>
          <p:cNvPr id="6" name="Footer Placeholder 5"/>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8901308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43BA49C-53DB-4B00-B020-89EFC0BC43FF}"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1091080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E884F347-AEC2-4D67-B667-579FC440F5CB}" type="datetime1">
              <a:rPr lang="it-IT" smtClean="0"/>
              <a:pPr/>
              <a:t>02/07/19</a:t>
            </a:fld>
            <a:endParaRPr lang="it-IT"/>
          </a:p>
        </p:txBody>
      </p:sp>
      <p:sp>
        <p:nvSpPr>
          <p:cNvPr id="5" name="Footer Placeholder 4"/>
          <p:cNvSpPr>
            <a:spLocks noGrp="1"/>
          </p:cNvSpPr>
          <p:nvPr>
            <p:ph type="ftr" sz="quarter" idx="11"/>
          </p:nvPr>
        </p:nvSpPr>
        <p:spPr/>
        <p:txBody>
          <a:bodyPr/>
          <a:lstStyle/>
          <a:p>
            <a:r>
              <a:rPr lang="it-IT" smtClean="0"/>
              <a:t>Progetto di sviluppo organizzativo UPAGLP</a:t>
            </a:r>
            <a:endParaRPr lang="it-IT"/>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34916486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dirty="0" smtClean="0"/>
              <a:t>Fare clic per modificare lo stile del titolo</a:t>
            </a:r>
            <a:endParaRPr kumimoji="0" lang="en-US" dirty="0"/>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235F101C-DECC-4C89-AE8E-D83957658905}" type="datetime1">
              <a:rPr lang="it-IT" smtClean="0"/>
              <a:pPr/>
              <a:t>02/07/19</a:t>
            </a:fld>
            <a:endParaRPr lang="it-IT"/>
          </a:p>
        </p:txBody>
      </p:sp>
      <p:sp>
        <p:nvSpPr>
          <p:cNvPr id="3" name="Segnaposto piè di pagina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it-IT" smtClean="0"/>
              <a:t>Progetto di sviluppo organizzativo UPAGLP</a:t>
            </a:r>
            <a:endParaRPr lang="it-IT"/>
          </a:p>
        </p:txBody>
      </p:sp>
      <p:sp>
        <p:nvSpPr>
          <p:cNvPr id="23" name="Segnaposto numero diapositiva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007B441-5312-499D-93C3-6E37886527FA}" type="slidenum">
              <a:rPr lang="it-IT" smtClean="0"/>
              <a:pPr/>
              <a:t>‹n.›</a:t>
            </a:fld>
            <a:endParaRPr lang="it-IT"/>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3200" kern="1200">
          <a:solidFill>
            <a:schemeClr val="tx2"/>
          </a:solidFill>
          <a:latin typeface="Gill Sans MT" pitchFamily="34" charset="0"/>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FB74AF8B-2B82-438A-B68E-E8155D483494}" type="datetime1">
              <a:rPr lang="it-IT" smtClean="0"/>
              <a:pPr/>
              <a:t>02/07/19</a:t>
            </a:fld>
            <a:endParaRPr lang="it-IT"/>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t-IT" smtClean="0"/>
              <a:t>Progetto di sviluppo organizzativo UPAGLP</a:t>
            </a:r>
            <a:endParaRPr lang="it-IT"/>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007B441-5312-499D-93C3-6E37886527FA}" type="slidenum">
              <a:rPr lang="it-IT" smtClean="0"/>
              <a:pPr/>
              <a:t>‹n.›</a:t>
            </a:fld>
            <a:endParaRPr lang="it-IT"/>
          </a:p>
        </p:txBody>
      </p:sp>
    </p:spTree>
    <p:extLst>
      <p:ext uri="{BB962C8B-B14F-4D97-AF65-F5344CB8AC3E}">
        <p14:creationId xmlns:p14="http://schemas.microsoft.com/office/powerpoint/2010/main" val="9911018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w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7.w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image" Target="../media/image9.w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1.wmf"/><Relationship Id="rId5" Type="http://schemas.openxmlformats.org/officeDocument/2006/relationships/oleObject" Target="../embeddings/oleObject5.bin"/><Relationship Id="rId6" Type="http://schemas.openxmlformats.org/officeDocument/2006/relationships/image" Target="../media/image12.wmf"/><Relationship Id="rId7" Type="http://schemas.openxmlformats.org/officeDocument/2006/relationships/oleObject" Target="../embeddings/oleObject6.bin"/><Relationship Id="rId8" Type="http://schemas.openxmlformats.org/officeDocument/2006/relationships/image" Target="../media/image13.wmf"/><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4.wmf"/><Relationship Id="rId1" Type="http://schemas.openxmlformats.org/officeDocument/2006/relationships/vmlDrawing" Target="../drawings/vmlDrawing5.vml"/><Relationship Id="rId2"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5.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6.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8.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1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20.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21.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571604" y="2643182"/>
            <a:ext cx="6400800" cy="1369292"/>
          </a:xfrm>
        </p:spPr>
        <p:txBody>
          <a:bodyPr>
            <a:normAutofit fontScale="92500" lnSpcReduction="20000"/>
          </a:bodyPr>
          <a:lstStyle/>
          <a:p>
            <a:endParaRPr lang="it-IT" i="1" dirty="0" smtClean="0"/>
          </a:p>
          <a:p>
            <a:r>
              <a:rPr lang="it-IT" sz="4000" b="1" dirty="0" smtClean="0">
                <a:solidFill>
                  <a:srgbClr val="C00000"/>
                </a:solidFill>
              </a:rPr>
              <a:t>LA GESTIONE DEI COLLABORATORI</a:t>
            </a:r>
            <a:endParaRPr lang="it-IT" sz="4000" b="1" dirty="0">
              <a:solidFill>
                <a:srgbClr val="C0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dirty="0"/>
          </a:p>
        </p:txBody>
      </p:sp>
      <p:sp>
        <p:nvSpPr>
          <p:cNvPr id="2053" name="Rectangle 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dirty="0"/>
          </a:p>
        </p:txBody>
      </p:sp>
      <p:sp>
        <p:nvSpPr>
          <p:cNvPr id="2054" name="Rectangle 6"/>
          <p:cNvSpPr>
            <a:spLocks noChangeArrowheads="1"/>
          </p:cNvSpPr>
          <p:nvPr/>
        </p:nvSpPr>
        <p:spPr bwMode="auto">
          <a:xfrm>
            <a:off x="0" y="733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		 </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4690"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2"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4"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6"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8" name="AutoShape 10"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19226007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p:txBody>
          <a:bodyPr/>
          <a:lstStyle/>
          <a:p>
            <a:r>
              <a:rPr lang="it-IT" b="1" dirty="0" smtClean="0">
                <a:solidFill>
                  <a:srgbClr val="FF0000"/>
                </a:solidFill>
              </a:rPr>
              <a:t>La gestione dei collaboratori</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715261"/>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Premessa</a:t>
            </a:r>
            <a:endParaRPr lang="it-IT" sz="4000" b="1" dirty="0">
              <a:solidFill>
                <a:srgbClr val="002060"/>
              </a:solidFill>
            </a:endParaRPr>
          </a:p>
        </p:txBody>
      </p:sp>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12650" name="Picture 10" descr="Risultati immagini per immagini gestione dei collaboratori"/>
          <p:cNvPicPr>
            <a:picLocks noChangeAspect="1" noChangeArrowheads="1"/>
          </p:cNvPicPr>
          <p:nvPr/>
        </p:nvPicPr>
        <p:blipFill>
          <a:blip r:embed="rId2"/>
          <a:srcRect/>
          <a:stretch>
            <a:fillRect/>
          </a:stretch>
        </p:blipFill>
        <p:spPr bwMode="auto">
          <a:xfrm>
            <a:off x="6000760" y="4214818"/>
            <a:ext cx="2686050" cy="17049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8" name="Text Box 3"/>
          <p:cNvSpPr txBox="1">
            <a:spLocks noChangeArrowheads="1"/>
          </p:cNvSpPr>
          <p:nvPr/>
        </p:nvSpPr>
        <p:spPr bwMode="auto">
          <a:xfrm>
            <a:off x="571472" y="1714488"/>
            <a:ext cx="8458200" cy="3120854"/>
          </a:xfrm>
          <a:prstGeom prst="rect">
            <a:avLst/>
          </a:prstGeom>
          <a:noFill/>
          <a:ln w="9525">
            <a:noFill/>
            <a:miter lim="800000"/>
            <a:headEnd/>
            <a:tailEnd/>
          </a:ln>
          <a:effectLst/>
        </p:spPr>
        <p:txBody>
          <a:bodyPr wrap="square">
            <a:spAutoFit/>
          </a:bodyPr>
          <a:lstStyle/>
          <a:p>
            <a:pPr marL="374650" indent="-374650">
              <a:lnSpc>
                <a:spcPct val="100000"/>
              </a:lnSpc>
              <a:spcBef>
                <a:spcPct val="0"/>
              </a:spcBef>
              <a:spcAft>
                <a:spcPct val="80000"/>
              </a:spcAft>
              <a:buClrTx/>
              <a:buSzTx/>
              <a:buFont typeface="Monotype Sorts" pitchFamily="2" charset="2"/>
              <a:buChar char="m"/>
            </a:pPr>
            <a:r>
              <a:rPr lang="it-IT" sz="2400" i="0" dirty="0">
                <a:solidFill>
                  <a:srgbClr val="002060"/>
                </a:solidFill>
              </a:rPr>
              <a:t>L’organizzazione aziendale</a:t>
            </a:r>
          </a:p>
          <a:p>
            <a:pPr marL="374650" indent="-374650">
              <a:lnSpc>
                <a:spcPct val="100000"/>
              </a:lnSpc>
              <a:spcBef>
                <a:spcPct val="0"/>
              </a:spcBef>
              <a:spcAft>
                <a:spcPct val="80000"/>
              </a:spcAft>
              <a:buClrTx/>
              <a:buSzTx/>
              <a:buFont typeface="Monotype Sorts" pitchFamily="2" charset="2"/>
              <a:buChar char="m"/>
            </a:pPr>
            <a:r>
              <a:rPr lang="it-IT" sz="2400" i="0" dirty="0">
                <a:solidFill>
                  <a:srgbClr val="002060"/>
                </a:solidFill>
              </a:rPr>
              <a:t>L’organizzazione del proprio lavoro: i tempi del responsabile</a:t>
            </a:r>
          </a:p>
          <a:p>
            <a:pPr marL="374650" indent="-374650">
              <a:lnSpc>
                <a:spcPct val="100000"/>
              </a:lnSpc>
              <a:spcBef>
                <a:spcPct val="0"/>
              </a:spcBef>
              <a:spcAft>
                <a:spcPct val="80000"/>
              </a:spcAft>
              <a:buClrTx/>
              <a:buSzTx/>
              <a:buFont typeface="Monotype Sorts" pitchFamily="2" charset="2"/>
              <a:buChar char="m"/>
            </a:pPr>
            <a:r>
              <a:rPr lang="it-IT" sz="2400" i="0" dirty="0">
                <a:solidFill>
                  <a:srgbClr val="002060"/>
                </a:solidFill>
              </a:rPr>
              <a:t>Il sistema di gestione</a:t>
            </a:r>
          </a:p>
          <a:p>
            <a:pPr marL="374650" indent="-374650">
              <a:lnSpc>
                <a:spcPct val="100000"/>
              </a:lnSpc>
              <a:spcBef>
                <a:spcPct val="0"/>
              </a:spcBef>
              <a:spcAft>
                <a:spcPct val="80000"/>
              </a:spcAft>
              <a:buClrTx/>
              <a:buSzTx/>
              <a:buFont typeface="Monotype Sorts" pitchFamily="2" charset="2"/>
              <a:buChar char="m"/>
            </a:pPr>
            <a:r>
              <a:rPr lang="it-IT" sz="2400" i="0" dirty="0">
                <a:solidFill>
                  <a:srgbClr val="002060"/>
                </a:solidFill>
              </a:rPr>
              <a:t>Il livello della comunicazione interna</a:t>
            </a:r>
          </a:p>
          <a:p>
            <a:pPr marL="374650" indent="-374650">
              <a:lnSpc>
                <a:spcPct val="100000"/>
              </a:lnSpc>
              <a:spcBef>
                <a:spcPct val="0"/>
              </a:spcBef>
              <a:spcAft>
                <a:spcPct val="80000"/>
              </a:spcAft>
              <a:buClrTx/>
              <a:buSzTx/>
              <a:buFont typeface="Monotype Sorts" pitchFamily="2" charset="2"/>
              <a:buChar char="m"/>
            </a:pPr>
            <a:r>
              <a:rPr lang="it-IT" sz="2400" i="0" dirty="0">
                <a:solidFill>
                  <a:srgbClr val="002060"/>
                </a:solidFill>
              </a:rPr>
              <a:t>La cultura organizzativa</a:t>
            </a:r>
          </a:p>
        </p:txBody>
      </p:sp>
      <p:sp>
        <p:nvSpPr>
          <p:cNvPr id="10" name="Titolo 9"/>
          <p:cNvSpPr>
            <a:spLocks noGrp="1"/>
          </p:cNvSpPr>
          <p:nvPr>
            <p:ph type="title"/>
          </p:nvPr>
        </p:nvSpPr>
        <p:spPr>
          <a:xfrm>
            <a:off x="357158" y="1071546"/>
            <a:ext cx="8229600" cy="500066"/>
          </a:xfrm>
        </p:spPr>
        <p:txBody>
          <a:bodyPr>
            <a:normAutofit fontScale="90000"/>
          </a:bodyPr>
          <a:lstStyle/>
          <a:p>
            <a:r>
              <a:rPr lang="it-IT" dirty="0" smtClean="0">
                <a:solidFill>
                  <a:schemeClr val="accent1">
                    <a:lumMod val="75000"/>
                  </a:schemeClr>
                </a:solidFill>
              </a:rPr>
              <a:t>Alcuni fattori che condizionano la prestazione dei responsabili:</a:t>
            </a:r>
            <a:r>
              <a:rPr lang="it-IT" b="1" dirty="0" smtClean="0">
                <a:solidFill>
                  <a:srgbClr val="7030A0"/>
                </a:solidFill>
              </a:rPr>
              <a:t/>
            </a:r>
            <a:br>
              <a:rPr lang="it-IT" b="1" dirty="0" smtClean="0">
                <a:solidFill>
                  <a:srgbClr val="7030A0"/>
                </a:solidFill>
              </a:rPr>
            </a:br>
            <a:endParaRPr lang="it-IT" dirty="0">
              <a:solidFill>
                <a:srgbClr val="7030A0"/>
              </a:solidFill>
            </a:endParaRPr>
          </a:p>
        </p:txBody>
      </p:sp>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1842" name="Oval 2"/>
          <p:cNvSpPr>
            <a:spLocks noChangeArrowheads="1"/>
          </p:cNvSpPr>
          <p:nvPr/>
        </p:nvSpPr>
        <p:spPr bwMode="auto">
          <a:xfrm>
            <a:off x="5908431" y="1447800"/>
            <a:ext cx="2954215" cy="1428214"/>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a:solidFill>
                  <a:srgbClr val="002060"/>
                </a:solidFill>
              </a:rPr>
              <a:t>Quali sono le fasi del processo produttivo? </a:t>
            </a:r>
          </a:p>
        </p:txBody>
      </p:sp>
      <p:sp>
        <p:nvSpPr>
          <p:cNvPr id="1571843" name="Oval 3"/>
          <p:cNvSpPr>
            <a:spLocks noChangeArrowheads="1"/>
          </p:cNvSpPr>
          <p:nvPr/>
        </p:nvSpPr>
        <p:spPr bwMode="auto">
          <a:xfrm>
            <a:off x="3214679" y="1214422"/>
            <a:ext cx="2571768" cy="995422"/>
          </a:xfrm>
          <a:prstGeom prst="ellipse">
            <a:avLst/>
          </a:prstGeom>
          <a:noFill/>
          <a:ln w="28575">
            <a:solidFill>
              <a:schemeClr val="accent1"/>
            </a:solidFill>
            <a:round/>
            <a:headEnd/>
            <a:tailEnd/>
          </a:ln>
          <a:effectLst/>
        </p:spPr>
        <p:txBody>
          <a:bodyPr wrap="square" anchor="ctr">
            <a:spAutoFit/>
          </a:bodyPr>
          <a:lstStyle/>
          <a:p>
            <a:pPr algn="ctr">
              <a:lnSpc>
                <a:spcPct val="100000"/>
              </a:lnSpc>
              <a:spcBef>
                <a:spcPct val="0"/>
              </a:spcBef>
              <a:buClrTx/>
              <a:buSzTx/>
              <a:buFontTx/>
              <a:buNone/>
            </a:pPr>
            <a:r>
              <a:rPr lang="it-IT" sz="2000" i="0" dirty="0">
                <a:solidFill>
                  <a:schemeClr val="tx1"/>
                </a:solidFill>
              </a:rPr>
              <a:t>Di chi è la </a:t>
            </a:r>
            <a:r>
              <a:rPr lang="it-IT" sz="2000" i="0" dirty="0">
                <a:solidFill>
                  <a:srgbClr val="002060"/>
                </a:solidFill>
              </a:rPr>
              <a:t>responsabilità</a:t>
            </a:r>
            <a:r>
              <a:rPr lang="it-IT" sz="2000" i="0" dirty="0">
                <a:solidFill>
                  <a:schemeClr val="tx1"/>
                </a:solidFill>
              </a:rPr>
              <a:t>?</a:t>
            </a:r>
          </a:p>
        </p:txBody>
      </p:sp>
      <p:sp>
        <p:nvSpPr>
          <p:cNvPr id="1571844" name="Oval 4"/>
          <p:cNvSpPr>
            <a:spLocks noChangeArrowheads="1"/>
          </p:cNvSpPr>
          <p:nvPr/>
        </p:nvSpPr>
        <p:spPr bwMode="auto">
          <a:xfrm>
            <a:off x="5723792" y="4367213"/>
            <a:ext cx="3024554" cy="995422"/>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a:solidFill>
                  <a:schemeClr val="tx1"/>
                </a:solidFill>
              </a:rPr>
              <a:t>Cosa succede se lavoro bene?</a:t>
            </a:r>
          </a:p>
        </p:txBody>
      </p:sp>
      <p:sp>
        <p:nvSpPr>
          <p:cNvPr id="1571845" name="Oval 5"/>
          <p:cNvSpPr>
            <a:spLocks noChangeArrowheads="1"/>
          </p:cNvSpPr>
          <p:nvPr/>
        </p:nvSpPr>
        <p:spPr bwMode="auto">
          <a:xfrm>
            <a:off x="5978769" y="3200400"/>
            <a:ext cx="3024554" cy="995422"/>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dirty="0">
                <a:solidFill>
                  <a:srgbClr val="002060"/>
                </a:solidFill>
              </a:rPr>
              <a:t>Cosa vi aspettate da me?</a:t>
            </a:r>
          </a:p>
        </p:txBody>
      </p:sp>
      <p:sp>
        <p:nvSpPr>
          <p:cNvPr id="1571846" name="Oval 6"/>
          <p:cNvSpPr>
            <a:spLocks noChangeArrowheads="1"/>
          </p:cNvSpPr>
          <p:nvPr/>
        </p:nvSpPr>
        <p:spPr bwMode="auto">
          <a:xfrm>
            <a:off x="2214546" y="4786322"/>
            <a:ext cx="3953608" cy="1428214"/>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a:solidFill>
                  <a:srgbClr val="002060"/>
                </a:solidFill>
              </a:rPr>
              <a:t>Ho tutte le informazioni che mi servono, quando mi servono?</a:t>
            </a:r>
          </a:p>
        </p:txBody>
      </p:sp>
      <p:sp>
        <p:nvSpPr>
          <p:cNvPr id="1571847" name="Oval 7"/>
          <p:cNvSpPr>
            <a:spLocks noChangeArrowheads="1"/>
          </p:cNvSpPr>
          <p:nvPr/>
        </p:nvSpPr>
        <p:spPr bwMode="auto">
          <a:xfrm>
            <a:off x="214282" y="1214422"/>
            <a:ext cx="2602523" cy="1066800"/>
          </a:xfrm>
          <a:prstGeom prst="ellipse">
            <a:avLst/>
          </a:prstGeom>
          <a:noFill/>
          <a:ln w="28575">
            <a:solidFill>
              <a:schemeClr val="accent1"/>
            </a:solidFill>
            <a:round/>
            <a:headEnd/>
            <a:tailEnd/>
          </a:ln>
          <a:effectLst/>
        </p:spPr>
        <p:txBody>
          <a:bodyPr wrap="none" anchor="ctr"/>
          <a:lstStyle/>
          <a:p>
            <a:pPr algn="ctr">
              <a:lnSpc>
                <a:spcPct val="100000"/>
              </a:lnSpc>
              <a:spcBef>
                <a:spcPct val="0"/>
              </a:spcBef>
              <a:buClrTx/>
              <a:buSzTx/>
              <a:buFontTx/>
              <a:buNone/>
            </a:pPr>
            <a:r>
              <a:rPr lang="it-IT" sz="2000" i="0" dirty="0">
                <a:solidFill>
                  <a:srgbClr val="002060"/>
                </a:solidFill>
              </a:rPr>
              <a:t>Chi fa che cosa?</a:t>
            </a:r>
          </a:p>
        </p:txBody>
      </p:sp>
      <p:graphicFrame>
        <p:nvGraphicFramePr>
          <p:cNvPr id="1571848" name="Object 8"/>
          <p:cNvGraphicFramePr>
            <a:graphicFrameLocks noChangeAspect="1"/>
          </p:cNvGraphicFramePr>
          <p:nvPr/>
        </p:nvGraphicFramePr>
        <p:xfrm>
          <a:off x="4176347" y="2209800"/>
          <a:ext cx="1030166" cy="2400300"/>
        </p:xfrm>
        <a:graphic>
          <a:graphicData uri="http://schemas.openxmlformats.org/presentationml/2006/ole">
            <mc:AlternateContent xmlns:mc="http://schemas.openxmlformats.org/markup-compatibility/2006">
              <mc:Choice xmlns:v="urn:schemas-microsoft-com:vml" Requires="v">
                <p:oleObj spid="_x0000_s1028" name="ClipArt" r:id="rId3" imgW="1857600" imgH="3995640" progId="">
                  <p:embed/>
                </p:oleObj>
              </mc:Choice>
              <mc:Fallback>
                <p:oleObj name="ClipArt" r:id="rId3" imgW="1857600" imgH="399564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347" y="2209800"/>
                        <a:ext cx="1030166"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1"/>
                            </a:solidFill>
                            <a:miter lim="800000"/>
                            <a:headEnd/>
                            <a:tailEnd/>
                          </a14:hiddenLine>
                        </a:ext>
                      </a:extLst>
                    </p:spPr>
                  </p:pic>
                </p:oleObj>
              </mc:Fallback>
            </mc:AlternateContent>
          </a:graphicData>
        </a:graphic>
      </p:graphicFrame>
      <p:sp>
        <p:nvSpPr>
          <p:cNvPr id="1571849" name="Oval 9"/>
          <p:cNvSpPr>
            <a:spLocks noChangeArrowheads="1"/>
          </p:cNvSpPr>
          <p:nvPr/>
        </p:nvSpPr>
        <p:spPr bwMode="auto">
          <a:xfrm>
            <a:off x="158262" y="3822700"/>
            <a:ext cx="2743200" cy="1428214"/>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dirty="0">
                <a:solidFill>
                  <a:srgbClr val="002060"/>
                </a:solidFill>
              </a:rPr>
              <a:t>Abbiamo tutte le conoscenze che occorrono?</a:t>
            </a:r>
          </a:p>
        </p:txBody>
      </p:sp>
      <p:sp>
        <p:nvSpPr>
          <p:cNvPr id="1571850" name="Oval 10"/>
          <p:cNvSpPr>
            <a:spLocks noChangeArrowheads="1"/>
          </p:cNvSpPr>
          <p:nvPr/>
        </p:nvSpPr>
        <p:spPr bwMode="auto">
          <a:xfrm>
            <a:off x="357158" y="2357430"/>
            <a:ext cx="3024554" cy="1428214"/>
          </a:xfrm>
          <a:prstGeom prst="ellipse">
            <a:avLst/>
          </a:prstGeom>
          <a:noFill/>
          <a:ln w="28575">
            <a:solidFill>
              <a:schemeClr val="accent1"/>
            </a:solidFill>
            <a:round/>
            <a:headEnd/>
            <a:tailEnd/>
          </a:ln>
          <a:effectLst/>
        </p:spPr>
        <p:txBody>
          <a:bodyPr anchor="ctr">
            <a:spAutoFit/>
          </a:bodyPr>
          <a:lstStyle/>
          <a:p>
            <a:pPr algn="ctr">
              <a:lnSpc>
                <a:spcPct val="100000"/>
              </a:lnSpc>
              <a:spcBef>
                <a:spcPct val="0"/>
              </a:spcBef>
              <a:buClrTx/>
              <a:buSzTx/>
              <a:buFontTx/>
              <a:buNone/>
            </a:pPr>
            <a:r>
              <a:rPr lang="it-IT" sz="2000" i="0" dirty="0">
                <a:solidFill>
                  <a:srgbClr val="002060"/>
                </a:solidFill>
              </a:rPr>
              <a:t>Quali sono i livelli qualitativi che devo rispettare?</a:t>
            </a:r>
          </a:p>
        </p:txBody>
      </p:sp>
      <p:sp>
        <p:nvSpPr>
          <p:cNvPr id="1571851" name="Rectangle 11"/>
          <p:cNvSpPr>
            <a:spLocks noGrp="1" noChangeArrowheads="1"/>
          </p:cNvSpPr>
          <p:nvPr>
            <p:ph type="title"/>
          </p:nvPr>
        </p:nvSpPr>
        <p:spPr>
          <a:xfrm>
            <a:off x="285720" y="500042"/>
            <a:ext cx="8229600" cy="485756"/>
          </a:xfrm>
        </p:spPr>
        <p:txBody>
          <a:bodyPr>
            <a:normAutofit fontScale="90000"/>
          </a:bodyPr>
          <a:lstStyle/>
          <a:p>
            <a:r>
              <a:rPr lang="it-IT" dirty="0">
                <a:solidFill>
                  <a:schemeClr val="accent1">
                    <a:lumMod val="75000"/>
                  </a:schemeClr>
                </a:solidFill>
              </a:rPr>
              <a:t>Una finestra sul tema dell’organizzazione</a:t>
            </a:r>
          </a:p>
        </p:txBody>
      </p:sp>
      <p:sp>
        <p:nvSpPr>
          <p:cNvPr id="12" name="Segnaposto piè di pagina 11"/>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2866" name="Rectangle 2"/>
          <p:cNvSpPr>
            <a:spLocks noGrp="1" noChangeArrowheads="1"/>
          </p:cNvSpPr>
          <p:nvPr>
            <p:ph type="title"/>
          </p:nvPr>
        </p:nvSpPr>
        <p:spPr>
          <a:xfrm>
            <a:off x="500034" y="214290"/>
            <a:ext cx="8229600" cy="914400"/>
          </a:xfrm>
        </p:spPr>
        <p:txBody>
          <a:bodyPr/>
          <a:lstStyle/>
          <a:p>
            <a:r>
              <a:rPr lang="it-IT" dirty="0">
                <a:solidFill>
                  <a:schemeClr val="accent1">
                    <a:lumMod val="75000"/>
                  </a:schemeClr>
                </a:solidFill>
              </a:rPr>
              <a:t>Organizzazione</a:t>
            </a:r>
          </a:p>
        </p:txBody>
      </p:sp>
      <p:sp>
        <p:nvSpPr>
          <p:cNvPr id="1572867" name="Rectangle 3"/>
          <p:cNvSpPr>
            <a:spLocks noChangeArrowheads="1"/>
          </p:cNvSpPr>
          <p:nvPr/>
        </p:nvSpPr>
        <p:spPr bwMode="auto">
          <a:xfrm>
            <a:off x="214282" y="1357298"/>
            <a:ext cx="8671048" cy="4071966"/>
          </a:xfrm>
          <a:prstGeom prst="rect">
            <a:avLst/>
          </a:prstGeom>
          <a:noFill/>
          <a:ln w="9525">
            <a:noFill/>
            <a:miter lim="800000"/>
            <a:headEnd/>
            <a:tailEnd/>
          </a:ln>
          <a:effectLst/>
        </p:spPr>
        <p:txBody>
          <a:bodyPr/>
          <a:lstStyle/>
          <a:p>
            <a:pPr marL="381000" indent="-381000" defTabSz="958850">
              <a:spcBef>
                <a:spcPct val="50000"/>
              </a:spcBef>
              <a:buFont typeface="Monotype Sorts" pitchFamily="2" charset="2"/>
              <a:buNone/>
            </a:pPr>
            <a:r>
              <a:rPr lang="it-IT" b="1" dirty="0">
                <a:solidFill>
                  <a:srgbClr val="000066"/>
                </a:solidFill>
              </a:rPr>
              <a:t>Struttura:</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Chiarezza ed efficacia della suddivisione del lavoro (ruoli e responsabilità)</a:t>
            </a:r>
          </a:p>
          <a:p>
            <a:pPr marL="381000" indent="-381000" defTabSz="958850">
              <a:spcBef>
                <a:spcPct val="50000"/>
              </a:spcBef>
              <a:buFont typeface="Monotype Sorts" pitchFamily="2" charset="2"/>
              <a:buNone/>
            </a:pPr>
            <a:r>
              <a:rPr lang="it-IT" b="1" dirty="0">
                <a:solidFill>
                  <a:srgbClr val="000066"/>
                </a:solidFill>
              </a:rPr>
              <a:t>Processi:</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Chiarezza e snellezza dei flussi di approvvigionamento, di produzione e di commercializzazione</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Attivazione di programmi di innovazione dei prodotti/servizi e dei processi</a:t>
            </a:r>
          </a:p>
          <a:p>
            <a:pPr marL="381000" indent="-381000" defTabSz="958850">
              <a:spcBef>
                <a:spcPct val="50000"/>
              </a:spcBef>
              <a:buFont typeface="Monotype Sorts" pitchFamily="2" charset="2"/>
              <a:buNone/>
            </a:pPr>
            <a:r>
              <a:rPr lang="it-IT" b="1" dirty="0">
                <a:solidFill>
                  <a:srgbClr val="000066"/>
                </a:solidFill>
              </a:rPr>
              <a:t>Tecnologie e infrastrutture: </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Accessibilità e aggiornamento del sistema di gestione e diffusione delle informazioni</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Adeguatezza delle tecnologie, dei layout e degli ambienti</a:t>
            </a:r>
          </a:p>
          <a:p>
            <a:pPr marL="381000" indent="-381000" defTabSz="958850">
              <a:spcBef>
                <a:spcPct val="50000"/>
              </a:spcBef>
              <a:buFont typeface="Monotype Sorts" pitchFamily="2" charset="2"/>
              <a:buNone/>
            </a:pPr>
            <a:r>
              <a:rPr lang="it-IT" b="1" dirty="0">
                <a:solidFill>
                  <a:srgbClr val="000066"/>
                </a:solidFill>
              </a:rPr>
              <a:t>Competenze:</a:t>
            </a:r>
          </a:p>
          <a:p>
            <a:pPr marL="869950" lvl="1" indent="-298450" defTabSz="958850">
              <a:spcBef>
                <a:spcPct val="50000"/>
              </a:spcBef>
              <a:buClr>
                <a:schemeClr val="tx2"/>
              </a:buClr>
              <a:buFont typeface="Wingdings" pitchFamily="2" charset="2"/>
              <a:buChar char="q"/>
            </a:pPr>
            <a:r>
              <a:rPr lang="it-IT" i="0" dirty="0">
                <a:solidFill>
                  <a:srgbClr val="000066"/>
                </a:solidFill>
                <a:latin typeface="Helvetica" pitchFamily="34" charset="0"/>
              </a:rPr>
              <a:t>Rilevazione, capitalizzazione e diffusione delle competenze strategiche aziendali</a:t>
            </a: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72867">
                                            <p:txEl>
                                              <p:pRg st="0" end="0"/>
                                            </p:txEl>
                                          </p:spTgt>
                                        </p:tgtEl>
                                        <p:attrNameLst>
                                          <p:attrName>style.visibility</p:attrName>
                                        </p:attrNameLst>
                                      </p:cBhvr>
                                      <p:to>
                                        <p:strVal val="visible"/>
                                      </p:to>
                                    </p:set>
                                    <p:anim calcmode="lin" valueType="num">
                                      <p:cBhvr additive="base">
                                        <p:cTn id="7" dur="500" fill="hold"/>
                                        <p:tgtEl>
                                          <p:spTgt spid="15728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7286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72867">
                                            <p:txEl>
                                              <p:pRg st="1" end="1"/>
                                            </p:txEl>
                                          </p:spTgt>
                                        </p:tgtEl>
                                        <p:attrNameLst>
                                          <p:attrName>style.visibility</p:attrName>
                                        </p:attrNameLst>
                                      </p:cBhvr>
                                      <p:to>
                                        <p:strVal val="visible"/>
                                      </p:to>
                                    </p:set>
                                    <p:anim calcmode="lin" valueType="num">
                                      <p:cBhvr additive="base">
                                        <p:cTn id="11" dur="500" fill="hold"/>
                                        <p:tgtEl>
                                          <p:spTgt spid="157286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728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72867">
                                            <p:txEl>
                                              <p:pRg st="2" end="2"/>
                                            </p:txEl>
                                          </p:spTgt>
                                        </p:tgtEl>
                                        <p:attrNameLst>
                                          <p:attrName>style.visibility</p:attrName>
                                        </p:attrNameLst>
                                      </p:cBhvr>
                                      <p:to>
                                        <p:strVal val="visible"/>
                                      </p:to>
                                    </p:set>
                                    <p:anim calcmode="lin" valueType="num">
                                      <p:cBhvr additive="base">
                                        <p:cTn id="17" dur="500" fill="hold"/>
                                        <p:tgtEl>
                                          <p:spTgt spid="157286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7286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572867">
                                            <p:txEl>
                                              <p:pRg st="3" end="3"/>
                                            </p:txEl>
                                          </p:spTgt>
                                        </p:tgtEl>
                                        <p:attrNameLst>
                                          <p:attrName>style.visibility</p:attrName>
                                        </p:attrNameLst>
                                      </p:cBhvr>
                                      <p:to>
                                        <p:strVal val="visible"/>
                                      </p:to>
                                    </p:set>
                                    <p:anim calcmode="lin" valueType="num">
                                      <p:cBhvr additive="base">
                                        <p:cTn id="21" dur="500" fill="hold"/>
                                        <p:tgtEl>
                                          <p:spTgt spid="157286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57286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572867">
                                            <p:txEl>
                                              <p:pRg st="4" end="4"/>
                                            </p:txEl>
                                          </p:spTgt>
                                        </p:tgtEl>
                                        <p:attrNameLst>
                                          <p:attrName>style.visibility</p:attrName>
                                        </p:attrNameLst>
                                      </p:cBhvr>
                                      <p:to>
                                        <p:strVal val="visible"/>
                                      </p:to>
                                    </p:set>
                                    <p:anim calcmode="lin" valueType="num">
                                      <p:cBhvr additive="base">
                                        <p:cTn id="25" dur="500" fill="hold"/>
                                        <p:tgtEl>
                                          <p:spTgt spid="157286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5728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72867">
                                            <p:txEl>
                                              <p:pRg st="5" end="5"/>
                                            </p:txEl>
                                          </p:spTgt>
                                        </p:tgtEl>
                                        <p:attrNameLst>
                                          <p:attrName>style.visibility</p:attrName>
                                        </p:attrNameLst>
                                      </p:cBhvr>
                                      <p:to>
                                        <p:strVal val="visible"/>
                                      </p:to>
                                    </p:set>
                                    <p:anim calcmode="lin" valueType="num">
                                      <p:cBhvr additive="base">
                                        <p:cTn id="31" dur="500" fill="hold"/>
                                        <p:tgtEl>
                                          <p:spTgt spid="157286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57286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72867">
                                            <p:txEl>
                                              <p:pRg st="6" end="6"/>
                                            </p:txEl>
                                          </p:spTgt>
                                        </p:tgtEl>
                                        <p:attrNameLst>
                                          <p:attrName>style.visibility</p:attrName>
                                        </p:attrNameLst>
                                      </p:cBhvr>
                                      <p:to>
                                        <p:strVal val="visible"/>
                                      </p:to>
                                    </p:set>
                                    <p:anim calcmode="lin" valueType="num">
                                      <p:cBhvr additive="base">
                                        <p:cTn id="35" dur="500" fill="hold"/>
                                        <p:tgtEl>
                                          <p:spTgt spid="157286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572867">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72867">
                                            <p:txEl>
                                              <p:pRg st="7" end="7"/>
                                            </p:txEl>
                                          </p:spTgt>
                                        </p:tgtEl>
                                        <p:attrNameLst>
                                          <p:attrName>style.visibility</p:attrName>
                                        </p:attrNameLst>
                                      </p:cBhvr>
                                      <p:to>
                                        <p:strVal val="visible"/>
                                      </p:to>
                                    </p:set>
                                    <p:anim calcmode="lin" valueType="num">
                                      <p:cBhvr additive="base">
                                        <p:cTn id="39" dur="500" fill="hold"/>
                                        <p:tgtEl>
                                          <p:spTgt spid="1572867">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57286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572867">
                                            <p:txEl>
                                              <p:pRg st="8" end="8"/>
                                            </p:txEl>
                                          </p:spTgt>
                                        </p:tgtEl>
                                        <p:attrNameLst>
                                          <p:attrName>style.visibility</p:attrName>
                                        </p:attrNameLst>
                                      </p:cBhvr>
                                      <p:to>
                                        <p:strVal val="visible"/>
                                      </p:to>
                                    </p:set>
                                    <p:anim calcmode="lin" valueType="num">
                                      <p:cBhvr additive="base">
                                        <p:cTn id="45" dur="500" fill="hold"/>
                                        <p:tgtEl>
                                          <p:spTgt spid="1572867">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572867">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572867">
                                            <p:txEl>
                                              <p:pRg st="9" end="9"/>
                                            </p:txEl>
                                          </p:spTgt>
                                        </p:tgtEl>
                                        <p:attrNameLst>
                                          <p:attrName>style.visibility</p:attrName>
                                        </p:attrNameLst>
                                      </p:cBhvr>
                                      <p:to>
                                        <p:strVal val="visible"/>
                                      </p:to>
                                    </p:set>
                                    <p:anim calcmode="lin" valueType="num">
                                      <p:cBhvr additive="base">
                                        <p:cTn id="49" dur="500" fill="hold"/>
                                        <p:tgtEl>
                                          <p:spTgt spid="1572867">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572867">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286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986" name="Rectangle 2"/>
          <p:cNvSpPr>
            <a:spLocks noGrp="1" noChangeArrowheads="1"/>
          </p:cNvSpPr>
          <p:nvPr>
            <p:ph type="title"/>
          </p:nvPr>
        </p:nvSpPr>
        <p:spPr/>
        <p:txBody>
          <a:bodyPr/>
          <a:lstStyle/>
          <a:p>
            <a:r>
              <a:rPr lang="it-IT" dirty="0">
                <a:solidFill>
                  <a:schemeClr val="accent1">
                    <a:lumMod val="75000"/>
                  </a:schemeClr>
                </a:solidFill>
              </a:rPr>
              <a:t>Il sistema di gestione</a:t>
            </a:r>
          </a:p>
        </p:txBody>
      </p:sp>
      <p:sp>
        <p:nvSpPr>
          <p:cNvPr id="1577987" name="Rectangle 3"/>
          <p:cNvSpPr>
            <a:spLocks noChangeArrowheads="1"/>
          </p:cNvSpPr>
          <p:nvPr/>
        </p:nvSpPr>
        <p:spPr bwMode="auto">
          <a:xfrm>
            <a:off x="505558" y="1216025"/>
            <a:ext cx="8217877" cy="4806950"/>
          </a:xfrm>
          <a:prstGeom prst="rect">
            <a:avLst/>
          </a:prstGeom>
          <a:noFill/>
          <a:ln w="12700">
            <a:noFill/>
            <a:miter lim="800000"/>
            <a:headEnd/>
            <a:tailEnd/>
          </a:ln>
          <a:effectLst/>
        </p:spPr>
        <p:txBody>
          <a:bodyPr lIns="94790" tIns="46563" rIns="94790" bIns="46563"/>
          <a:lstStyle/>
          <a:p>
            <a:pPr marL="288925" indent="-288925" defTabSz="958850">
              <a:lnSpc>
                <a:spcPct val="120000"/>
              </a:lnSpc>
              <a:spcBef>
                <a:spcPct val="0"/>
              </a:spcBef>
              <a:buFont typeface="Monotype Sorts" pitchFamily="2" charset="2"/>
              <a:buNone/>
            </a:pPr>
            <a:r>
              <a:rPr lang="it-IT" sz="2200" b="1" dirty="0">
                <a:solidFill>
                  <a:srgbClr val="000066"/>
                </a:solidFill>
              </a:rPr>
              <a:t>Percorsi di carriera:</a:t>
            </a:r>
            <a:r>
              <a:rPr lang="it-IT" sz="2000" b="1" dirty="0">
                <a:solidFill>
                  <a:srgbClr val="000066"/>
                </a:solidFill>
              </a:rPr>
              <a:t> </a:t>
            </a:r>
            <a:r>
              <a:rPr lang="it-IT" sz="2000" dirty="0">
                <a:solidFill>
                  <a:srgbClr val="000066"/>
                </a:solidFill>
              </a:rPr>
              <a:t/>
            </a:r>
            <a:br>
              <a:rPr lang="it-IT" sz="2000" dirty="0">
                <a:solidFill>
                  <a:srgbClr val="000066"/>
                </a:solidFill>
              </a:rPr>
            </a:br>
            <a:r>
              <a:rPr lang="it-IT" sz="2000" i="1" dirty="0">
                <a:solidFill>
                  <a:srgbClr val="000066"/>
                </a:solidFill>
              </a:rPr>
              <a:t>percorsi e requisiti per progredire in “verticale”.</a:t>
            </a:r>
            <a:r>
              <a:rPr lang="it-IT" sz="2000" dirty="0">
                <a:solidFill>
                  <a:srgbClr val="000066"/>
                </a:solidFill>
              </a:rPr>
              <a:t/>
            </a:r>
            <a:br>
              <a:rPr lang="it-IT" sz="2000" dirty="0">
                <a:solidFill>
                  <a:srgbClr val="000066"/>
                </a:solidFill>
              </a:rPr>
            </a:br>
            <a:r>
              <a:rPr lang="it-IT" sz="2000" i="0" dirty="0">
                <a:solidFill>
                  <a:srgbClr val="000066"/>
                </a:solidFill>
              </a:rPr>
              <a:t>(il miglioramento della </a:t>
            </a:r>
            <a:r>
              <a:rPr lang="it-IT" sz="2000" i="0" dirty="0" err="1">
                <a:solidFill>
                  <a:srgbClr val="000066"/>
                </a:solidFill>
              </a:rPr>
              <a:t>governance</a:t>
            </a:r>
            <a:r>
              <a:rPr lang="it-IT" sz="2000" i="0" dirty="0">
                <a:solidFill>
                  <a:srgbClr val="000066"/>
                </a:solidFill>
              </a:rPr>
              <a:t>)</a:t>
            </a:r>
          </a:p>
          <a:p>
            <a:pPr marL="288925" indent="-288925" defTabSz="958850">
              <a:lnSpc>
                <a:spcPct val="120000"/>
              </a:lnSpc>
              <a:spcBef>
                <a:spcPct val="50000"/>
              </a:spcBef>
              <a:buFont typeface="Monotype Sorts" pitchFamily="2" charset="2"/>
              <a:buNone/>
            </a:pPr>
            <a:r>
              <a:rPr lang="it-IT" sz="2200" b="1" dirty="0">
                <a:solidFill>
                  <a:srgbClr val="000066"/>
                </a:solidFill>
              </a:rPr>
              <a:t>Sviluppo professionale: </a:t>
            </a:r>
            <a:r>
              <a:rPr lang="it-IT" sz="2200" dirty="0">
                <a:solidFill>
                  <a:srgbClr val="000066"/>
                </a:solidFill>
              </a:rPr>
              <a:t/>
            </a:r>
            <a:br>
              <a:rPr lang="it-IT" sz="2200" dirty="0">
                <a:solidFill>
                  <a:srgbClr val="000066"/>
                </a:solidFill>
              </a:rPr>
            </a:br>
            <a:r>
              <a:rPr lang="it-IT" sz="2000" i="1" dirty="0">
                <a:solidFill>
                  <a:srgbClr val="000066"/>
                </a:solidFill>
              </a:rPr>
              <a:t>programmi e condizioni di accesso per </a:t>
            </a:r>
            <a:r>
              <a:rPr lang="it-IT" sz="2000" i="1" dirty="0" smtClean="0">
                <a:solidFill>
                  <a:srgbClr val="000066"/>
                </a:solidFill>
              </a:rPr>
              <a:t>mantenere</a:t>
            </a:r>
            <a:r>
              <a:rPr lang="it-IT" sz="2000" i="1" dirty="0">
                <a:solidFill>
                  <a:srgbClr val="000066"/>
                </a:solidFill>
              </a:rPr>
              <a:t>, incrementare e diversificare le competenze individuali</a:t>
            </a:r>
            <a:r>
              <a:rPr lang="it-IT" sz="2000" i="1" dirty="0">
                <a:solidFill>
                  <a:srgbClr val="000066"/>
                </a:solidFill>
                <a:latin typeface="Helvetica" pitchFamily="34" charset="0"/>
              </a:rPr>
              <a:t>.</a:t>
            </a:r>
            <a:r>
              <a:rPr lang="it-IT" sz="2000" i="0" dirty="0">
                <a:solidFill>
                  <a:srgbClr val="000066"/>
                </a:solidFill>
                <a:latin typeface="Helvetica" pitchFamily="34" charset="0"/>
              </a:rPr>
              <a:t/>
            </a:r>
            <a:br>
              <a:rPr lang="it-IT" sz="2000" i="0" dirty="0">
                <a:solidFill>
                  <a:srgbClr val="000066"/>
                </a:solidFill>
                <a:latin typeface="Helvetica" pitchFamily="34" charset="0"/>
              </a:rPr>
            </a:br>
            <a:r>
              <a:rPr lang="it-IT" sz="2000" i="0" dirty="0">
                <a:solidFill>
                  <a:srgbClr val="000066"/>
                </a:solidFill>
                <a:latin typeface="Helvetica" pitchFamily="34" charset="0"/>
              </a:rPr>
              <a:t>(la nuova “materia prima”)</a:t>
            </a:r>
          </a:p>
          <a:p>
            <a:pPr marL="288925" indent="-288925" defTabSz="958850">
              <a:lnSpc>
                <a:spcPct val="120000"/>
              </a:lnSpc>
              <a:spcBef>
                <a:spcPct val="50000"/>
              </a:spcBef>
              <a:buFont typeface="Monotype Sorts" pitchFamily="2" charset="2"/>
              <a:buNone/>
            </a:pPr>
            <a:r>
              <a:rPr lang="it-IT" sz="2200" b="1" dirty="0">
                <a:solidFill>
                  <a:srgbClr val="000066"/>
                </a:solidFill>
              </a:rPr>
              <a:t>Riconoscimenti: </a:t>
            </a:r>
            <a:r>
              <a:rPr lang="it-IT" sz="2200" dirty="0">
                <a:solidFill>
                  <a:srgbClr val="000066"/>
                </a:solidFill>
              </a:rPr>
              <a:t/>
            </a:r>
            <a:br>
              <a:rPr lang="it-IT" sz="2200" dirty="0">
                <a:solidFill>
                  <a:srgbClr val="000066"/>
                </a:solidFill>
              </a:rPr>
            </a:br>
            <a:r>
              <a:rPr lang="it-IT" sz="2000" i="1" dirty="0">
                <a:solidFill>
                  <a:srgbClr val="000066"/>
                </a:solidFill>
              </a:rPr>
              <a:t>processo di assegnazione obiettivi, criteri e procedure per riconoscere i meriti e indirizzare le prestazioni.</a:t>
            </a:r>
            <a:r>
              <a:rPr lang="it-IT" sz="2000" dirty="0">
                <a:solidFill>
                  <a:srgbClr val="000066"/>
                </a:solidFill>
              </a:rPr>
              <a:t/>
            </a:r>
            <a:br>
              <a:rPr lang="it-IT" sz="2000" dirty="0">
                <a:solidFill>
                  <a:srgbClr val="000066"/>
                </a:solidFill>
              </a:rPr>
            </a:br>
            <a:r>
              <a:rPr lang="it-IT" sz="2000" i="0" dirty="0">
                <a:solidFill>
                  <a:srgbClr val="000066"/>
                </a:solidFill>
              </a:rPr>
              <a:t>(indirizzo e ricompensa delle prestazioni)</a:t>
            </a: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77987">
                                            <p:txEl>
                                              <p:pRg st="0" end="0"/>
                                            </p:txEl>
                                          </p:spTgt>
                                        </p:tgtEl>
                                        <p:attrNameLst>
                                          <p:attrName>style.visibility</p:attrName>
                                        </p:attrNameLst>
                                      </p:cBhvr>
                                      <p:to>
                                        <p:strVal val="visible"/>
                                      </p:to>
                                    </p:set>
                                    <p:anim calcmode="lin" valueType="num">
                                      <p:cBhvr additive="base">
                                        <p:cTn id="7" dur="500" fill="hold"/>
                                        <p:tgtEl>
                                          <p:spTgt spid="15779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779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77987">
                                            <p:txEl>
                                              <p:pRg st="1" end="1"/>
                                            </p:txEl>
                                          </p:spTgt>
                                        </p:tgtEl>
                                        <p:attrNameLst>
                                          <p:attrName>style.visibility</p:attrName>
                                        </p:attrNameLst>
                                      </p:cBhvr>
                                      <p:to>
                                        <p:strVal val="visible"/>
                                      </p:to>
                                    </p:set>
                                    <p:anim calcmode="lin" valueType="num">
                                      <p:cBhvr additive="base">
                                        <p:cTn id="13" dur="500" fill="hold"/>
                                        <p:tgtEl>
                                          <p:spTgt spid="15779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779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77987">
                                            <p:txEl>
                                              <p:pRg st="2" end="2"/>
                                            </p:txEl>
                                          </p:spTgt>
                                        </p:tgtEl>
                                        <p:attrNameLst>
                                          <p:attrName>style.visibility</p:attrName>
                                        </p:attrNameLst>
                                      </p:cBhvr>
                                      <p:to>
                                        <p:strVal val="visible"/>
                                      </p:to>
                                    </p:set>
                                    <p:anim calcmode="lin" valueType="num">
                                      <p:cBhvr additive="base">
                                        <p:cTn id="19" dur="500" fill="hold"/>
                                        <p:tgtEl>
                                          <p:spTgt spid="15779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7798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98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p:txBody>
          <a:bodyPr/>
          <a:lstStyle/>
          <a:p>
            <a:r>
              <a:rPr lang="it-IT" b="1" dirty="0" smtClean="0">
                <a:solidFill>
                  <a:srgbClr val="FF0000"/>
                </a:solidFill>
              </a:rPr>
              <a:t>La gestione dei collaboratori</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592151"/>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3200" b="1" dirty="0" smtClean="0">
                <a:solidFill>
                  <a:srgbClr val="002060"/>
                </a:solidFill>
              </a:rPr>
              <a:t>Alcuni tipi di dipendenti difficili</a:t>
            </a:r>
            <a:endParaRPr lang="it-IT" sz="32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87042" name="AutoShape 2" descr="Risultati immagini per immagini dipendenti difficil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87044" name="Picture 4" descr="Risultati immagini per immagini dipendenti difficili"/>
          <p:cNvPicPr>
            <a:picLocks noChangeAspect="1" noChangeArrowheads="1"/>
          </p:cNvPicPr>
          <p:nvPr/>
        </p:nvPicPr>
        <p:blipFill>
          <a:blip r:embed="rId3"/>
          <a:srcRect/>
          <a:stretch>
            <a:fillRect/>
          </a:stretch>
        </p:blipFill>
        <p:spPr bwMode="auto">
          <a:xfrm>
            <a:off x="5429256" y="3786190"/>
            <a:ext cx="2857500" cy="1600200"/>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875" name="Text Box 3"/>
          <p:cNvSpPr txBox="1">
            <a:spLocks noChangeArrowheads="1"/>
          </p:cNvSpPr>
          <p:nvPr/>
        </p:nvSpPr>
        <p:spPr bwMode="auto">
          <a:xfrm>
            <a:off x="2854570" y="1524000"/>
            <a:ext cx="4004686"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1" i="0" dirty="0">
                <a:solidFill>
                  <a:srgbClr val="002060"/>
                </a:solidFill>
              </a:rPr>
              <a:t>IL NUOVO DIPENDENTE</a:t>
            </a:r>
          </a:p>
        </p:txBody>
      </p:sp>
      <p:sp>
        <p:nvSpPr>
          <p:cNvPr id="1487876" name="Text Box 4"/>
          <p:cNvSpPr txBox="1">
            <a:spLocks noChangeArrowheads="1"/>
          </p:cNvSpPr>
          <p:nvPr/>
        </p:nvSpPr>
        <p:spPr bwMode="auto">
          <a:xfrm>
            <a:off x="844062" y="2555875"/>
            <a:ext cx="7455877" cy="3416320"/>
          </a:xfrm>
          <a:prstGeom prst="rect">
            <a:avLst/>
          </a:prstGeom>
          <a:noFill/>
          <a:ln w="9525">
            <a:noFill/>
            <a:miter lim="800000"/>
            <a:headEnd/>
            <a:tailEnd/>
          </a:ln>
          <a:effectLst/>
        </p:spPr>
        <p:txBody>
          <a:bodyPr>
            <a:spAutoFit/>
          </a:bodyPr>
          <a:lstStyle/>
          <a:p>
            <a:pPr algn="ctr">
              <a:lnSpc>
                <a:spcPct val="100000"/>
              </a:lnSpc>
              <a:spcBef>
                <a:spcPct val="0"/>
              </a:spcBef>
              <a:buClrTx/>
              <a:buSzTx/>
              <a:buFontTx/>
              <a:buNone/>
            </a:pPr>
            <a:r>
              <a:rPr lang="it-IT" sz="2400" b="0" i="0" dirty="0">
                <a:solidFill>
                  <a:srgbClr val="002060"/>
                </a:solidFill>
              </a:rPr>
              <a:t>E’ PROBLEMATICO PERCHE’ NON SA COSA </a:t>
            </a:r>
            <a:r>
              <a:rPr lang="it-IT" sz="2400" b="0" i="0" dirty="0" err="1">
                <a:solidFill>
                  <a:srgbClr val="002060"/>
                </a:solidFill>
              </a:rPr>
              <a:t>CI</a:t>
            </a:r>
            <a:r>
              <a:rPr lang="it-IT" sz="2400" b="0" i="0" dirty="0">
                <a:solidFill>
                  <a:srgbClr val="002060"/>
                </a:solidFill>
              </a:rPr>
              <a:t> SI ASPETTA DA LUI ED HA BISOGNO </a:t>
            </a:r>
            <a:r>
              <a:rPr lang="it-IT" sz="2400" b="0" i="0" dirty="0" err="1">
                <a:solidFill>
                  <a:srgbClr val="002060"/>
                </a:solidFill>
              </a:rPr>
              <a:t>DI</a:t>
            </a:r>
            <a:r>
              <a:rPr lang="it-IT" sz="2400" b="0" i="0" dirty="0">
                <a:solidFill>
                  <a:srgbClr val="002060"/>
                </a:solidFill>
              </a:rPr>
              <a:t> TEMPO PER AMBIENTARSI</a:t>
            </a:r>
          </a:p>
          <a:p>
            <a:pPr>
              <a:lnSpc>
                <a:spcPct val="100000"/>
              </a:lnSpc>
              <a:spcBef>
                <a:spcPct val="0"/>
              </a:spcBef>
              <a:buClrTx/>
              <a:buSzTx/>
              <a:buFontTx/>
              <a:buNone/>
            </a:pPr>
            <a:endParaRPr lang="it-IT" sz="2400" b="0" i="0" dirty="0">
              <a:solidFill>
                <a:srgbClr val="002060"/>
              </a:solidFill>
            </a:endParaRPr>
          </a:p>
          <a:p>
            <a:pPr>
              <a:lnSpc>
                <a:spcPct val="100000"/>
              </a:lnSpc>
              <a:spcBef>
                <a:spcPct val="0"/>
              </a:spcBef>
              <a:buClrTx/>
              <a:buSzTx/>
              <a:buFontTx/>
              <a:buNone/>
            </a:pPr>
            <a:endParaRPr lang="it-IT" sz="2400" b="0" i="0" dirty="0">
              <a:solidFill>
                <a:srgbClr val="002060"/>
              </a:solidFill>
            </a:endParaRPr>
          </a:p>
          <a:p>
            <a:pPr>
              <a:lnSpc>
                <a:spcPct val="100000"/>
              </a:lnSpc>
              <a:spcBef>
                <a:spcPct val="0"/>
              </a:spcBef>
              <a:buClrTx/>
              <a:buSzTx/>
              <a:buFontTx/>
              <a:buNone/>
            </a:pPr>
            <a:endParaRPr lang="it-IT" sz="2400" b="0" i="0" dirty="0">
              <a:solidFill>
                <a:srgbClr val="002060"/>
              </a:solidFill>
            </a:endParaRPr>
          </a:p>
          <a:p>
            <a:pPr algn="ctr">
              <a:lnSpc>
                <a:spcPct val="100000"/>
              </a:lnSpc>
              <a:spcBef>
                <a:spcPct val="0"/>
              </a:spcBef>
              <a:buClrTx/>
              <a:buSzTx/>
              <a:buFontTx/>
              <a:buNone/>
            </a:pPr>
            <a:r>
              <a:rPr lang="it-IT" sz="2400" i="0" dirty="0">
                <a:solidFill>
                  <a:srgbClr val="002060"/>
                </a:solidFill>
              </a:rPr>
              <a:t>SENZA UNO SFORZO DA PARTE DEL CAPO PER INSERIRLO AL MEGLIO, I SUOI PROBLEMI AUMENTERANNO</a:t>
            </a:r>
            <a:endParaRPr lang="it-IT" sz="2400" b="0" i="0" dirty="0">
              <a:solidFill>
                <a:srgbClr val="002060"/>
              </a:solidFill>
            </a:endParaRPr>
          </a:p>
        </p:txBody>
      </p:sp>
      <p:sp>
        <p:nvSpPr>
          <p:cNvPr id="1487879" name="Rectangle 7"/>
          <p:cNvSpPr>
            <a:spLocks noGrp="1" noChangeArrowheads="1"/>
          </p:cNvSpPr>
          <p:nvPr>
            <p:ph type="title"/>
          </p:nvPr>
        </p:nvSpPr>
        <p:spPr/>
        <p:txBody>
          <a:bodyPr/>
          <a:lstStyle/>
          <a:p>
            <a:r>
              <a:rPr lang="it-IT" dirty="0">
                <a:solidFill>
                  <a:schemeClr val="accent1">
                    <a:lumMod val="75000"/>
                  </a:schemeClr>
                </a:solidFill>
              </a:rPr>
              <a:t>Alcuni tipi di dipendente difficile</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899" name="Text Box 3"/>
          <p:cNvSpPr txBox="1">
            <a:spLocks noChangeArrowheads="1"/>
          </p:cNvSpPr>
          <p:nvPr/>
        </p:nvSpPr>
        <p:spPr bwMode="auto">
          <a:xfrm>
            <a:off x="2602523" y="1238250"/>
            <a:ext cx="4569713"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1" i="0" dirty="0">
                <a:solidFill>
                  <a:srgbClr val="002060"/>
                </a:solidFill>
              </a:rPr>
              <a:t>IL DIPENDENTE MUTEVOLE</a:t>
            </a:r>
          </a:p>
        </p:txBody>
      </p:sp>
      <p:sp>
        <p:nvSpPr>
          <p:cNvPr id="1488900" name="Text Box 4"/>
          <p:cNvSpPr txBox="1">
            <a:spLocks noChangeArrowheads="1"/>
          </p:cNvSpPr>
          <p:nvPr/>
        </p:nvSpPr>
        <p:spPr bwMode="auto">
          <a:xfrm>
            <a:off x="844062" y="2270125"/>
            <a:ext cx="7455877" cy="3785652"/>
          </a:xfrm>
          <a:prstGeom prst="rect">
            <a:avLst/>
          </a:prstGeom>
          <a:noFill/>
          <a:ln w="9525">
            <a:noFill/>
            <a:miter lim="800000"/>
            <a:headEnd/>
            <a:tailEnd/>
          </a:ln>
          <a:effectLst/>
        </p:spPr>
        <p:txBody>
          <a:bodyPr>
            <a:spAutoFit/>
          </a:bodyPr>
          <a:lstStyle/>
          <a:p>
            <a:pPr algn="ctr">
              <a:lnSpc>
                <a:spcPct val="100000"/>
              </a:lnSpc>
              <a:spcBef>
                <a:spcPct val="0"/>
              </a:spcBef>
              <a:buClrTx/>
              <a:buSzTx/>
              <a:buFontTx/>
              <a:buNone/>
            </a:pPr>
            <a:r>
              <a:rPr lang="it-IT" sz="2400" b="0" i="0" dirty="0">
                <a:solidFill>
                  <a:srgbClr val="002060"/>
                </a:solidFill>
              </a:rPr>
              <a:t>OPERA A SBALZI, ALTERNA PRESTAZIONI BUONE A PRESTAZIONI MEDIOCRI. E’ GENERALMENTE IN GRADO </a:t>
            </a:r>
            <a:r>
              <a:rPr lang="it-IT" sz="2400" b="0" i="0" dirty="0" err="1">
                <a:solidFill>
                  <a:srgbClr val="002060"/>
                </a:solidFill>
              </a:rPr>
              <a:t>DI</a:t>
            </a:r>
            <a:r>
              <a:rPr lang="it-IT" sz="2400" b="0" i="0" dirty="0">
                <a:solidFill>
                  <a:srgbClr val="002060"/>
                </a:solidFill>
              </a:rPr>
              <a:t> SVOLGERE GRAN PARTE DEL LAVORO CON BUONI RISULTATI, SOLO NON LO FA CON CONTINUITA’</a:t>
            </a:r>
          </a:p>
          <a:p>
            <a:pPr>
              <a:lnSpc>
                <a:spcPct val="100000"/>
              </a:lnSpc>
              <a:spcBef>
                <a:spcPct val="0"/>
              </a:spcBef>
              <a:buClrTx/>
              <a:buSzTx/>
              <a:buFontTx/>
              <a:buNone/>
            </a:pPr>
            <a:endParaRPr lang="it-IT" sz="2400" b="0" i="0" dirty="0">
              <a:solidFill>
                <a:srgbClr val="002060"/>
              </a:solidFill>
            </a:endParaRPr>
          </a:p>
          <a:p>
            <a:pPr>
              <a:lnSpc>
                <a:spcPct val="100000"/>
              </a:lnSpc>
              <a:spcBef>
                <a:spcPct val="0"/>
              </a:spcBef>
              <a:buClrTx/>
              <a:buSzTx/>
              <a:buFontTx/>
              <a:buNone/>
            </a:pPr>
            <a:endParaRPr lang="it-IT" sz="2400" b="0" i="0" dirty="0">
              <a:solidFill>
                <a:srgbClr val="002060"/>
              </a:solidFill>
            </a:endParaRPr>
          </a:p>
          <a:p>
            <a:pPr algn="ctr">
              <a:lnSpc>
                <a:spcPct val="100000"/>
              </a:lnSpc>
              <a:spcBef>
                <a:spcPct val="0"/>
              </a:spcBef>
              <a:buClrTx/>
              <a:buSzTx/>
              <a:buFontTx/>
              <a:buNone/>
            </a:pPr>
            <a:r>
              <a:rPr lang="it-IT" sz="2400" i="0" dirty="0">
                <a:solidFill>
                  <a:srgbClr val="002060"/>
                </a:solidFill>
              </a:rPr>
              <a:t>SI TROVA A SUO AGIO CON CAPI CHE LO VALUTANO IN BASE AI “RICORDI” A BREVE: AUMENTA IL RITMO IN PROSSIMITA’ DELLA VALUTAZIONE</a:t>
            </a:r>
            <a:endParaRPr lang="it-IT" sz="2400" b="0" i="0" dirty="0">
              <a:solidFill>
                <a:srgbClr val="002060"/>
              </a:solidFill>
            </a:endParaRPr>
          </a:p>
        </p:txBody>
      </p:sp>
      <p:sp>
        <p:nvSpPr>
          <p:cNvPr id="1488902" name="Rectangle 6"/>
          <p:cNvSpPr>
            <a:spLocks noGrp="1" noChangeArrowheads="1"/>
          </p:cNvSpPr>
          <p:nvPr>
            <p:ph type="title"/>
          </p:nvPr>
        </p:nvSpPr>
        <p:spPr/>
        <p:txBody>
          <a:bodyPr/>
          <a:lstStyle/>
          <a:p>
            <a:r>
              <a:rPr lang="it-IT" dirty="0">
                <a:solidFill>
                  <a:schemeClr val="accent1">
                    <a:lumMod val="75000"/>
                  </a:schemeClr>
                </a:solidFill>
              </a:rPr>
              <a:t>Alcuni tipi di dipendente difficile</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9923" name="Text Box 3"/>
          <p:cNvSpPr txBox="1">
            <a:spLocks noChangeArrowheads="1"/>
          </p:cNvSpPr>
          <p:nvPr/>
        </p:nvSpPr>
        <p:spPr bwMode="auto">
          <a:xfrm>
            <a:off x="2039815" y="1295400"/>
            <a:ext cx="5108001"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i="0" dirty="0">
                <a:solidFill>
                  <a:schemeClr val="tx1"/>
                </a:solidFill>
              </a:rPr>
              <a:t>IL </a:t>
            </a:r>
            <a:r>
              <a:rPr lang="it-IT" sz="2400" i="0" dirty="0">
                <a:solidFill>
                  <a:srgbClr val="002060"/>
                </a:solidFill>
              </a:rPr>
              <a:t>DIPENDENTE</a:t>
            </a:r>
            <a:r>
              <a:rPr lang="it-IT" sz="2400" i="0" dirty="0">
                <a:solidFill>
                  <a:schemeClr val="tx1"/>
                </a:solidFill>
              </a:rPr>
              <a:t> </a:t>
            </a:r>
            <a:r>
              <a:rPr lang="it-IT" sz="2400" i="0" dirty="0">
                <a:solidFill>
                  <a:srgbClr val="002060"/>
                </a:solidFill>
              </a:rPr>
              <a:t>NON</a:t>
            </a:r>
            <a:r>
              <a:rPr lang="it-IT" sz="2400" i="0" dirty="0">
                <a:solidFill>
                  <a:schemeClr val="tx1"/>
                </a:solidFill>
              </a:rPr>
              <a:t> </a:t>
            </a:r>
            <a:r>
              <a:rPr lang="it-IT" sz="2400" i="0" dirty="0">
                <a:solidFill>
                  <a:srgbClr val="002060"/>
                </a:solidFill>
              </a:rPr>
              <a:t>EQUILIBRATO</a:t>
            </a:r>
          </a:p>
        </p:txBody>
      </p:sp>
      <p:sp>
        <p:nvSpPr>
          <p:cNvPr id="1489924" name="Text Box 4"/>
          <p:cNvSpPr txBox="1">
            <a:spLocks noChangeArrowheads="1"/>
          </p:cNvSpPr>
          <p:nvPr/>
        </p:nvSpPr>
        <p:spPr bwMode="auto">
          <a:xfrm>
            <a:off x="844062" y="2057400"/>
            <a:ext cx="7455877" cy="4546600"/>
          </a:xfrm>
          <a:prstGeom prst="rect">
            <a:avLst/>
          </a:prstGeom>
          <a:noFill/>
          <a:ln w="9525">
            <a:noFill/>
            <a:miter lim="800000"/>
            <a:headEnd/>
            <a:tailEnd/>
          </a:ln>
          <a:effectLst/>
        </p:spPr>
        <p:txBody>
          <a:bodyPr>
            <a:spAutoFit/>
          </a:bodyPr>
          <a:lstStyle/>
          <a:p>
            <a:pPr algn="ctr">
              <a:lnSpc>
                <a:spcPct val="100000"/>
              </a:lnSpc>
              <a:spcBef>
                <a:spcPct val="0"/>
              </a:spcBef>
              <a:buClrTx/>
              <a:buSzTx/>
              <a:buFontTx/>
              <a:buNone/>
            </a:pPr>
            <a:r>
              <a:rPr lang="it-IT" sz="2400" b="0" i="0" dirty="0">
                <a:solidFill>
                  <a:srgbClr val="002060"/>
                </a:solidFill>
              </a:rPr>
              <a:t>VALIDO PER ALCUNI ASPETTI (GENERALMENTE LE CONOSCENZE TECNICHE O L’INGEGNOSITA’), DEBOLE PER ALTRI ASPETTI (GENERALMENTE IL COMPORTAMENTO)</a:t>
            </a:r>
          </a:p>
          <a:p>
            <a:pPr>
              <a:lnSpc>
                <a:spcPct val="100000"/>
              </a:lnSpc>
              <a:spcBef>
                <a:spcPct val="0"/>
              </a:spcBef>
              <a:buClrTx/>
              <a:buSzTx/>
              <a:buFontTx/>
              <a:buNone/>
            </a:pPr>
            <a:endParaRPr lang="it-IT" sz="2400" b="0" i="0" dirty="0">
              <a:solidFill>
                <a:srgbClr val="002060"/>
              </a:solidFill>
            </a:endParaRPr>
          </a:p>
          <a:p>
            <a:pPr algn="ctr">
              <a:lnSpc>
                <a:spcPct val="100000"/>
              </a:lnSpc>
              <a:spcBef>
                <a:spcPct val="0"/>
              </a:spcBef>
              <a:spcAft>
                <a:spcPct val="40000"/>
              </a:spcAft>
              <a:buClrTx/>
              <a:buSzTx/>
              <a:buFontTx/>
              <a:buChar char="•"/>
            </a:pPr>
            <a:r>
              <a:rPr lang="it-IT" sz="2400" b="0" i="0" dirty="0">
                <a:solidFill>
                  <a:srgbClr val="002060"/>
                </a:solidFill>
              </a:rPr>
              <a:t>   GLI ANTAGONISTI (solitamente in disaccordo con i colleghi, utilizzano comportamenti aggressivi)</a:t>
            </a:r>
          </a:p>
          <a:p>
            <a:pPr algn="ctr">
              <a:lnSpc>
                <a:spcPct val="100000"/>
              </a:lnSpc>
              <a:spcBef>
                <a:spcPct val="0"/>
              </a:spcBef>
              <a:spcAft>
                <a:spcPct val="40000"/>
              </a:spcAft>
              <a:buClrTx/>
              <a:buSzTx/>
              <a:buFontTx/>
              <a:buChar char="•"/>
            </a:pPr>
            <a:r>
              <a:rPr lang="it-IT" sz="2400" b="0" i="0" dirty="0">
                <a:solidFill>
                  <a:srgbClr val="002060"/>
                </a:solidFill>
              </a:rPr>
              <a:t>   GLI ANTICONFORMISTI (non si preoccupano di seguire le regole del gruppo)</a:t>
            </a:r>
          </a:p>
          <a:p>
            <a:pPr algn="ctr">
              <a:lnSpc>
                <a:spcPct val="100000"/>
              </a:lnSpc>
              <a:spcBef>
                <a:spcPct val="0"/>
              </a:spcBef>
              <a:spcAft>
                <a:spcPct val="40000"/>
              </a:spcAft>
              <a:buClrTx/>
              <a:buSzTx/>
              <a:buFontTx/>
              <a:buChar char="•"/>
            </a:pPr>
            <a:r>
              <a:rPr lang="it-IT" sz="2400" b="0" i="0" dirty="0">
                <a:solidFill>
                  <a:srgbClr val="002060"/>
                </a:solidFill>
              </a:rPr>
              <a:t>   I CINICI (ipercritici nei confronti del capo, distruttivi nei confronti del gruppo)</a:t>
            </a:r>
          </a:p>
        </p:txBody>
      </p:sp>
      <p:sp>
        <p:nvSpPr>
          <p:cNvPr id="1489926" name="Rectangle 6"/>
          <p:cNvSpPr>
            <a:spLocks noGrp="1" noChangeArrowheads="1"/>
          </p:cNvSpPr>
          <p:nvPr>
            <p:ph type="title"/>
          </p:nvPr>
        </p:nvSpPr>
        <p:spPr/>
        <p:txBody>
          <a:bodyPr/>
          <a:lstStyle/>
          <a:p>
            <a:r>
              <a:rPr lang="it-IT" dirty="0">
                <a:solidFill>
                  <a:schemeClr val="accent1">
                    <a:lumMod val="75000"/>
                  </a:schemeClr>
                </a:solidFill>
              </a:rPr>
              <a:t>Alcuni tipi di dipendente difficile</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947" name="Text Box 3"/>
          <p:cNvSpPr txBox="1">
            <a:spLocks noChangeArrowheads="1"/>
          </p:cNvSpPr>
          <p:nvPr/>
        </p:nvSpPr>
        <p:spPr bwMode="auto">
          <a:xfrm>
            <a:off x="2602523" y="1371600"/>
            <a:ext cx="3905250"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i="0">
                <a:solidFill>
                  <a:srgbClr val="002060"/>
                </a:solidFill>
              </a:rPr>
              <a:t>IL DIPENDENTE MEDIOCRE</a:t>
            </a:r>
          </a:p>
        </p:txBody>
      </p:sp>
      <p:sp>
        <p:nvSpPr>
          <p:cNvPr id="1490948" name="Text Box 4"/>
          <p:cNvSpPr txBox="1">
            <a:spLocks noChangeArrowheads="1"/>
          </p:cNvSpPr>
          <p:nvPr/>
        </p:nvSpPr>
        <p:spPr bwMode="auto">
          <a:xfrm>
            <a:off x="844062" y="1905001"/>
            <a:ext cx="7455877" cy="1569660"/>
          </a:xfrm>
          <a:prstGeom prst="rect">
            <a:avLst/>
          </a:prstGeom>
          <a:noFill/>
          <a:ln w="9525">
            <a:noFill/>
            <a:miter lim="800000"/>
            <a:headEnd/>
            <a:tailEnd/>
          </a:ln>
          <a:effectLst/>
        </p:spPr>
        <p:txBody>
          <a:bodyPr>
            <a:spAutoFit/>
          </a:bodyPr>
          <a:lstStyle/>
          <a:p>
            <a:pPr algn="ctr">
              <a:lnSpc>
                <a:spcPct val="100000"/>
              </a:lnSpc>
              <a:spcBef>
                <a:spcPct val="0"/>
              </a:spcBef>
              <a:buClrTx/>
              <a:buSzTx/>
              <a:buFontTx/>
              <a:buNone/>
            </a:pPr>
            <a:r>
              <a:rPr lang="it-IT" sz="2400" b="0" i="0" dirty="0">
                <a:solidFill>
                  <a:srgbClr val="002060"/>
                </a:solidFill>
              </a:rPr>
              <a:t>FA IL MINIMO INDISPENSABILE PER SOPRAVVIVERE NELL’ORGANIZZAZIONE MA NIENTE </a:t>
            </a:r>
            <a:r>
              <a:rPr lang="it-IT" sz="2400" b="0" i="0" dirty="0" err="1">
                <a:solidFill>
                  <a:srgbClr val="002060"/>
                </a:solidFill>
              </a:rPr>
              <a:t>DI</a:t>
            </a:r>
            <a:r>
              <a:rPr lang="it-IT" sz="2400" b="0" i="0" dirty="0">
                <a:solidFill>
                  <a:srgbClr val="002060"/>
                </a:solidFill>
              </a:rPr>
              <a:t> PIU’</a:t>
            </a:r>
          </a:p>
          <a:p>
            <a:pPr algn="ctr">
              <a:lnSpc>
                <a:spcPct val="100000"/>
              </a:lnSpc>
              <a:spcBef>
                <a:spcPct val="0"/>
              </a:spcBef>
              <a:buClrTx/>
              <a:buSzTx/>
              <a:buFontTx/>
              <a:buNone/>
            </a:pPr>
            <a:endParaRPr lang="it-IT" sz="2400" b="0" i="0" dirty="0">
              <a:solidFill>
                <a:srgbClr val="002060"/>
              </a:solidFill>
            </a:endParaRPr>
          </a:p>
          <a:p>
            <a:pPr algn="ctr">
              <a:lnSpc>
                <a:spcPct val="100000"/>
              </a:lnSpc>
              <a:spcBef>
                <a:spcPct val="0"/>
              </a:spcBef>
              <a:buClrTx/>
              <a:buSzTx/>
              <a:buFontTx/>
              <a:buNone/>
            </a:pPr>
            <a:r>
              <a:rPr lang="it-IT" sz="2400" b="0" i="0" dirty="0">
                <a:solidFill>
                  <a:srgbClr val="002060"/>
                </a:solidFill>
              </a:rPr>
              <a:t>NON REAGISCE ALL’EMERGENZA</a:t>
            </a:r>
          </a:p>
        </p:txBody>
      </p:sp>
      <p:sp>
        <p:nvSpPr>
          <p:cNvPr id="1490949" name="Text Box 5"/>
          <p:cNvSpPr txBox="1">
            <a:spLocks noChangeArrowheads="1"/>
          </p:cNvSpPr>
          <p:nvPr/>
        </p:nvSpPr>
        <p:spPr bwMode="auto">
          <a:xfrm>
            <a:off x="2532184" y="4298950"/>
            <a:ext cx="4092820"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i="0" dirty="0">
                <a:solidFill>
                  <a:schemeClr val="tx1"/>
                </a:solidFill>
              </a:rPr>
              <a:t>IL </a:t>
            </a:r>
            <a:r>
              <a:rPr lang="it-IT" sz="2400" i="0" dirty="0">
                <a:solidFill>
                  <a:srgbClr val="002060"/>
                </a:solidFill>
              </a:rPr>
              <a:t>DIPENDENTE</a:t>
            </a:r>
            <a:r>
              <a:rPr lang="it-IT" sz="2400" i="0" dirty="0">
                <a:solidFill>
                  <a:schemeClr val="tx1"/>
                </a:solidFill>
              </a:rPr>
              <a:t> MARGINALE</a:t>
            </a:r>
          </a:p>
        </p:txBody>
      </p:sp>
      <p:sp>
        <p:nvSpPr>
          <p:cNvPr id="1490950" name="Text Box 6"/>
          <p:cNvSpPr txBox="1">
            <a:spLocks noChangeArrowheads="1"/>
          </p:cNvSpPr>
          <p:nvPr/>
        </p:nvSpPr>
        <p:spPr bwMode="auto">
          <a:xfrm>
            <a:off x="844062" y="4832350"/>
            <a:ext cx="7455877" cy="1200329"/>
          </a:xfrm>
          <a:prstGeom prst="rect">
            <a:avLst/>
          </a:prstGeom>
          <a:noFill/>
          <a:ln w="9525">
            <a:noFill/>
            <a:miter lim="800000"/>
            <a:headEnd/>
            <a:tailEnd/>
          </a:ln>
          <a:effectLst/>
        </p:spPr>
        <p:txBody>
          <a:bodyPr>
            <a:spAutoFit/>
          </a:bodyPr>
          <a:lstStyle/>
          <a:p>
            <a:pPr algn="ctr">
              <a:lnSpc>
                <a:spcPct val="100000"/>
              </a:lnSpc>
              <a:spcBef>
                <a:spcPct val="0"/>
              </a:spcBef>
              <a:buClrTx/>
              <a:buSzTx/>
              <a:buFontTx/>
              <a:buNone/>
            </a:pPr>
            <a:r>
              <a:rPr lang="it-IT" sz="2400" b="0" i="0" dirty="0">
                <a:solidFill>
                  <a:srgbClr val="002060"/>
                </a:solidFill>
              </a:rPr>
              <a:t>NON SODDISFA NEMMENO LE MINIME ASPETTATIVE, FA </a:t>
            </a:r>
            <a:r>
              <a:rPr lang="it-IT" sz="2400" b="0" i="0" dirty="0" err="1">
                <a:solidFill>
                  <a:srgbClr val="002060"/>
                </a:solidFill>
              </a:rPr>
              <a:t>DI</a:t>
            </a:r>
            <a:r>
              <a:rPr lang="it-IT" sz="2400" b="0" i="0" dirty="0">
                <a:solidFill>
                  <a:srgbClr val="002060"/>
                </a:solidFill>
              </a:rPr>
              <a:t> TUTTO PER EVITARE IL LAVORO E PER DEFILARSI AGLI OCCHI DEL CAPO</a:t>
            </a:r>
          </a:p>
        </p:txBody>
      </p:sp>
      <p:sp>
        <p:nvSpPr>
          <p:cNvPr id="1490953" name="Rectangle 9"/>
          <p:cNvSpPr>
            <a:spLocks noGrp="1" noChangeArrowheads="1"/>
          </p:cNvSpPr>
          <p:nvPr>
            <p:ph type="title"/>
          </p:nvPr>
        </p:nvSpPr>
        <p:spPr/>
        <p:txBody>
          <a:bodyPr/>
          <a:lstStyle/>
          <a:p>
            <a:r>
              <a:rPr lang="it-IT" dirty="0">
                <a:solidFill>
                  <a:schemeClr val="accent1">
                    <a:lumMod val="75000"/>
                  </a:schemeClr>
                </a:solidFill>
              </a:rPr>
              <a:t>Alcuni tipi di dipendente difficile</a:t>
            </a:r>
          </a:p>
        </p:txBody>
      </p:sp>
      <p:sp>
        <p:nvSpPr>
          <p:cNvPr id="7" name="Segnaposto piè di pagina 6"/>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91971" name="Object 3"/>
          <p:cNvGraphicFramePr>
            <a:graphicFrameLocks noChangeAspect="1"/>
          </p:cNvGraphicFramePr>
          <p:nvPr/>
        </p:nvGraphicFramePr>
        <p:xfrm>
          <a:off x="3798278" y="2743200"/>
          <a:ext cx="1481504" cy="1576388"/>
        </p:xfrm>
        <a:graphic>
          <a:graphicData uri="http://schemas.openxmlformats.org/presentationml/2006/ole">
            <mc:AlternateContent xmlns:mc="http://schemas.openxmlformats.org/markup-compatibility/2006">
              <mc:Choice xmlns:v="urn:schemas-microsoft-com:vml" Requires="v">
                <p:oleObj spid="_x0000_s5124" name="ClipArt" r:id="rId3" imgW="4016520" imgH="3945240" progId="">
                  <p:embed/>
                </p:oleObj>
              </mc:Choice>
              <mc:Fallback>
                <p:oleObj name="ClipArt" r:id="rId3" imgW="4016520" imgH="394524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278" y="2743200"/>
                        <a:ext cx="1481504" cy="1576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91972" name="Text Box 4"/>
          <p:cNvSpPr txBox="1">
            <a:spLocks noChangeArrowheads="1"/>
          </p:cNvSpPr>
          <p:nvPr/>
        </p:nvSpPr>
        <p:spPr bwMode="auto">
          <a:xfrm>
            <a:off x="703385" y="1431925"/>
            <a:ext cx="2321169"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DIMINUZIONE</a:t>
            </a:r>
            <a:r>
              <a:rPr lang="it-IT" sz="2000" b="0" i="0" dirty="0">
                <a:solidFill>
                  <a:schemeClr val="tx1"/>
                </a:solidFill>
              </a:rPr>
              <a:t> </a:t>
            </a:r>
            <a:r>
              <a:rPr lang="it-IT" sz="2000" b="0" i="0" dirty="0">
                <a:solidFill>
                  <a:srgbClr val="002060"/>
                </a:solidFill>
              </a:rPr>
              <a:t>DEL RENDIMENTO</a:t>
            </a:r>
          </a:p>
        </p:txBody>
      </p:sp>
      <p:sp>
        <p:nvSpPr>
          <p:cNvPr id="1491973" name="Text Box 5"/>
          <p:cNvSpPr txBox="1">
            <a:spLocks noChangeArrowheads="1"/>
          </p:cNvSpPr>
          <p:nvPr/>
        </p:nvSpPr>
        <p:spPr bwMode="auto">
          <a:xfrm>
            <a:off x="6386146" y="1752601"/>
            <a:ext cx="2406162"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SCARSA QUALITA’ DEL LAVORO</a:t>
            </a:r>
          </a:p>
        </p:txBody>
      </p:sp>
      <p:sp>
        <p:nvSpPr>
          <p:cNvPr id="1491974" name="Text Box 6"/>
          <p:cNvSpPr txBox="1">
            <a:spLocks noChangeArrowheads="1"/>
          </p:cNvSpPr>
          <p:nvPr/>
        </p:nvSpPr>
        <p:spPr bwMode="auto">
          <a:xfrm>
            <a:off x="6667500" y="2574926"/>
            <a:ext cx="2124808" cy="1015663"/>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SCADENZE NON RISPETTATE</a:t>
            </a:r>
          </a:p>
        </p:txBody>
      </p:sp>
      <p:sp>
        <p:nvSpPr>
          <p:cNvPr id="1491975" name="Text Box 7"/>
          <p:cNvSpPr txBox="1">
            <a:spLocks noChangeArrowheads="1"/>
          </p:cNvSpPr>
          <p:nvPr/>
        </p:nvSpPr>
        <p:spPr bwMode="auto">
          <a:xfrm>
            <a:off x="6715140" y="3500438"/>
            <a:ext cx="2195146"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SCARSO SPIRITO D’INIZIATIVA</a:t>
            </a:r>
          </a:p>
        </p:txBody>
      </p:sp>
      <p:sp>
        <p:nvSpPr>
          <p:cNvPr id="1491976" name="Text Box 8"/>
          <p:cNvSpPr txBox="1">
            <a:spLocks noChangeArrowheads="1"/>
          </p:cNvSpPr>
          <p:nvPr/>
        </p:nvSpPr>
        <p:spPr bwMode="auto">
          <a:xfrm>
            <a:off x="6597162" y="4267201"/>
            <a:ext cx="2406162"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FUGA DAI COMPITI PIU’ DIFFICILI</a:t>
            </a:r>
          </a:p>
        </p:txBody>
      </p:sp>
      <p:sp>
        <p:nvSpPr>
          <p:cNvPr id="1491977" name="Text Box 9"/>
          <p:cNvSpPr txBox="1">
            <a:spLocks noChangeArrowheads="1"/>
          </p:cNvSpPr>
          <p:nvPr/>
        </p:nvSpPr>
        <p:spPr bwMode="auto">
          <a:xfrm>
            <a:off x="3500430" y="5357826"/>
            <a:ext cx="2059967" cy="707886"/>
          </a:xfrm>
          <a:prstGeom prst="rect">
            <a:avLst/>
          </a:prstGeom>
          <a:noFill/>
          <a:ln w="9525">
            <a:noFill/>
            <a:miter lim="800000"/>
            <a:headEnd/>
            <a:tailEnd/>
          </a:ln>
          <a:effectLst/>
        </p:spPr>
        <p:txBody>
          <a:bodyPr wrap="square">
            <a:spAutoFit/>
          </a:bodyPr>
          <a:lstStyle/>
          <a:p>
            <a:pPr>
              <a:lnSpc>
                <a:spcPct val="100000"/>
              </a:lnSpc>
              <a:spcBef>
                <a:spcPct val="0"/>
              </a:spcBef>
              <a:buClrTx/>
              <a:buSzTx/>
              <a:buFontTx/>
              <a:buNone/>
            </a:pPr>
            <a:r>
              <a:rPr lang="it-IT" sz="2000" b="0" i="0" dirty="0">
                <a:solidFill>
                  <a:srgbClr val="002060"/>
                </a:solidFill>
              </a:rPr>
              <a:t>AUMENTO </a:t>
            </a:r>
            <a:r>
              <a:rPr lang="it-IT" sz="2000" b="0" i="0" dirty="0" err="1">
                <a:solidFill>
                  <a:srgbClr val="002060"/>
                </a:solidFill>
              </a:rPr>
              <a:t>DI</a:t>
            </a:r>
            <a:r>
              <a:rPr lang="it-IT" sz="2000" b="0" i="0" dirty="0">
                <a:solidFill>
                  <a:srgbClr val="002060"/>
                </a:solidFill>
              </a:rPr>
              <a:t> LAMENTELE</a:t>
            </a:r>
          </a:p>
        </p:txBody>
      </p:sp>
      <p:sp>
        <p:nvSpPr>
          <p:cNvPr id="1491978" name="Text Box 10"/>
          <p:cNvSpPr txBox="1">
            <a:spLocks noChangeArrowheads="1"/>
          </p:cNvSpPr>
          <p:nvPr/>
        </p:nvSpPr>
        <p:spPr bwMode="auto">
          <a:xfrm>
            <a:off x="281354" y="4098926"/>
            <a:ext cx="2602523" cy="1015663"/>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MENO INTERAZIONE CON I COLLEGHI</a:t>
            </a:r>
          </a:p>
        </p:txBody>
      </p:sp>
      <p:sp>
        <p:nvSpPr>
          <p:cNvPr id="1491979" name="Text Box 11"/>
          <p:cNvSpPr txBox="1">
            <a:spLocks noChangeArrowheads="1"/>
          </p:cNvSpPr>
          <p:nvPr/>
        </p:nvSpPr>
        <p:spPr bwMode="auto">
          <a:xfrm>
            <a:off x="140677" y="3184526"/>
            <a:ext cx="2672862"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MANCATO RISPETTO DELLE DIRETTIVE</a:t>
            </a:r>
          </a:p>
        </p:txBody>
      </p:sp>
      <p:sp>
        <p:nvSpPr>
          <p:cNvPr id="1491980" name="Text Box 12"/>
          <p:cNvSpPr txBox="1">
            <a:spLocks noChangeArrowheads="1"/>
          </p:cNvSpPr>
          <p:nvPr/>
        </p:nvSpPr>
        <p:spPr bwMode="auto">
          <a:xfrm>
            <a:off x="211016" y="2270126"/>
            <a:ext cx="3672254"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ATTEGGIAMENTO IRRITABILE E DIFENSIVO</a:t>
            </a:r>
          </a:p>
        </p:txBody>
      </p:sp>
      <p:sp>
        <p:nvSpPr>
          <p:cNvPr id="1491981" name="Text Box 13"/>
          <p:cNvSpPr txBox="1">
            <a:spLocks noChangeArrowheads="1"/>
          </p:cNvSpPr>
          <p:nvPr/>
        </p:nvSpPr>
        <p:spPr bwMode="auto">
          <a:xfrm>
            <a:off x="5429256" y="5572140"/>
            <a:ext cx="2504342"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SCARSA COLLABORATIVITA’</a:t>
            </a:r>
          </a:p>
        </p:txBody>
      </p:sp>
      <p:sp>
        <p:nvSpPr>
          <p:cNvPr id="1491982" name="Text Box 14"/>
          <p:cNvSpPr txBox="1">
            <a:spLocks noChangeArrowheads="1"/>
          </p:cNvSpPr>
          <p:nvPr/>
        </p:nvSpPr>
        <p:spPr bwMode="auto">
          <a:xfrm>
            <a:off x="3714744" y="1422393"/>
            <a:ext cx="2321169" cy="10064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ATTRIBUZIONE </a:t>
            </a:r>
            <a:r>
              <a:rPr lang="it-IT" sz="2000" b="0" i="0" dirty="0" err="1">
                <a:solidFill>
                  <a:srgbClr val="002060"/>
                </a:solidFill>
              </a:rPr>
              <a:t>DI</a:t>
            </a:r>
            <a:r>
              <a:rPr lang="it-IT" sz="2000" b="0" i="0" dirty="0">
                <a:solidFill>
                  <a:srgbClr val="002060"/>
                </a:solidFill>
              </a:rPr>
              <a:t> RESPONSABILITA’ AI COLLEGHI</a:t>
            </a:r>
          </a:p>
        </p:txBody>
      </p:sp>
      <p:sp>
        <p:nvSpPr>
          <p:cNvPr id="1491983" name="Text Box 15"/>
          <p:cNvSpPr txBox="1">
            <a:spLocks noChangeArrowheads="1"/>
          </p:cNvSpPr>
          <p:nvPr/>
        </p:nvSpPr>
        <p:spPr bwMode="auto">
          <a:xfrm>
            <a:off x="6386147" y="5029201"/>
            <a:ext cx="2195146"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INTROVABILE QUANDO SERVE</a:t>
            </a:r>
          </a:p>
        </p:txBody>
      </p:sp>
      <p:sp>
        <p:nvSpPr>
          <p:cNvPr id="1491984" name="Text Box 16"/>
          <p:cNvSpPr txBox="1">
            <a:spLocks noChangeArrowheads="1"/>
          </p:cNvSpPr>
          <p:nvPr/>
        </p:nvSpPr>
        <p:spPr bwMode="auto">
          <a:xfrm>
            <a:off x="477716" y="5143512"/>
            <a:ext cx="2617177" cy="7016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a:solidFill>
                  <a:srgbClr val="002060"/>
                </a:solidFill>
              </a:rPr>
              <a:t>FEEDBACK NEGATIVI IN AUMENTO</a:t>
            </a:r>
          </a:p>
        </p:txBody>
      </p:sp>
      <p:sp>
        <p:nvSpPr>
          <p:cNvPr id="1491985" name="Text Box 17"/>
          <p:cNvSpPr txBox="1">
            <a:spLocks noChangeArrowheads="1"/>
          </p:cNvSpPr>
          <p:nvPr/>
        </p:nvSpPr>
        <p:spPr bwMode="auto">
          <a:xfrm>
            <a:off x="1510813" y="5927726"/>
            <a:ext cx="1865434" cy="39687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000" b="0" i="0">
                <a:solidFill>
                  <a:srgbClr val="002060"/>
                </a:solidFill>
              </a:rPr>
              <a:t>ASSENTEISMO</a:t>
            </a:r>
          </a:p>
        </p:txBody>
      </p:sp>
      <p:sp>
        <p:nvSpPr>
          <p:cNvPr id="18" name="Rettangolo 17"/>
          <p:cNvSpPr/>
          <p:nvPr/>
        </p:nvSpPr>
        <p:spPr>
          <a:xfrm>
            <a:off x="4000496" y="4572008"/>
            <a:ext cx="2026517" cy="523220"/>
          </a:xfrm>
          <a:prstGeom prst="rect">
            <a:avLst/>
          </a:prstGeom>
        </p:spPr>
        <p:txBody>
          <a:bodyPr wrap="none">
            <a:spAutoFit/>
          </a:bodyPr>
          <a:lstStyle/>
          <a:p>
            <a:r>
              <a:rPr lang="it-IT" sz="2800" b="1" dirty="0" smtClean="0">
                <a:solidFill>
                  <a:schemeClr val="accent1">
                    <a:lumMod val="75000"/>
                  </a:schemeClr>
                </a:solidFill>
              </a:rPr>
              <a:t>I </a:t>
            </a:r>
            <a:r>
              <a:rPr lang="it-IT" sz="2800" b="1" dirty="0" err="1" smtClean="0">
                <a:solidFill>
                  <a:schemeClr val="accent1">
                    <a:lumMod val="75000"/>
                  </a:schemeClr>
                </a:solidFill>
              </a:rPr>
              <a:t>sintomi…</a:t>
            </a:r>
            <a:endParaRPr lang="it-IT" sz="2800" b="1" dirty="0"/>
          </a:p>
        </p:txBody>
      </p:sp>
      <p:sp>
        <p:nvSpPr>
          <p:cNvPr id="19" name="Rectangle 19"/>
          <p:cNvSpPr>
            <a:spLocks noGrp="1" noChangeArrowheads="1"/>
          </p:cNvSpPr>
          <p:nvPr>
            <p:ph type="title"/>
          </p:nvPr>
        </p:nvSpPr>
        <p:spPr>
          <a:xfrm>
            <a:off x="457200" y="228600"/>
            <a:ext cx="8229600" cy="914400"/>
          </a:xfrm>
        </p:spPr>
        <p:txBody>
          <a:bodyPr/>
          <a:lstStyle/>
          <a:p>
            <a:r>
              <a:rPr lang="it-IT" dirty="0" smtClean="0">
                <a:solidFill>
                  <a:schemeClr val="accent1">
                    <a:lumMod val="75000"/>
                  </a:schemeClr>
                </a:solidFill>
              </a:rPr>
              <a:t>Alcuni tipi di dipendente difficile</a:t>
            </a:r>
            <a:endParaRPr lang="it-IT" dirty="0">
              <a:solidFill>
                <a:schemeClr val="accent1">
                  <a:lumMod val="75000"/>
                </a:schemeClr>
              </a:solidFill>
            </a:endParaRPr>
          </a:p>
        </p:txBody>
      </p:sp>
      <p:sp>
        <p:nvSpPr>
          <p:cNvPr id="20" name="Segnaposto piè di pagina 1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p:txBody>
          <a:bodyPr/>
          <a:lstStyle/>
          <a:p>
            <a:r>
              <a:rPr lang="it-IT" b="1" dirty="0" smtClean="0">
                <a:solidFill>
                  <a:srgbClr val="FF0000"/>
                </a:solidFill>
              </a:rPr>
              <a:t>La gestione dei collaboratori</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577036"/>
          </a:xfrm>
          <a:prstGeom prst="rect">
            <a:avLst/>
          </a:prstGeom>
          <a:noFill/>
          <a:ln w="12700">
            <a:noFill/>
            <a:miter lim="800000"/>
            <a:headEnd/>
            <a:tailEnd/>
          </a:ln>
          <a:effectLst/>
        </p:spPr>
        <p:txBody>
          <a:bodyPr lIns="100509" tIns="49372" rIns="100509" bIns="49372">
            <a:spAutoFit/>
          </a:bodyPr>
          <a:lstStyle/>
          <a:p>
            <a:r>
              <a:rPr lang="it-IT" sz="3200" b="1" dirty="0" smtClean="0">
                <a:solidFill>
                  <a:srgbClr val="002060"/>
                </a:solidFill>
              </a:rPr>
              <a:t>Presupposti per una gestione professionale delle risorse umane</a:t>
            </a:r>
          </a:p>
          <a:p>
            <a:pPr>
              <a:buFont typeface="Monotype Sorts" pitchFamily="2" charset="2"/>
              <a:buNone/>
            </a:pPr>
            <a:endParaRPr lang="it-IT" sz="32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79874" name="AutoShape 2" descr="Risultati immagini per immagini risorse uma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9876" name="AutoShape 4" descr="Risultati immagini per immagini risorse uma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79880" name="Picture 8" descr="Risultati immagini per immagini risorse umane"/>
          <p:cNvPicPr>
            <a:picLocks noChangeAspect="1" noChangeArrowheads="1"/>
          </p:cNvPicPr>
          <p:nvPr/>
        </p:nvPicPr>
        <p:blipFill>
          <a:blip r:embed="rId3"/>
          <a:srcRect/>
          <a:stretch>
            <a:fillRect/>
          </a:stretch>
        </p:blipFill>
        <p:spPr bwMode="auto">
          <a:xfrm>
            <a:off x="5643570" y="4071942"/>
            <a:ext cx="2705100" cy="168592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5" name="AutoShape 3"/>
          <p:cNvSpPr>
            <a:spLocks noChangeArrowheads="1"/>
          </p:cNvSpPr>
          <p:nvPr/>
        </p:nvSpPr>
        <p:spPr bwMode="auto">
          <a:xfrm>
            <a:off x="642910" y="1643050"/>
            <a:ext cx="7924800" cy="4303094"/>
          </a:xfrm>
          <a:prstGeom prst="foldedCorner">
            <a:avLst>
              <a:gd name="adj" fmla="val 12500"/>
            </a:avLst>
          </a:prstGeom>
          <a:gradFill rotWithShape="0">
            <a:gsLst>
              <a:gs pos="0">
                <a:srgbClr val="00FFFF">
                  <a:alpha val="50000"/>
                </a:srgbClr>
              </a:gs>
              <a:gs pos="50000">
                <a:schemeClr val="bg1"/>
              </a:gs>
              <a:gs pos="100000">
                <a:srgbClr val="00FFFF">
                  <a:alpha val="50000"/>
                </a:srgbClr>
              </a:gs>
            </a:gsLst>
            <a:lin ang="5400000" scaled="1"/>
          </a:gradFill>
          <a:ln w="9525">
            <a:solidFill>
              <a:srgbClr val="000080"/>
            </a:solidFill>
            <a:round/>
            <a:headEnd/>
            <a:tailEnd/>
          </a:ln>
          <a:effectLst/>
        </p:spPr>
        <p:txBody>
          <a:bodyPr>
            <a:spAutoFit/>
          </a:bodyPr>
          <a:lstStyle/>
          <a:p>
            <a:pPr eaLnBrk="0" hangingPunct="0">
              <a:lnSpc>
                <a:spcPct val="140000"/>
              </a:lnSpc>
              <a:spcBef>
                <a:spcPct val="50000"/>
              </a:spcBef>
              <a:defRPr/>
            </a:pPr>
            <a:r>
              <a:rPr lang="it-IT" b="1" dirty="0">
                <a:solidFill>
                  <a:srgbClr val="002060"/>
                </a:solidFill>
              </a:rPr>
              <a:t>1. Attenzione ai COMPORTAMENTI senza pretese di cambiare le </a:t>
            </a:r>
          </a:p>
          <a:p>
            <a:pPr eaLnBrk="0" hangingPunct="0">
              <a:spcBef>
                <a:spcPct val="50000"/>
              </a:spcBef>
              <a:defRPr/>
            </a:pPr>
            <a:r>
              <a:rPr lang="it-IT" b="1" dirty="0">
                <a:solidFill>
                  <a:srgbClr val="002060"/>
                </a:solidFill>
              </a:rPr>
              <a:t>    PERSONE</a:t>
            </a:r>
          </a:p>
          <a:p>
            <a:pPr lvl="1" algn="ctr" eaLnBrk="0" hangingPunct="0">
              <a:spcBef>
                <a:spcPct val="50000"/>
              </a:spcBef>
              <a:buFont typeface="Webdings" pitchFamily="18" charset="2"/>
              <a:buNone/>
              <a:defRPr/>
            </a:pPr>
            <a:r>
              <a:rPr lang="it-IT" i="1" dirty="0">
                <a:solidFill>
                  <a:srgbClr val="002060"/>
                </a:solidFill>
              </a:rPr>
              <a:t>“è utile occuparsi di ciò che le persone fanno o potrebbero fare e </a:t>
            </a:r>
          </a:p>
          <a:p>
            <a:pPr lvl="1" algn="ctr" eaLnBrk="0" hangingPunct="0">
              <a:spcBef>
                <a:spcPct val="50000"/>
              </a:spcBef>
              <a:buFont typeface="Webdings" pitchFamily="18" charset="2"/>
              <a:buNone/>
              <a:defRPr/>
            </a:pPr>
            <a:r>
              <a:rPr lang="it-IT" i="1" dirty="0">
                <a:solidFill>
                  <a:srgbClr val="002060"/>
                </a:solidFill>
              </a:rPr>
              <a:t>      non di come sono”</a:t>
            </a:r>
            <a:endParaRPr lang="it-IT" b="1" i="1" dirty="0">
              <a:solidFill>
                <a:srgbClr val="002060"/>
              </a:solidFill>
            </a:endParaRPr>
          </a:p>
          <a:p>
            <a:pPr eaLnBrk="0" hangingPunct="0">
              <a:lnSpc>
                <a:spcPct val="140000"/>
              </a:lnSpc>
              <a:spcBef>
                <a:spcPct val="50000"/>
              </a:spcBef>
              <a:defRPr/>
            </a:pPr>
            <a:r>
              <a:rPr lang="it-IT" b="1" dirty="0">
                <a:solidFill>
                  <a:srgbClr val="002060"/>
                </a:solidFill>
              </a:rPr>
              <a:t>2. È essenziale un APPROCCIO FUNZIONALE e non DOGMATICO</a:t>
            </a:r>
          </a:p>
          <a:p>
            <a:pPr lvl="1" algn="ctr" eaLnBrk="0" hangingPunct="0">
              <a:lnSpc>
                <a:spcPct val="140000"/>
              </a:lnSpc>
              <a:spcBef>
                <a:spcPct val="50000"/>
              </a:spcBef>
              <a:buFont typeface="Webdings" pitchFamily="18" charset="2"/>
              <a:buNone/>
              <a:defRPr/>
            </a:pPr>
            <a:r>
              <a:rPr lang="it-IT" i="1" dirty="0">
                <a:solidFill>
                  <a:srgbClr val="002060"/>
                </a:solidFill>
              </a:rPr>
              <a:t>“non servono categorie come giusto o sbagliato, buono o cattivo, </a:t>
            </a:r>
          </a:p>
          <a:p>
            <a:pPr lvl="1" algn="ctr" eaLnBrk="0" hangingPunct="0">
              <a:lnSpc>
                <a:spcPct val="140000"/>
              </a:lnSpc>
              <a:spcBef>
                <a:spcPct val="50000"/>
              </a:spcBef>
              <a:buFont typeface="Webdings" pitchFamily="18" charset="2"/>
              <a:buNone/>
              <a:defRPr/>
            </a:pPr>
            <a:r>
              <a:rPr lang="it-IT" i="1" dirty="0">
                <a:solidFill>
                  <a:srgbClr val="002060"/>
                </a:solidFill>
              </a:rPr>
              <a:t>      bensì coerente o incoerente rispetto ai fini/obiettivi che si vogliono </a:t>
            </a:r>
          </a:p>
          <a:p>
            <a:pPr lvl="1" algn="ctr" eaLnBrk="0" hangingPunct="0">
              <a:lnSpc>
                <a:spcPct val="140000"/>
              </a:lnSpc>
              <a:spcBef>
                <a:spcPct val="50000"/>
              </a:spcBef>
              <a:buFont typeface="Webdings" pitchFamily="18" charset="2"/>
              <a:buNone/>
              <a:defRPr/>
            </a:pPr>
            <a:r>
              <a:rPr lang="it-IT" i="1" dirty="0">
                <a:solidFill>
                  <a:srgbClr val="002060"/>
                </a:solidFill>
              </a:rPr>
              <a:t>      raggiungere e del comportamento stesso”</a:t>
            </a:r>
            <a:endParaRPr lang="it-IT" b="1" i="1" dirty="0">
              <a:solidFill>
                <a:srgbClr val="002060"/>
              </a:solidFill>
            </a:endParaRPr>
          </a:p>
        </p:txBody>
      </p:sp>
      <p:sp>
        <p:nvSpPr>
          <p:cNvPr id="5" name="Rectangle 5"/>
          <p:cNvSpPr>
            <a:spLocks noGrp="1" noChangeArrowheads="1"/>
          </p:cNvSpPr>
          <p:nvPr>
            <p:ph type="title"/>
          </p:nvPr>
        </p:nvSpPr>
        <p:spPr bwMode="auto">
          <a:xfrm>
            <a:off x="500034" y="357166"/>
            <a:ext cx="8229600" cy="914400"/>
          </a:xfrm>
          <a:prstGeom prst="rect">
            <a:avLst/>
          </a:prstGeom>
          <a:noFill/>
          <a:ln w="9525">
            <a:noFill/>
            <a:miter lim="800000"/>
            <a:headEnd/>
            <a:tailEnd/>
          </a:ln>
        </p:spPr>
        <p:txBody>
          <a:bodyPr lIns="0" tIns="0" rIns="0" bIns="0" anchor="ctr">
            <a:normAutofit fontScale="90000"/>
          </a:bodyPr>
          <a:lstStyle/>
          <a:p>
            <a:r>
              <a:rPr lang="it-IT" dirty="0" smtClean="0">
                <a:solidFill>
                  <a:schemeClr val="accent1">
                    <a:lumMod val="75000"/>
                  </a:schemeClr>
                </a:solidFill>
              </a:rPr>
              <a:t>Presupposti per una gestione professionale delle risorse umane</a:t>
            </a:r>
            <a:r>
              <a:rPr lang="it-IT" b="1" dirty="0" smtClean="0">
                <a:solidFill>
                  <a:srgbClr val="FF0000"/>
                </a:solidFill>
              </a:rPr>
              <a:t/>
            </a:r>
            <a:br>
              <a:rPr lang="it-IT" b="1" dirty="0" smtClean="0">
                <a:solidFill>
                  <a:srgbClr val="FF0000"/>
                </a:solidFill>
              </a:rPr>
            </a:br>
            <a:endParaRPr lang="it-IT" dirty="0"/>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3" name="AutoShape 3"/>
          <p:cNvSpPr>
            <a:spLocks noChangeArrowheads="1"/>
          </p:cNvSpPr>
          <p:nvPr/>
        </p:nvSpPr>
        <p:spPr bwMode="auto">
          <a:xfrm>
            <a:off x="928662" y="1571612"/>
            <a:ext cx="7924800" cy="4303094"/>
          </a:xfrm>
          <a:prstGeom prst="foldedCorner">
            <a:avLst>
              <a:gd name="adj" fmla="val 12500"/>
            </a:avLst>
          </a:prstGeom>
          <a:gradFill rotWithShape="0">
            <a:gsLst>
              <a:gs pos="0">
                <a:srgbClr val="00FFFF">
                  <a:alpha val="50000"/>
                </a:srgbClr>
              </a:gs>
              <a:gs pos="50000">
                <a:schemeClr val="bg1"/>
              </a:gs>
              <a:gs pos="100000">
                <a:srgbClr val="00FFFF">
                  <a:alpha val="50000"/>
                </a:srgbClr>
              </a:gs>
            </a:gsLst>
            <a:lin ang="5400000" scaled="1"/>
          </a:gradFill>
          <a:ln w="9525">
            <a:solidFill>
              <a:srgbClr val="000080"/>
            </a:solidFill>
            <a:round/>
            <a:headEnd/>
            <a:tailEnd/>
          </a:ln>
          <a:effectLst/>
        </p:spPr>
        <p:txBody>
          <a:bodyPr>
            <a:spAutoFit/>
          </a:bodyPr>
          <a:lstStyle/>
          <a:p>
            <a:pPr eaLnBrk="0" hangingPunct="0">
              <a:lnSpc>
                <a:spcPct val="140000"/>
              </a:lnSpc>
              <a:spcBef>
                <a:spcPct val="50000"/>
              </a:spcBef>
              <a:defRPr/>
            </a:pPr>
            <a:r>
              <a:rPr lang="it-IT" b="1" dirty="0">
                <a:solidFill>
                  <a:srgbClr val="002060"/>
                </a:solidFill>
              </a:rPr>
              <a:t>3. Attenzione ai COMPORTAMENTI senza pretese di cambiare le </a:t>
            </a:r>
          </a:p>
          <a:p>
            <a:pPr eaLnBrk="0" hangingPunct="0">
              <a:spcBef>
                <a:spcPct val="50000"/>
              </a:spcBef>
              <a:defRPr/>
            </a:pPr>
            <a:r>
              <a:rPr lang="it-IT" b="1" dirty="0">
                <a:solidFill>
                  <a:srgbClr val="002060"/>
                </a:solidFill>
              </a:rPr>
              <a:t>    PERSONE</a:t>
            </a:r>
          </a:p>
          <a:p>
            <a:pPr lvl="1" algn="ctr" eaLnBrk="0" hangingPunct="0">
              <a:spcBef>
                <a:spcPct val="50000"/>
              </a:spcBef>
              <a:buFont typeface="Webdings" pitchFamily="18" charset="2"/>
              <a:buNone/>
              <a:defRPr/>
            </a:pPr>
            <a:r>
              <a:rPr lang="it-IT" b="1" i="1" dirty="0">
                <a:solidFill>
                  <a:srgbClr val="002060"/>
                </a:solidFill>
              </a:rPr>
              <a:t> </a:t>
            </a:r>
            <a:r>
              <a:rPr lang="it-IT" i="1" dirty="0">
                <a:solidFill>
                  <a:srgbClr val="002060"/>
                </a:solidFill>
              </a:rPr>
              <a:t>“è importante raccogliere dati/fatti prima di ogni decisione”</a:t>
            </a:r>
          </a:p>
          <a:p>
            <a:pPr lvl="1" algn="ctr" eaLnBrk="0" hangingPunct="0">
              <a:spcBef>
                <a:spcPct val="50000"/>
              </a:spcBef>
              <a:buFont typeface="Webdings" pitchFamily="18" charset="2"/>
              <a:buNone/>
              <a:defRPr/>
            </a:pPr>
            <a:r>
              <a:rPr lang="it-IT" b="1" i="1" dirty="0">
                <a:solidFill>
                  <a:srgbClr val="002060"/>
                </a:solidFill>
              </a:rPr>
              <a:t>  </a:t>
            </a:r>
            <a:r>
              <a:rPr lang="it-IT" i="1" dirty="0">
                <a:solidFill>
                  <a:srgbClr val="002060"/>
                </a:solidFill>
              </a:rPr>
              <a:t>“fare il medico e non il farmacista”</a:t>
            </a:r>
            <a:endParaRPr lang="it-IT" b="1" i="1" dirty="0">
              <a:solidFill>
                <a:srgbClr val="002060"/>
              </a:solidFill>
            </a:endParaRPr>
          </a:p>
          <a:p>
            <a:pPr eaLnBrk="0" hangingPunct="0">
              <a:lnSpc>
                <a:spcPct val="140000"/>
              </a:lnSpc>
              <a:spcBef>
                <a:spcPct val="50000"/>
              </a:spcBef>
              <a:defRPr/>
            </a:pPr>
            <a:r>
              <a:rPr lang="it-IT" b="1" dirty="0">
                <a:solidFill>
                  <a:srgbClr val="002060"/>
                </a:solidFill>
              </a:rPr>
              <a:t>4. È fondamentale sviluppare </a:t>
            </a:r>
            <a:r>
              <a:rPr lang="it-IT" dirty="0">
                <a:solidFill>
                  <a:srgbClr val="002060"/>
                </a:solidFill>
              </a:rPr>
              <a:t>la propria</a:t>
            </a:r>
            <a:r>
              <a:rPr lang="it-IT" b="1" dirty="0">
                <a:solidFill>
                  <a:srgbClr val="002060"/>
                </a:solidFill>
              </a:rPr>
              <a:t> AUTOCONSAPEVOLEZZA </a:t>
            </a:r>
            <a:r>
              <a:rPr lang="it-IT" dirty="0">
                <a:solidFill>
                  <a:srgbClr val="002060"/>
                </a:solidFill>
              </a:rPr>
              <a:t>per </a:t>
            </a:r>
          </a:p>
          <a:p>
            <a:pPr eaLnBrk="0" hangingPunct="0">
              <a:lnSpc>
                <a:spcPct val="140000"/>
              </a:lnSpc>
              <a:spcBef>
                <a:spcPct val="50000"/>
              </a:spcBef>
              <a:defRPr/>
            </a:pPr>
            <a:r>
              <a:rPr lang="it-IT" dirty="0">
                <a:solidFill>
                  <a:srgbClr val="002060"/>
                </a:solidFill>
              </a:rPr>
              <a:t>    evitare che le proprie motivazioni, caratteristiche, valori, diventino</a:t>
            </a:r>
            <a:r>
              <a:rPr lang="it-IT" b="1" dirty="0">
                <a:solidFill>
                  <a:srgbClr val="002060"/>
                </a:solidFill>
              </a:rPr>
              <a:t> </a:t>
            </a:r>
          </a:p>
          <a:p>
            <a:pPr eaLnBrk="0" hangingPunct="0">
              <a:lnSpc>
                <a:spcPct val="140000"/>
              </a:lnSpc>
              <a:spcBef>
                <a:spcPct val="50000"/>
              </a:spcBef>
              <a:defRPr/>
            </a:pPr>
            <a:r>
              <a:rPr lang="it-IT" b="1" dirty="0">
                <a:solidFill>
                  <a:srgbClr val="002060"/>
                </a:solidFill>
              </a:rPr>
              <a:t>    PREGIUDIZI </a:t>
            </a:r>
            <a:r>
              <a:rPr lang="it-IT" dirty="0">
                <a:solidFill>
                  <a:srgbClr val="002060"/>
                </a:solidFill>
              </a:rPr>
              <a:t>nel rapporto e nella gestione dei collaboratori.</a:t>
            </a:r>
            <a:endParaRPr lang="it-IT" b="1" dirty="0">
              <a:solidFill>
                <a:srgbClr val="002060"/>
              </a:solidFill>
            </a:endParaRPr>
          </a:p>
          <a:p>
            <a:pPr lvl="1" eaLnBrk="0" hangingPunct="0">
              <a:lnSpc>
                <a:spcPct val="140000"/>
              </a:lnSpc>
              <a:spcBef>
                <a:spcPct val="50000"/>
              </a:spcBef>
              <a:buFont typeface="Webdings" pitchFamily="18" charset="2"/>
              <a:buNone/>
              <a:defRPr/>
            </a:pPr>
            <a:r>
              <a:rPr lang="it-IT" i="1" dirty="0">
                <a:solidFill>
                  <a:srgbClr val="002060"/>
                </a:solidFill>
              </a:rPr>
              <a:t>“evitare di usare se stessi come metro di misura degli altri”</a:t>
            </a:r>
            <a:endParaRPr lang="it-IT" b="1" i="1" dirty="0">
              <a:solidFill>
                <a:srgbClr val="002060"/>
              </a:solidFill>
            </a:endParaRPr>
          </a:p>
        </p:txBody>
      </p:sp>
      <p:sp>
        <p:nvSpPr>
          <p:cNvPr id="4" name="Titolo 3"/>
          <p:cNvSpPr>
            <a:spLocks noGrp="1"/>
          </p:cNvSpPr>
          <p:nvPr>
            <p:ph type="title"/>
          </p:nvPr>
        </p:nvSpPr>
        <p:spPr>
          <a:xfrm>
            <a:off x="428596" y="642918"/>
            <a:ext cx="8229600" cy="914400"/>
          </a:xfrm>
        </p:spPr>
        <p:txBody>
          <a:bodyPr>
            <a:normAutofit fontScale="90000"/>
          </a:bodyPr>
          <a:lstStyle/>
          <a:p>
            <a:r>
              <a:rPr lang="it-IT" dirty="0" smtClean="0">
                <a:solidFill>
                  <a:schemeClr val="accent1">
                    <a:lumMod val="75000"/>
                  </a:schemeClr>
                </a:solidFill>
              </a:rPr>
              <a:t>Presupposti per una gestione professionale delle risorse umane</a:t>
            </a:r>
            <a:r>
              <a:rPr lang="it-IT" b="1" dirty="0" smtClean="0">
                <a:solidFill>
                  <a:srgbClr val="FF0000"/>
                </a:solidFill>
              </a:rPr>
              <a:t/>
            </a:r>
            <a:br>
              <a:rPr lang="it-IT" b="1" dirty="0" smtClean="0">
                <a:solidFill>
                  <a:srgbClr val="FF0000"/>
                </a:solidFill>
              </a:rPr>
            </a:br>
            <a:endParaRPr lang="it-IT" dirty="0"/>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1" name="AutoShape 3"/>
          <p:cNvSpPr>
            <a:spLocks noChangeArrowheads="1"/>
          </p:cNvSpPr>
          <p:nvPr/>
        </p:nvSpPr>
        <p:spPr bwMode="auto">
          <a:xfrm>
            <a:off x="714348" y="1643050"/>
            <a:ext cx="7924800" cy="3753076"/>
          </a:xfrm>
          <a:prstGeom prst="foldedCorner">
            <a:avLst>
              <a:gd name="adj" fmla="val 12500"/>
            </a:avLst>
          </a:prstGeom>
          <a:gradFill rotWithShape="0">
            <a:gsLst>
              <a:gs pos="0">
                <a:srgbClr val="00FFFF">
                  <a:alpha val="50000"/>
                </a:srgbClr>
              </a:gs>
              <a:gs pos="50000">
                <a:schemeClr val="bg1"/>
              </a:gs>
              <a:gs pos="100000">
                <a:srgbClr val="00FFFF">
                  <a:alpha val="50000"/>
                </a:srgbClr>
              </a:gs>
            </a:gsLst>
            <a:lin ang="5400000" scaled="1"/>
          </a:gradFill>
          <a:ln w="9525">
            <a:solidFill>
              <a:srgbClr val="000080"/>
            </a:solidFill>
            <a:round/>
            <a:headEnd/>
            <a:tailEnd/>
          </a:ln>
          <a:effectLst/>
        </p:spPr>
        <p:txBody>
          <a:bodyPr>
            <a:spAutoFit/>
          </a:bodyPr>
          <a:lstStyle/>
          <a:p>
            <a:pPr marL="914400" lvl="1" indent="-457200" eaLnBrk="0" hangingPunct="0">
              <a:spcBef>
                <a:spcPct val="40000"/>
              </a:spcBef>
              <a:defRPr/>
            </a:pPr>
            <a:r>
              <a:rPr lang="it-IT" dirty="0">
                <a:solidFill>
                  <a:srgbClr val="002060"/>
                </a:solidFill>
              </a:rPr>
              <a:t>5. </a:t>
            </a:r>
            <a:r>
              <a:rPr lang="it-IT" b="1" dirty="0">
                <a:solidFill>
                  <a:srgbClr val="002060"/>
                </a:solidFill>
              </a:rPr>
              <a:t>CONOSCERE I PROPRI COLLABORATORI AL MEGLIO</a:t>
            </a:r>
            <a:r>
              <a:rPr lang="it-IT" dirty="0">
                <a:solidFill>
                  <a:srgbClr val="002060"/>
                </a:solidFill>
              </a:rPr>
              <a:t> sia in momenti formali che in momenti più informali</a:t>
            </a:r>
          </a:p>
          <a:p>
            <a:pPr marL="914400" lvl="1" indent="-457200" eaLnBrk="0" hangingPunct="0">
              <a:spcBef>
                <a:spcPct val="40000"/>
              </a:spcBef>
              <a:buFontTx/>
              <a:buChar char="•"/>
              <a:defRPr/>
            </a:pPr>
            <a:endParaRPr lang="it-IT" dirty="0">
              <a:solidFill>
                <a:srgbClr val="002060"/>
              </a:solidFill>
            </a:endParaRPr>
          </a:p>
          <a:p>
            <a:pPr marL="914400" lvl="1" indent="-457200" eaLnBrk="0" hangingPunct="0">
              <a:spcBef>
                <a:spcPct val="40000"/>
              </a:spcBef>
              <a:defRPr/>
            </a:pPr>
            <a:r>
              <a:rPr lang="it-IT" dirty="0">
                <a:solidFill>
                  <a:srgbClr val="002060"/>
                </a:solidFill>
              </a:rPr>
              <a:t>6.  </a:t>
            </a:r>
            <a:r>
              <a:rPr lang="it-IT" b="1" dirty="0">
                <a:solidFill>
                  <a:srgbClr val="002060"/>
                </a:solidFill>
              </a:rPr>
              <a:t>APPROFONDIRE I VISSUTI SIA PERSONALI CHE PROFESSIONALI </a:t>
            </a:r>
            <a:r>
              <a:rPr lang="it-IT" dirty="0">
                <a:solidFill>
                  <a:srgbClr val="002060"/>
                </a:solidFill>
              </a:rPr>
              <a:t>conoscendone la caratteristiche personali i punti forza e di debolezza per poterli gestire al meglio</a:t>
            </a:r>
          </a:p>
          <a:p>
            <a:pPr marL="914400" lvl="1" indent="-457200" eaLnBrk="0" hangingPunct="0">
              <a:spcBef>
                <a:spcPct val="40000"/>
              </a:spcBef>
              <a:defRPr/>
            </a:pPr>
            <a:endParaRPr lang="it-IT" dirty="0">
              <a:solidFill>
                <a:srgbClr val="002060"/>
              </a:solidFill>
            </a:endParaRPr>
          </a:p>
          <a:p>
            <a:pPr marL="914400" lvl="1" indent="-457200" eaLnBrk="0" hangingPunct="0">
              <a:spcBef>
                <a:spcPct val="40000"/>
              </a:spcBef>
              <a:defRPr/>
            </a:pPr>
            <a:r>
              <a:rPr lang="it-IT" dirty="0">
                <a:solidFill>
                  <a:srgbClr val="002060"/>
                </a:solidFill>
              </a:rPr>
              <a:t>7. </a:t>
            </a:r>
            <a:r>
              <a:rPr lang="it-IT" b="1" dirty="0">
                <a:solidFill>
                  <a:srgbClr val="002060"/>
                </a:solidFill>
              </a:rPr>
              <a:t>INDIVIDUARE I PUNTI </a:t>
            </a:r>
            <a:r>
              <a:rPr lang="it-IT" b="1" dirty="0" err="1">
                <a:solidFill>
                  <a:srgbClr val="002060"/>
                </a:solidFill>
              </a:rPr>
              <a:t>DI</a:t>
            </a:r>
            <a:r>
              <a:rPr lang="it-IT" b="1" dirty="0">
                <a:solidFill>
                  <a:srgbClr val="002060"/>
                </a:solidFill>
              </a:rPr>
              <a:t> SENSIBILITÀ</a:t>
            </a:r>
            <a:r>
              <a:rPr lang="it-IT" dirty="0">
                <a:solidFill>
                  <a:srgbClr val="002060"/>
                </a:solidFill>
              </a:rPr>
              <a:t> sui quali far leva per sviluppare al meglio suo potenziale, le sue attitudini e fronteggiare le sue criticità</a:t>
            </a:r>
          </a:p>
        </p:txBody>
      </p:sp>
      <p:sp>
        <p:nvSpPr>
          <p:cNvPr id="4" name="Titolo 3"/>
          <p:cNvSpPr>
            <a:spLocks noGrp="1"/>
          </p:cNvSpPr>
          <p:nvPr>
            <p:ph type="title"/>
          </p:nvPr>
        </p:nvSpPr>
        <p:spPr>
          <a:xfrm>
            <a:off x="428596" y="571480"/>
            <a:ext cx="8229600" cy="914400"/>
          </a:xfrm>
        </p:spPr>
        <p:txBody>
          <a:bodyPr>
            <a:normAutofit fontScale="90000"/>
          </a:bodyPr>
          <a:lstStyle/>
          <a:p>
            <a:r>
              <a:rPr lang="it-IT" dirty="0" smtClean="0">
                <a:solidFill>
                  <a:schemeClr val="accent1">
                    <a:lumMod val="75000"/>
                  </a:schemeClr>
                </a:solidFill>
              </a:rPr>
              <a:t>Presupposti per una gestione professionale delle risorse umane</a:t>
            </a:r>
            <a:r>
              <a:rPr lang="it-IT" b="1" dirty="0" smtClean="0">
                <a:solidFill>
                  <a:srgbClr val="FF0000"/>
                </a:solidFill>
              </a:rPr>
              <a:t/>
            </a:r>
            <a:br>
              <a:rPr lang="it-IT" b="1" dirty="0" smtClean="0">
                <a:solidFill>
                  <a:srgbClr val="FF0000"/>
                </a:solidFill>
              </a:rPr>
            </a:br>
            <a:endParaRPr lang="it-IT" dirty="0"/>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AutoShape 2"/>
          <p:cNvSpPr>
            <a:spLocks noChangeArrowheads="1"/>
          </p:cNvSpPr>
          <p:nvPr/>
        </p:nvSpPr>
        <p:spPr bwMode="auto">
          <a:xfrm>
            <a:off x="3000364" y="1428736"/>
            <a:ext cx="5410200" cy="1847850"/>
          </a:xfrm>
          <a:prstGeom prst="flowChartDocument">
            <a:avLst/>
          </a:prstGeom>
          <a:gradFill rotWithShape="0">
            <a:gsLst>
              <a:gs pos="0">
                <a:srgbClr val="00FFFF"/>
              </a:gs>
              <a:gs pos="50000">
                <a:schemeClr val="bg1"/>
              </a:gs>
              <a:gs pos="100000">
                <a:srgbClr val="00FFFF"/>
              </a:gs>
            </a:gsLst>
            <a:lin ang="5400000" scaled="1"/>
          </a:gradFill>
          <a:ln w="9525">
            <a:solidFill>
              <a:srgbClr val="000080"/>
            </a:solidFill>
            <a:miter lim="800000"/>
            <a:headEnd/>
            <a:tailEnd/>
          </a:ln>
          <a:effectLst/>
        </p:spPr>
        <p:txBody>
          <a:bodyPr>
            <a:spAutoFit/>
          </a:bodyPr>
          <a:lstStyle/>
          <a:p>
            <a:pPr algn="ctr" eaLnBrk="0" hangingPunct="0">
              <a:lnSpc>
                <a:spcPct val="140000"/>
              </a:lnSpc>
              <a:spcBef>
                <a:spcPct val="50000"/>
              </a:spcBef>
              <a:defRPr/>
            </a:pPr>
            <a:endParaRPr lang="it-IT" b="1" dirty="0"/>
          </a:p>
          <a:p>
            <a:pPr algn="ctr" eaLnBrk="0" hangingPunct="0">
              <a:lnSpc>
                <a:spcPct val="140000"/>
              </a:lnSpc>
              <a:spcBef>
                <a:spcPct val="50000"/>
              </a:spcBef>
              <a:defRPr/>
            </a:pPr>
            <a:r>
              <a:rPr lang="it-IT" b="1" dirty="0">
                <a:solidFill>
                  <a:srgbClr val="FF0000"/>
                </a:solidFill>
              </a:rPr>
              <a:t>ALCUNI PRINCIPI GUIDA</a:t>
            </a:r>
          </a:p>
          <a:p>
            <a:pPr algn="ctr" eaLnBrk="0" hangingPunct="0">
              <a:lnSpc>
                <a:spcPct val="140000"/>
              </a:lnSpc>
              <a:spcBef>
                <a:spcPct val="50000"/>
              </a:spcBef>
              <a:defRPr/>
            </a:pPr>
            <a:endParaRPr lang="it-IT" b="1" dirty="0"/>
          </a:p>
        </p:txBody>
      </p:sp>
      <p:sp>
        <p:nvSpPr>
          <p:cNvPr id="46083" name="AutoShape 3"/>
          <p:cNvSpPr>
            <a:spLocks noChangeArrowheads="1"/>
          </p:cNvSpPr>
          <p:nvPr/>
        </p:nvSpPr>
        <p:spPr bwMode="auto">
          <a:xfrm>
            <a:off x="609600" y="3071810"/>
            <a:ext cx="8534400" cy="2871788"/>
          </a:xfrm>
          <a:prstGeom prst="bevel">
            <a:avLst>
              <a:gd name="adj" fmla="val 12500"/>
            </a:avLst>
          </a:prstGeom>
          <a:noFill/>
          <a:ln w="9525">
            <a:noFill/>
            <a:miter lim="800000"/>
            <a:headEnd/>
            <a:tailEnd/>
          </a:ln>
        </p:spPr>
        <p:txBody>
          <a:bodyPr>
            <a:spAutoFit/>
          </a:bodyPr>
          <a:lstStyle/>
          <a:p>
            <a:pPr eaLnBrk="0" hangingPunct="0">
              <a:lnSpc>
                <a:spcPct val="120000"/>
              </a:lnSpc>
            </a:pPr>
            <a:r>
              <a:rPr lang="it-IT" sz="2800" b="1" dirty="0">
                <a:solidFill>
                  <a:srgbClr val="002060"/>
                </a:solidFill>
              </a:rPr>
              <a:t>Attenzione al SINGOLO e alla SQUADRA</a:t>
            </a:r>
          </a:p>
          <a:p>
            <a:pPr eaLnBrk="0" hangingPunct="0">
              <a:lnSpc>
                <a:spcPct val="120000"/>
              </a:lnSpc>
            </a:pPr>
            <a:endParaRPr lang="it-IT" sz="2800" b="1" dirty="0">
              <a:solidFill>
                <a:srgbClr val="002060"/>
              </a:solidFill>
            </a:endParaRPr>
          </a:p>
          <a:p>
            <a:pPr eaLnBrk="0" hangingPunct="0">
              <a:lnSpc>
                <a:spcPct val="120000"/>
              </a:lnSpc>
              <a:buFontTx/>
              <a:buChar char="a"/>
            </a:pPr>
            <a:endParaRPr lang="it-IT" sz="2800" b="1" dirty="0">
              <a:solidFill>
                <a:srgbClr val="002060"/>
              </a:solidFill>
            </a:endParaRPr>
          </a:p>
          <a:p>
            <a:pPr eaLnBrk="0" hangingPunct="0">
              <a:lnSpc>
                <a:spcPct val="120000"/>
              </a:lnSpc>
            </a:pPr>
            <a:r>
              <a:rPr lang="it-IT" sz="2800" b="1" dirty="0">
                <a:solidFill>
                  <a:srgbClr val="002060"/>
                </a:solidFill>
              </a:rPr>
              <a:t>Attenzione al MERITO ed all’EQUITA’</a:t>
            </a:r>
          </a:p>
        </p:txBody>
      </p:sp>
      <p:sp>
        <p:nvSpPr>
          <p:cNvPr id="4" name="Titolo 3"/>
          <p:cNvSpPr>
            <a:spLocks noGrp="1"/>
          </p:cNvSpPr>
          <p:nvPr>
            <p:ph type="title"/>
          </p:nvPr>
        </p:nvSpPr>
        <p:spPr>
          <a:xfrm>
            <a:off x="428596" y="571480"/>
            <a:ext cx="8229600" cy="914400"/>
          </a:xfrm>
        </p:spPr>
        <p:txBody>
          <a:bodyPr>
            <a:normAutofit fontScale="90000"/>
          </a:bodyPr>
          <a:lstStyle/>
          <a:p>
            <a:r>
              <a:rPr lang="it-IT" dirty="0" smtClean="0">
                <a:solidFill>
                  <a:schemeClr val="accent1">
                    <a:lumMod val="75000"/>
                  </a:schemeClr>
                </a:solidFill>
              </a:rPr>
              <a:t>Presupposti per una gestione professionale delle risorse umane</a:t>
            </a:r>
            <a:r>
              <a:rPr lang="it-IT" b="1" dirty="0" smtClean="0">
                <a:solidFill>
                  <a:srgbClr val="FF0000"/>
                </a:solidFill>
              </a:rPr>
              <a:t/>
            </a:r>
            <a:br>
              <a:rPr lang="it-IT" b="1" dirty="0" smtClean="0">
                <a:solidFill>
                  <a:srgbClr val="FF0000"/>
                </a:solidFill>
              </a:rPr>
            </a:br>
            <a:endParaRPr lang="it-IT" dirty="0"/>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AutoShape 2"/>
          <p:cNvSpPr>
            <a:spLocks noChangeArrowheads="1"/>
          </p:cNvSpPr>
          <p:nvPr/>
        </p:nvSpPr>
        <p:spPr bwMode="auto">
          <a:xfrm>
            <a:off x="3132138" y="2057400"/>
            <a:ext cx="5334000" cy="419338"/>
          </a:xfrm>
          <a:prstGeom prst="foldedCorner">
            <a:avLst>
              <a:gd name="adj" fmla="val 12500"/>
            </a:avLst>
          </a:prstGeom>
          <a:gradFill rotWithShape="0">
            <a:gsLst>
              <a:gs pos="0">
                <a:srgbClr val="00FFFF"/>
              </a:gs>
              <a:gs pos="50000">
                <a:schemeClr val="bg1"/>
              </a:gs>
              <a:gs pos="100000">
                <a:srgbClr val="00FFFF"/>
              </a:gs>
            </a:gsLst>
            <a:lin ang="5400000" scaled="1"/>
          </a:gradFill>
          <a:ln w="9525">
            <a:solidFill>
              <a:srgbClr val="000080"/>
            </a:solidFill>
            <a:round/>
            <a:headEnd/>
            <a:tailEnd/>
          </a:ln>
          <a:effectLst/>
        </p:spPr>
        <p:txBody>
          <a:bodyPr>
            <a:spAutoFit/>
          </a:bodyPr>
          <a:lstStyle/>
          <a:p>
            <a:pPr algn="ctr" eaLnBrk="0" hangingPunct="0">
              <a:defRPr/>
            </a:pPr>
            <a:r>
              <a:rPr lang="it-IT" b="1">
                <a:solidFill>
                  <a:srgbClr val="002060"/>
                </a:solidFill>
              </a:rPr>
              <a:t>le persone con l’Organizzazione</a:t>
            </a:r>
          </a:p>
        </p:txBody>
      </p:sp>
      <p:graphicFrame>
        <p:nvGraphicFramePr>
          <p:cNvPr id="2050" name="Object 4"/>
          <p:cNvGraphicFramePr>
            <a:graphicFrameLocks noChangeAspect="1"/>
          </p:cNvGraphicFramePr>
          <p:nvPr/>
        </p:nvGraphicFramePr>
        <p:xfrm>
          <a:off x="7596188" y="3141663"/>
          <a:ext cx="647700" cy="1509712"/>
        </p:xfrm>
        <a:graphic>
          <a:graphicData uri="http://schemas.openxmlformats.org/presentationml/2006/ole">
            <mc:AlternateContent xmlns:mc="http://schemas.openxmlformats.org/markup-compatibility/2006">
              <mc:Choice xmlns:v="urn:schemas-microsoft-com:vml" Requires="v">
                <p:oleObj spid="_x0000_s6148" name="ClipArt" r:id="rId4" imgW="1295640" imgH="3934080" progId="">
                  <p:embed/>
                </p:oleObj>
              </mc:Choice>
              <mc:Fallback>
                <p:oleObj name="ClipArt" r:id="rId4" imgW="1295640" imgH="3934080"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188" y="3141663"/>
                        <a:ext cx="647700" cy="1509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5"/>
          <p:cNvGrpSpPr>
            <a:grpSpLocks/>
          </p:cNvGrpSpPr>
          <p:nvPr/>
        </p:nvGrpSpPr>
        <p:grpSpPr bwMode="auto">
          <a:xfrm>
            <a:off x="768350" y="1812925"/>
            <a:ext cx="2579688" cy="4495800"/>
            <a:chOff x="1056" y="1728"/>
            <a:chExt cx="1625" cy="2352"/>
          </a:xfrm>
        </p:grpSpPr>
        <p:sp>
          <p:nvSpPr>
            <p:cNvPr id="2056" name="AutoShape 6"/>
            <p:cNvSpPr>
              <a:spLocks noChangeArrowheads="1"/>
            </p:cNvSpPr>
            <p:nvPr/>
          </p:nvSpPr>
          <p:spPr bwMode="auto">
            <a:xfrm>
              <a:off x="1440" y="1728"/>
              <a:ext cx="480" cy="2352"/>
            </a:xfrm>
            <a:prstGeom prst="can">
              <a:avLst>
                <a:gd name="adj" fmla="val 33756"/>
              </a:avLst>
            </a:prstGeom>
            <a:solidFill>
              <a:srgbClr val="808080"/>
            </a:solidFill>
            <a:ln w="12700">
              <a:solidFill>
                <a:srgbClr val="000000"/>
              </a:solidFill>
              <a:round/>
              <a:headEnd/>
              <a:tailEnd/>
            </a:ln>
          </p:spPr>
          <p:txBody>
            <a:bodyPr wrap="none" anchor="ctr"/>
            <a:lstStyle/>
            <a:p>
              <a:endParaRPr lang="it-IT">
                <a:solidFill>
                  <a:srgbClr val="002060"/>
                </a:solidFill>
              </a:endParaRPr>
            </a:p>
          </p:txBody>
        </p:sp>
        <p:grpSp>
          <p:nvGrpSpPr>
            <p:cNvPr id="3" name="Group 7"/>
            <p:cNvGrpSpPr>
              <a:grpSpLocks/>
            </p:cNvGrpSpPr>
            <p:nvPr/>
          </p:nvGrpSpPr>
          <p:grpSpPr bwMode="auto">
            <a:xfrm rot="334694">
              <a:off x="1152" y="3408"/>
              <a:ext cx="1529" cy="403"/>
              <a:chOff x="1152" y="3408"/>
              <a:chExt cx="1529" cy="403"/>
            </a:xfrm>
          </p:grpSpPr>
          <p:grpSp>
            <p:nvGrpSpPr>
              <p:cNvPr id="4" name="Group 8"/>
              <p:cNvGrpSpPr>
                <a:grpSpLocks/>
              </p:cNvGrpSpPr>
              <p:nvPr/>
            </p:nvGrpSpPr>
            <p:grpSpPr bwMode="auto">
              <a:xfrm rot="250616">
                <a:off x="1152" y="3408"/>
                <a:ext cx="1529" cy="403"/>
                <a:chOff x="2373" y="784"/>
                <a:chExt cx="1529" cy="403"/>
              </a:xfrm>
            </p:grpSpPr>
            <p:sp>
              <p:nvSpPr>
                <p:cNvPr id="2070" name="Freeform 9"/>
                <p:cNvSpPr>
                  <a:spLocks/>
                </p:cNvSpPr>
                <p:nvPr/>
              </p:nvSpPr>
              <p:spPr bwMode="auto">
                <a:xfrm>
                  <a:off x="2373" y="812"/>
                  <a:ext cx="1504" cy="375"/>
                </a:xfrm>
                <a:custGeom>
                  <a:avLst/>
                  <a:gdLst>
                    <a:gd name="T0" fmla="*/ 3 w 1504"/>
                    <a:gd name="T1" fmla="*/ 375 h 375"/>
                    <a:gd name="T2" fmla="*/ 1331 w 1504"/>
                    <a:gd name="T3" fmla="*/ 293 h 375"/>
                    <a:gd name="T4" fmla="*/ 1504 w 1504"/>
                    <a:gd name="T5" fmla="*/ 126 h 375"/>
                    <a:gd name="T6" fmla="*/ 1330 w 1504"/>
                    <a:gd name="T7" fmla="*/ 0 h 375"/>
                    <a:gd name="T8" fmla="*/ 0 w 1504"/>
                    <a:gd name="T9" fmla="*/ 82 h 375"/>
                    <a:gd name="T10" fmla="*/ 3 w 1504"/>
                    <a:gd name="T11" fmla="*/ 375 h 375"/>
                    <a:gd name="T12" fmla="*/ 0 60000 65536"/>
                    <a:gd name="T13" fmla="*/ 0 60000 65536"/>
                    <a:gd name="T14" fmla="*/ 0 60000 65536"/>
                    <a:gd name="T15" fmla="*/ 0 60000 65536"/>
                    <a:gd name="T16" fmla="*/ 0 60000 65536"/>
                    <a:gd name="T17" fmla="*/ 0 60000 65536"/>
                    <a:gd name="T18" fmla="*/ 0 w 1504"/>
                    <a:gd name="T19" fmla="*/ 0 h 375"/>
                    <a:gd name="T20" fmla="*/ 1504 w 1504"/>
                    <a:gd name="T21" fmla="*/ 375 h 375"/>
                  </a:gdLst>
                  <a:ahLst/>
                  <a:cxnLst>
                    <a:cxn ang="T12">
                      <a:pos x="T0" y="T1"/>
                    </a:cxn>
                    <a:cxn ang="T13">
                      <a:pos x="T2" y="T3"/>
                    </a:cxn>
                    <a:cxn ang="T14">
                      <a:pos x="T4" y="T5"/>
                    </a:cxn>
                    <a:cxn ang="T15">
                      <a:pos x="T6" y="T7"/>
                    </a:cxn>
                    <a:cxn ang="T16">
                      <a:pos x="T8" y="T9"/>
                    </a:cxn>
                    <a:cxn ang="T17">
                      <a:pos x="T10" y="T11"/>
                    </a:cxn>
                  </a:cxnLst>
                  <a:rect l="T18" t="T19" r="T20" b="T21"/>
                  <a:pathLst>
                    <a:path w="1504" h="375">
                      <a:moveTo>
                        <a:pt x="3" y="375"/>
                      </a:moveTo>
                      <a:lnTo>
                        <a:pt x="1331" y="293"/>
                      </a:lnTo>
                      <a:lnTo>
                        <a:pt x="1504" y="126"/>
                      </a:lnTo>
                      <a:lnTo>
                        <a:pt x="1330" y="0"/>
                      </a:lnTo>
                      <a:lnTo>
                        <a:pt x="0" y="82"/>
                      </a:lnTo>
                      <a:lnTo>
                        <a:pt x="3" y="375"/>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sp>
              <p:nvSpPr>
                <p:cNvPr id="2071" name="Freeform 10"/>
                <p:cNvSpPr>
                  <a:spLocks/>
                </p:cNvSpPr>
                <p:nvPr/>
              </p:nvSpPr>
              <p:spPr bwMode="auto">
                <a:xfrm>
                  <a:off x="2399" y="784"/>
                  <a:ext cx="1503" cy="375"/>
                </a:xfrm>
                <a:custGeom>
                  <a:avLst/>
                  <a:gdLst>
                    <a:gd name="T0" fmla="*/ 3 w 1503"/>
                    <a:gd name="T1" fmla="*/ 375 h 375"/>
                    <a:gd name="T2" fmla="*/ 1331 w 1503"/>
                    <a:gd name="T3" fmla="*/ 292 h 375"/>
                    <a:gd name="T4" fmla="*/ 1503 w 1503"/>
                    <a:gd name="T5" fmla="*/ 125 h 375"/>
                    <a:gd name="T6" fmla="*/ 1329 w 1503"/>
                    <a:gd name="T7" fmla="*/ 0 h 375"/>
                    <a:gd name="T8" fmla="*/ 0 w 1503"/>
                    <a:gd name="T9" fmla="*/ 82 h 375"/>
                    <a:gd name="T10" fmla="*/ 3 w 1503"/>
                    <a:gd name="T11" fmla="*/ 375 h 375"/>
                    <a:gd name="T12" fmla="*/ 0 60000 65536"/>
                    <a:gd name="T13" fmla="*/ 0 60000 65536"/>
                    <a:gd name="T14" fmla="*/ 0 60000 65536"/>
                    <a:gd name="T15" fmla="*/ 0 60000 65536"/>
                    <a:gd name="T16" fmla="*/ 0 60000 65536"/>
                    <a:gd name="T17" fmla="*/ 0 60000 65536"/>
                    <a:gd name="T18" fmla="*/ 0 w 1503"/>
                    <a:gd name="T19" fmla="*/ 0 h 375"/>
                    <a:gd name="T20" fmla="*/ 1503 w 1503"/>
                    <a:gd name="T21" fmla="*/ 375 h 375"/>
                  </a:gdLst>
                  <a:ahLst/>
                  <a:cxnLst>
                    <a:cxn ang="T12">
                      <a:pos x="T0" y="T1"/>
                    </a:cxn>
                    <a:cxn ang="T13">
                      <a:pos x="T2" y="T3"/>
                    </a:cxn>
                    <a:cxn ang="T14">
                      <a:pos x="T4" y="T5"/>
                    </a:cxn>
                    <a:cxn ang="T15">
                      <a:pos x="T6" y="T7"/>
                    </a:cxn>
                    <a:cxn ang="T16">
                      <a:pos x="T8" y="T9"/>
                    </a:cxn>
                    <a:cxn ang="T17">
                      <a:pos x="T10" y="T11"/>
                    </a:cxn>
                  </a:cxnLst>
                  <a:rect l="T18" t="T19" r="T20" b="T21"/>
                  <a:pathLst>
                    <a:path w="1503" h="375">
                      <a:moveTo>
                        <a:pt x="3" y="375"/>
                      </a:moveTo>
                      <a:lnTo>
                        <a:pt x="1331" y="292"/>
                      </a:lnTo>
                      <a:lnTo>
                        <a:pt x="1503" y="125"/>
                      </a:lnTo>
                      <a:lnTo>
                        <a:pt x="1329" y="0"/>
                      </a:lnTo>
                      <a:lnTo>
                        <a:pt x="0" y="82"/>
                      </a:lnTo>
                      <a:lnTo>
                        <a:pt x="3" y="375"/>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grpSp>
          <p:sp>
            <p:nvSpPr>
              <p:cNvPr id="2069" name="Text Box 11"/>
              <p:cNvSpPr txBox="1">
                <a:spLocks noChangeArrowheads="1"/>
              </p:cNvSpPr>
              <p:nvPr/>
            </p:nvSpPr>
            <p:spPr bwMode="auto">
              <a:xfrm>
                <a:off x="1153" y="3471"/>
                <a:ext cx="1344" cy="193"/>
              </a:xfrm>
              <a:prstGeom prst="rect">
                <a:avLst/>
              </a:prstGeom>
              <a:noFill/>
              <a:ln w="12700">
                <a:noFill/>
                <a:miter lim="800000"/>
                <a:headEnd/>
                <a:tailEnd/>
              </a:ln>
            </p:spPr>
            <p:txBody>
              <a:bodyPr>
                <a:spAutoFit/>
              </a:bodyPr>
              <a:lstStyle/>
              <a:p>
                <a:pPr algn="ctr" eaLnBrk="0" hangingPunct="0">
                  <a:spcBef>
                    <a:spcPct val="50000"/>
                  </a:spcBef>
                </a:pPr>
                <a:r>
                  <a:rPr lang="it-IT" b="1" i="1">
                    <a:solidFill>
                      <a:srgbClr val="002060"/>
                    </a:solidFill>
                  </a:rPr>
                  <a:t>SVILUPPARE</a:t>
                </a:r>
              </a:p>
            </p:txBody>
          </p:sp>
        </p:grpSp>
        <p:grpSp>
          <p:nvGrpSpPr>
            <p:cNvPr id="5" name="Group 12"/>
            <p:cNvGrpSpPr>
              <a:grpSpLocks/>
            </p:cNvGrpSpPr>
            <p:nvPr/>
          </p:nvGrpSpPr>
          <p:grpSpPr bwMode="auto">
            <a:xfrm rot="-194906">
              <a:off x="1104" y="2640"/>
              <a:ext cx="1532" cy="464"/>
              <a:chOff x="1104" y="2832"/>
              <a:chExt cx="1532" cy="464"/>
            </a:xfrm>
          </p:grpSpPr>
          <p:grpSp>
            <p:nvGrpSpPr>
              <p:cNvPr id="6" name="Group 13"/>
              <p:cNvGrpSpPr>
                <a:grpSpLocks/>
              </p:cNvGrpSpPr>
              <p:nvPr/>
            </p:nvGrpSpPr>
            <p:grpSpPr bwMode="auto">
              <a:xfrm rot="-329008">
                <a:off x="1104" y="2832"/>
                <a:ext cx="1532" cy="464"/>
                <a:chOff x="2277" y="1600"/>
                <a:chExt cx="1532" cy="464"/>
              </a:xfrm>
            </p:grpSpPr>
            <p:sp>
              <p:nvSpPr>
                <p:cNvPr id="2066" name="Freeform 14"/>
                <p:cNvSpPr>
                  <a:spLocks/>
                </p:cNvSpPr>
                <p:nvPr/>
              </p:nvSpPr>
              <p:spPr bwMode="auto">
                <a:xfrm>
                  <a:off x="2277" y="1621"/>
                  <a:ext cx="1503" cy="443"/>
                </a:xfrm>
                <a:custGeom>
                  <a:avLst/>
                  <a:gdLst>
                    <a:gd name="T0" fmla="*/ 16 w 1503"/>
                    <a:gd name="T1" fmla="*/ 0 h 443"/>
                    <a:gd name="T2" fmla="*/ 1339 w 1503"/>
                    <a:gd name="T3" fmla="*/ 151 h 443"/>
                    <a:gd name="T4" fmla="*/ 1503 w 1503"/>
                    <a:gd name="T5" fmla="*/ 328 h 443"/>
                    <a:gd name="T6" fmla="*/ 1321 w 1503"/>
                    <a:gd name="T7" fmla="*/ 443 h 443"/>
                    <a:gd name="T8" fmla="*/ 0 w 1503"/>
                    <a:gd name="T9" fmla="*/ 291 h 443"/>
                    <a:gd name="T10" fmla="*/ 16 w 1503"/>
                    <a:gd name="T11" fmla="*/ 0 h 443"/>
                    <a:gd name="T12" fmla="*/ 0 60000 65536"/>
                    <a:gd name="T13" fmla="*/ 0 60000 65536"/>
                    <a:gd name="T14" fmla="*/ 0 60000 65536"/>
                    <a:gd name="T15" fmla="*/ 0 60000 65536"/>
                    <a:gd name="T16" fmla="*/ 0 60000 65536"/>
                    <a:gd name="T17" fmla="*/ 0 60000 65536"/>
                    <a:gd name="T18" fmla="*/ 0 w 1503"/>
                    <a:gd name="T19" fmla="*/ 0 h 443"/>
                    <a:gd name="T20" fmla="*/ 1503 w 1503"/>
                    <a:gd name="T21" fmla="*/ 443 h 443"/>
                  </a:gdLst>
                  <a:ahLst/>
                  <a:cxnLst>
                    <a:cxn ang="T12">
                      <a:pos x="T0" y="T1"/>
                    </a:cxn>
                    <a:cxn ang="T13">
                      <a:pos x="T2" y="T3"/>
                    </a:cxn>
                    <a:cxn ang="T14">
                      <a:pos x="T4" y="T5"/>
                    </a:cxn>
                    <a:cxn ang="T15">
                      <a:pos x="T6" y="T7"/>
                    </a:cxn>
                    <a:cxn ang="T16">
                      <a:pos x="T8" y="T9"/>
                    </a:cxn>
                    <a:cxn ang="T17">
                      <a:pos x="T10" y="T11"/>
                    </a:cxn>
                  </a:cxnLst>
                  <a:rect l="T18" t="T19" r="T20" b="T21"/>
                  <a:pathLst>
                    <a:path w="1503" h="443">
                      <a:moveTo>
                        <a:pt x="16" y="0"/>
                      </a:moveTo>
                      <a:lnTo>
                        <a:pt x="1339" y="151"/>
                      </a:lnTo>
                      <a:lnTo>
                        <a:pt x="1503" y="328"/>
                      </a:lnTo>
                      <a:lnTo>
                        <a:pt x="1321" y="443"/>
                      </a:lnTo>
                      <a:lnTo>
                        <a:pt x="0" y="291"/>
                      </a:lnTo>
                      <a:lnTo>
                        <a:pt x="16" y="0"/>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sp>
              <p:nvSpPr>
                <p:cNvPr id="2067" name="Freeform 15"/>
                <p:cNvSpPr>
                  <a:spLocks/>
                </p:cNvSpPr>
                <p:nvPr/>
              </p:nvSpPr>
              <p:spPr bwMode="auto">
                <a:xfrm>
                  <a:off x="2305" y="1600"/>
                  <a:ext cx="1504" cy="444"/>
                </a:xfrm>
                <a:custGeom>
                  <a:avLst/>
                  <a:gdLst>
                    <a:gd name="T0" fmla="*/ 18 w 1504"/>
                    <a:gd name="T1" fmla="*/ 0 h 444"/>
                    <a:gd name="T2" fmla="*/ 1339 w 1504"/>
                    <a:gd name="T3" fmla="*/ 152 h 444"/>
                    <a:gd name="T4" fmla="*/ 1504 w 1504"/>
                    <a:gd name="T5" fmla="*/ 328 h 444"/>
                    <a:gd name="T6" fmla="*/ 1321 w 1504"/>
                    <a:gd name="T7" fmla="*/ 444 h 444"/>
                    <a:gd name="T8" fmla="*/ 0 w 1504"/>
                    <a:gd name="T9" fmla="*/ 293 h 444"/>
                    <a:gd name="T10" fmla="*/ 18 w 1504"/>
                    <a:gd name="T11" fmla="*/ 0 h 444"/>
                    <a:gd name="T12" fmla="*/ 0 60000 65536"/>
                    <a:gd name="T13" fmla="*/ 0 60000 65536"/>
                    <a:gd name="T14" fmla="*/ 0 60000 65536"/>
                    <a:gd name="T15" fmla="*/ 0 60000 65536"/>
                    <a:gd name="T16" fmla="*/ 0 60000 65536"/>
                    <a:gd name="T17" fmla="*/ 0 60000 65536"/>
                    <a:gd name="T18" fmla="*/ 0 w 1504"/>
                    <a:gd name="T19" fmla="*/ 0 h 444"/>
                    <a:gd name="T20" fmla="*/ 1504 w 1504"/>
                    <a:gd name="T21" fmla="*/ 444 h 444"/>
                  </a:gdLst>
                  <a:ahLst/>
                  <a:cxnLst>
                    <a:cxn ang="T12">
                      <a:pos x="T0" y="T1"/>
                    </a:cxn>
                    <a:cxn ang="T13">
                      <a:pos x="T2" y="T3"/>
                    </a:cxn>
                    <a:cxn ang="T14">
                      <a:pos x="T4" y="T5"/>
                    </a:cxn>
                    <a:cxn ang="T15">
                      <a:pos x="T6" y="T7"/>
                    </a:cxn>
                    <a:cxn ang="T16">
                      <a:pos x="T8" y="T9"/>
                    </a:cxn>
                    <a:cxn ang="T17">
                      <a:pos x="T10" y="T11"/>
                    </a:cxn>
                  </a:cxnLst>
                  <a:rect l="T18" t="T19" r="T20" b="T21"/>
                  <a:pathLst>
                    <a:path w="1504" h="444">
                      <a:moveTo>
                        <a:pt x="18" y="0"/>
                      </a:moveTo>
                      <a:lnTo>
                        <a:pt x="1339" y="152"/>
                      </a:lnTo>
                      <a:lnTo>
                        <a:pt x="1504" y="328"/>
                      </a:lnTo>
                      <a:lnTo>
                        <a:pt x="1321" y="444"/>
                      </a:lnTo>
                      <a:lnTo>
                        <a:pt x="0" y="293"/>
                      </a:lnTo>
                      <a:lnTo>
                        <a:pt x="18" y="0"/>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grpSp>
          <p:sp>
            <p:nvSpPr>
              <p:cNvPr id="2065" name="Text Box 16"/>
              <p:cNvSpPr txBox="1">
                <a:spLocks noChangeArrowheads="1"/>
              </p:cNvSpPr>
              <p:nvPr/>
            </p:nvSpPr>
            <p:spPr bwMode="auto">
              <a:xfrm>
                <a:off x="1152" y="2935"/>
                <a:ext cx="1392" cy="193"/>
              </a:xfrm>
              <a:prstGeom prst="rect">
                <a:avLst/>
              </a:prstGeom>
              <a:noFill/>
              <a:ln w="12700">
                <a:noFill/>
                <a:miter lim="800000"/>
                <a:headEnd/>
                <a:tailEnd/>
              </a:ln>
            </p:spPr>
            <p:txBody>
              <a:bodyPr>
                <a:spAutoFit/>
              </a:bodyPr>
              <a:lstStyle/>
              <a:p>
                <a:pPr algn="ctr" eaLnBrk="0" hangingPunct="0">
                  <a:spcBef>
                    <a:spcPct val="50000"/>
                  </a:spcBef>
                </a:pPr>
                <a:r>
                  <a:rPr lang="it-IT" b="1" i="1">
                    <a:solidFill>
                      <a:srgbClr val="002060"/>
                    </a:solidFill>
                  </a:rPr>
                  <a:t>FINALIZZARE</a:t>
                </a:r>
              </a:p>
            </p:txBody>
          </p:sp>
        </p:grpSp>
        <p:grpSp>
          <p:nvGrpSpPr>
            <p:cNvPr id="7" name="Group 17"/>
            <p:cNvGrpSpPr>
              <a:grpSpLocks/>
            </p:cNvGrpSpPr>
            <p:nvPr/>
          </p:nvGrpSpPr>
          <p:grpSpPr bwMode="auto">
            <a:xfrm rot="-592429">
              <a:off x="1056" y="2016"/>
              <a:ext cx="1529" cy="403"/>
              <a:chOff x="1056" y="2304"/>
              <a:chExt cx="1529" cy="403"/>
            </a:xfrm>
          </p:grpSpPr>
          <p:grpSp>
            <p:nvGrpSpPr>
              <p:cNvPr id="8" name="Group 18"/>
              <p:cNvGrpSpPr>
                <a:grpSpLocks/>
              </p:cNvGrpSpPr>
              <p:nvPr/>
            </p:nvGrpSpPr>
            <p:grpSpPr bwMode="auto">
              <a:xfrm rot="250616">
                <a:off x="1056" y="2304"/>
                <a:ext cx="1529" cy="403"/>
                <a:chOff x="2373" y="784"/>
                <a:chExt cx="1529" cy="403"/>
              </a:xfrm>
            </p:grpSpPr>
            <p:sp>
              <p:nvSpPr>
                <p:cNvPr id="2062" name="Freeform 19"/>
                <p:cNvSpPr>
                  <a:spLocks/>
                </p:cNvSpPr>
                <p:nvPr/>
              </p:nvSpPr>
              <p:spPr bwMode="auto">
                <a:xfrm>
                  <a:off x="2373" y="812"/>
                  <a:ext cx="1504" cy="375"/>
                </a:xfrm>
                <a:custGeom>
                  <a:avLst/>
                  <a:gdLst>
                    <a:gd name="T0" fmla="*/ 3 w 1504"/>
                    <a:gd name="T1" fmla="*/ 375 h 375"/>
                    <a:gd name="T2" fmla="*/ 1331 w 1504"/>
                    <a:gd name="T3" fmla="*/ 293 h 375"/>
                    <a:gd name="T4" fmla="*/ 1504 w 1504"/>
                    <a:gd name="T5" fmla="*/ 126 h 375"/>
                    <a:gd name="T6" fmla="*/ 1330 w 1504"/>
                    <a:gd name="T7" fmla="*/ 0 h 375"/>
                    <a:gd name="T8" fmla="*/ 0 w 1504"/>
                    <a:gd name="T9" fmla="*/ 82 h 375"/>
                    <a:gd name="T10" fmla="*/ 3 w 1504"/>
                    <a:gd name="T11" fmla="*/ 375 h 375"/>
                    <a:gd name="T12" fmla="*/ 0 60000 65536"/>
                    <a:gd name="T13" fmla="*/ 0 60000 65536"/>
                    <a:gd name="T14" fmla="*/ 0 60000 65536"/>
                    <a:gd name="T15" fmla="*/ 0 60000 65536"/>
                    <a:gd name="T16" fmla="*/ 0 60000 65536"/>
                    <a:gd name="T17" fmla="*/ 0 60000 65536"/>
                    <a:gd name="T18" fmla="*/ 0 w 1504"/>
                    <a:gd name="T19" fmla="*/ 0 h 375"/>
                    <a:gd name="T20" fmla="*/ 1504 w 1504"/>
                    <a:gd name="T21" fmla="*/ 375 h 375"/>
                  </a:gdLst>
                  <a:ahLst/>
                  <a:cxnLst>
                    <a:cxn ang="T12">
                      <a:pos x="T0" y="T1"/>
                    </a:cxn>
                    <a:cxn ang="T13">
                      <a:pos x="T2" y="T3"/>
                    </a:cxn>
                    <a:cxn ang="T14">
                      <a:pos x="T4" y="T5"/>
                    </a:cxn>
                    <a:cxn ang="T15">
                      <a:pos x="T6" y="T7"/>
                    </a:cxn>
                    <a:cxn ang="T16">
                      <a:pos x="T8" y="T9"/>
                    </a:cxn>
                    <a:cxn ang="T17">
                      <a:pos x="T10" y="T11"/>
                    </a:cxn>
                  </a:cxnLst>
                  <a:rect l="T18" t="T19" r="T20" b="T21"/>
                  <a:pathLst>
                    <a:path w="1504" h="375">
                      <a:moveTo>
                        <a:pt x="3" y="375"/>
                      </a:moveTo>
                      <a:lnTo>
                        <a:pt x="1331" y="293"/>
                      </a:lnTo>
                      <a:lnTo>
                        <a:pt x="1504" y="126"/>
                      </a:lnTo>
                      <a:lnTo>
                        <a:pt x="1330" y="0"/>
                      </a:lnTo>
                      <a:lnTo>
                        <a:pt x="0" y="82"/>
                      </a:lnTo>
                      <a:lnTo>
                        <a:pt x="3" y="375"/>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sp>
              <p:nvSpPr>
                <p:cNvPr id="2063" name="Freeform 20"/>
                <p:cNvSpPr>
                  <a:spLocks/>
                </p:cNvSpPr>
                <p:nvPr/>
              </p:nvSpPr>
              <p:spPr bwMode="auto">
                <a:xfrm>
                  <a:off x="2399" y="784"/>
                  <a:ext cx="1503" cy="375"/>
                </a:xfrm>
                <a:custGeom>
                  <a:avLst/>
                  <a:gdLst>
                    <a:gd name="T0" fmla="*/ 3 w 1503"/>
                    <a:gd name="T1" fmla="*/ 375 h 375"/>
                    <a:gd name="T2" fmla="*/ 1331 w 1503"/>
                    <a:gd name="T3" fmla="*/ 292 h 375"/>
                    <a:gd name="T4" fmla="*/ 1503 w 1503"/>
                    <a:gd name="T5" fmla="*/ 125 h 375"/>
                    <a:gd name="T6" fmla="*/ 1329 w 1503"/>
                    <a:gd name="T7" fmla="*/ 0 h 375"/>
                    <a:gd name="T8" fmla="*/ 0 w 1503"/>
                    <a:gd name="T9" fmla="*/ 82 h 375"/>
                    <a:gd name="T10" fmla="*/ 3 w 1503"/>
                    <a:gd name="T11" fmla="*/ 375 h 375"/>
                    <a:gd name="T12" fmla="*/ 0 60000 65536"/>
                    <a:gd name="T13" fmla="*/ 0 60000 65536"/>
                    <a:gd name="T14" fmla="*/ 0 60000 65536"/>
                    <a:gd name="T15" fmla="*/ 0 60000 65536"/>
                    <a:gd name="T16" fmla="*/ 0 60000 65536"/>
                    <a:gd name="T17" fmla="*/ 0 60000 65536"/>
                    <a:gd name="T18" fmla="*/ 0 w 1503"/>
                    <a:gd name="T19" fmla="*/ 0 h 375"/>
                    <a:gd name="T20" fmla="*/ 1503 w 1503"/>
                    <a:gd name="T21" fmla="*/ 375 h 375"/>
                  </a:gdLst>
                  <a:ahLst/>
                  <a:cxnLst>
                    <a:cxn ang="T12">
                      <a:pos x="T0" y="T1"/>
                    </a:cxn>
                    <a:cxn ang="T13">
                      <a:pos x="T2" y="T3"/>
                    </a:cxn>
                    <a:cxn ang="T14">
                      <a:pos x="T4" y="T5"/>
                    </a:cxn>
                    <a:cxn ang="T15">
                      <a:pos x="T6" y="T7"/>
                    </a:cxn>
                    <a:cxn ang="T16">
                      <a:pos x="T8" y="T9"/>
                    </a:cxn>
                    <a:cxn ang="T17">
                      <a:pos x="T10" y="T11"/>
                    </a:cxn>
                  </a:cxnLst>
                  <a:rect l="T18" t="T19" r="T20" b="T21"/>
                  <a:pathLst>
                    <a:path w="1503" h="375">
                      <a:moveTo>
                        <a:pt x="3" y="375"/>
                      </a:moveTo>
                      <a:lnTo>
                        <a:pt x="1331" y="292"/>
                      </a:lnTo>
                      <a:lnTo>
                        <a:pt x="1503" y="125"/>
                      </a:lnTo>
                      <a:lnTo>
                        <a:pt x="1329" y="0"/>
                      </a:lnTo>
                      <a:lnTo>
                        <a:pt x="0" y="82"/>
                      </a:lnTo>
                      <a:lnTo>
                        <a:pt x="3" y="375"/>
                      </a:lnTo>
                      <a:close/>
                    </a:path>
                  </a:pathLst>
                </a:custGeom>
                <a:solidFill>
                  <a:srgbClr val="CCFFFF"/>
                </a:solidFill>
                <a:ln w="12700">
                  <a:solidFill>
                    <a:srgbClr val="000000"/>
                  </a:solidFill>
                  <a:prstDash val="solid"/>
                  <a:round/>
                  <a:headEnd/>
                  <a:tailEnd/>
                </a:ln>
              </p:spPr>
              <p:txBody>
                <a:bodyPr/>
                <a:lstStyle/>
                <a:p>
                  <a:endParaRPr lang="it-IT">
                    <a:solidFill>
                      <a:srgbClr val="002060"/>
                    </a:solidFill>
                  </a:endParaRPr>
                </a:p>
              </p:txBody>
            </p:sp>
          </p:grpSp>
          <p:sp>
            <p:nvSpPr>
              <p:cNvPr id="2061" name="Text Box 21"/>
              <p:cNvSpPr txBox="1">
                <a:spLocks noChangeArrowheads="1"/>
              </p:cNvSpPr>
              <p:nvPr/>
            </p:nvSpPr>
            <p:spPr bwMode="auto">
              <a:xfrm>
                <a:off x="1092" y="2346"/>
                <a:ext cx="1296" cy="193"/>
              </a:xfrm>
              <a:prstGeom prst="rect">
                <a:avLst/>
              </a:prstGeom>
              <a:noFill/>
              <a:ln w="12700">
                <a:noFill/>
                <a:miter lim="800000"/>
                <a:headEnd/>
                <a:tailEnd/>
              </a:ln>
            </p:spPr>
            <p:txBody>
              <a:bodyPr>
                <a:spAutoFit/>
              </a:bodyPr>
              <a:lstStyle/>
              <a:p>
                <a:pPr algn="ctr" eaLnBrk="0" hangingPunct="0">
                  <a:spcBef>
                    <a:spcPct val="50000"/>
                  </a:spcBef>
                </a:pPr>
                <a:r>
                  <a:rPr lang="it-IT" b="1" i="1" dirty="0">
                    <a:solidFill>
                      <a:srgbClr val="002060"/>
                    </a:solidFill>
                  </a:rPr>
                  <a:t>INTEGRARE</a:t>
                </a:r>
              </a:p>
            </p:txBody>
          </p:sp>
        </p:grpSp>
      </p:grpSp>
      <p:sp>
        <p:nvSpPr>
          <p:cNvPr id="620566" name="AutoShape 22"/>
          <p:cNvSpPr>
            <a:spLocks noChangeArrowheads="1"/>
          </p:cNvSpPr>
          <p:nvPr/>
        </p:nvSpPr>
        <p:spPr bwMode="auto">
          <a:xfrm>
            <a:off x="3360738" y="3429000"/>
            <a:ext cx="3962400" cy="733842"/>
          </a:xfrm>
          <a:prstGeom prst="foldedCorner">
            <a:avLst>
              <a:gd name="adj" fmla="val 12500"/>
            </a:avLst>
          </a:prstGeom>
          <a:gradFill rotWithShape="0">
            <a:gsLst>
              <a:gs pos="0">
                <a:srgbClr val="00FFFF"/>
              </a:gs>
              <a:gs pos="50000">
                <a:schemeClr val="bg1"/>
              </a:gs>
              <a:gs pos="100000">
                <a:srgbClr val="00FFFF"/>
              </a:gs>
            </a:gsLst>
            <a:lin ang="5400000" scaled="1"/>
          </a:gradFill>
          <a:ln w="9525">
            <a:solidFill>
              <a:srgbClr val="000080"/>
            </a:solidFill>
            <a:round/>
            <a:headEnd/>
            <a:tailEnd/>
          </a:ln>
          <a:effectLst/>
        </p:spPr>
        <p:txBody>
          <a:bodyPr>
            <a:spAutoFit/>
          </a:bodyPr>
          <a:lstStyle/>
          <a:p>
            <a:pPr algn="ctr" eaLnBrk="0" hangingPunct="0">
              <a:defRPr/>
            </a:pPr>
            <a:r>
              <a:rPr lang="it-IT" b="1">
                <a:solidFill>
                  <a:srgbClr val="002060"/>
                </a:solidFill>
              </a:rPr>
              <a:t>la prestazione individuale</a:t>
            </a:r>
          </a:p>
          <a:p>
            <a:pPr algn="ctr" eaLnBrk="0" hangingPunct="0">
              <a:defRPr/>
            </a:pPr>
            <a:r>
              <a:rPr lang="it-IT" b="1">
                <a:solidFill>
                  <a:srgbClr val="002060"/>
                </a:solidFill>
              </a:rPr>
              <a:t>e collettiva</a:t>
            </a:r>
          </a:p>
        </p:txBody>
      </p:sp>
      <p:sp>
        <p:nvSpPr>
          <p:cNvPr id="620567" name="AutoShape 23"/>
          <p:cNvSpPr>
            <a:spLocks noChangeArrowheads="1"/>
          </p:cNvSpPr>
          <p:nvPr/>
        </p:nvSpPr>
        <p:spPr bwMode="auto">
          <a:xfrm>
            <a:off x="3360738" y="5105400"/>
            <a:ext cx="5334000" cy="419338"/>
          </a:xfrm>
          <a:prstGeom prst="foldedCorner">
            <a:avLst>
              <a:gd name="adj" fmla="val 12500"/>
            </a:avLst>
          </a:prstGeom>
          <a:gradFill rotWithShape="0">
            <a:gsLst>
              <a:gs pos="0">
                <a:srgbClr val="00FFFF"/>
              </a:gs>
              <a:gs pos="50000">
                <a:schemeClr val="bg1"/>
              </a:gs>
              <a:gs pos="100000">
                <a:srgbClr val="00FFFF"/>
              </a:gs>
            </a:gsLst>
            <a:lin ang="5400000" scaled="1"/>
          </a:gradFill>
          <a:ln w="9525">
            <a:solidFill>
              <a:srgbClr val="000080"/>
            </a:solidFill>
            <a:round/>
            <a:headEnd/>
            <a:tailEnd/>
          </a:ln>
          <a:effectLst/>
        </p:spPr>
        <p:txBody>
          <a:bodyPr>
            <a:spAutoFit/>
          </a:bodyPr>
          <a:lstStyle/>
          <a:p>
            <a:pPr algn="ctr" eaLnBrk="0" hangingPunct="0">
              <a:defRPr/>
            </a:pPr>
            <a:r>
              <a:rPr lang="it-IT" b="1">
                <a:solidFill>
                  <a:srgbClr val="002060"/>
                </a:solidFill>
              </a:rPr>
              <a:t>le competenze ed il potenziale</a:t>
            </a:r>
          </a:p>
        </p:txBody>
      </p:sp>
      <p:sp>
        <p:nvSpPr>
          <p:cNvPr id="2055" name="Rectangle 25"/>
          <p:cNvSpPr>
            <a:spLocks noChangeArrowheads="1"/>
          </p:cNvSpPr>
          <p:nvPr/>
        </p:nvSpPr>
        <p:spPr bwMode="auto">
          <a:xfrm>
            <a:off x="4572000" y="1071546"/>
            <a:ext cx="4429156" cy="900112"/>
          </a:xfrm>
          <a:prstGeom prst="rect">
            <a:avLst/>
          </a:prstGeom>
          <a:noFill/>
          <a:ln w="9525">
            <a:noFill/>
            <a:miter lim="800000"/>
            <a:headEnd/>
            <a:tailEnd/>
          </a:ln>
        </p:spPr>
        <p:txBody>
          <a:bodyPr lIns="0" tIns="0" rIns="0" bIns="0" anchor="ctr"/>
          <a:lstStyle/>
          <a:p>
            <a:r>
              <a:rPr lang="it-IT" sz="2800" i="1" dirty="0">
                <a:solidFill>
                  <a:srgbClr val="FF0000"/>
                </a:solidFill>
              </a:rPr>
              <a:t>Funzioni chiave e metodologie</a:t>
            </a:r>
          </a:p>
        </p:txBody>
      </p:sp>
      <p:sp>
        <p:nvSpPr>
          <p:cNvPr id="24" name="Titolo 23"/>
          <p:cNvSpPr>
            <a:spLocks noGrp="1"/>
          </p:cNvSpPr>
          <p:nvPr>
            <p:ph type="title"/>
          </p:nvPr>
        </p:nvSpPr>
        <p:spPr>
          <a:xfrm>
            <a:off x="285720" y="571480"/>
            <a:ext cx="8229600" cy="914400"/>
          </a:xfrm>
        </p:spPr>
        <p:txBody>
          <a:bodyPr>
            <a:normAutofit fontScale="90000"/>
          </a:bodyPr>
          <a:lstStyle/>
          <a:p>
            <a:r>
              <a:rPr lang="it-IT" dirty="0" smtClean="0">
                <a:solidFill>
                  <a:schemeClr val="accent1">
                    <a:lumMod val="75000"/>
                  </a:schemeClr>
                </a:solidFill>
              </a:rPr>
              <a:t>Presupposti per una gestione professionale delle risorse umane</a:t>
            </a:r>
            <a:r>
              <a:rPr lang="it-IT" b="1" dirty="0" smtClean="0">
                <a:solidFill>
                  <a:srgbClr val="FF0000"/>
                </a:solidFill>
              </a:rPr>
              <a:t/>
            </a:r>
            <a:br>
              <a:rPr lang="it-IT" b="1" dirty="0" smtClean="0">
                <a:solidFill>
                  <a:srgbClr val="FF0000"/>
                </a:solidFill>
              </a:rPr>
            </a:br>
            <a:endParaRPr lang="it-IT" dirty="0"/>
          </a:p>
        </p:txBody>
      </p:sp>
      <p:sp>
        <p:nvSpPr>
          <p:cNvPr id="25" name="Segnaposto piè di pagina 2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p:txBody>
          <a:bodyPr/>
          <a:lstStyle/>
          <a:p>
            <a:r>
              <a:rPr lang="it-IT" dirty="0" smtClean="0">
                <a:solidFill>
                  <a:srgbClr val="FF0000"/>
                </a:solidFill>
              </a:rPr>
              <a:t>La gestione dei collaboratori</a:t>
            </a:r>
            <a:endParaRPr lang="it-IT"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084593"/>
          </a:xfrm>
          <a:prstGeom prst="rect">
            <a:avLst/>
          </a:prstGeom>
          <a:noFill/>
          <a:ln w="12700">
            <a:noFill/>
            <a:miter lim="800000"/>
            <a:headEnd/>
            <a:tailEnd/>
          </a:ln>
          <a:effectLst/>
        </p:spPr>
        <p:txBody>
          <a:bodyPr lIns="100509" tIns="49372" rIns="100509" bIns="49372">
            <a:spAutoFit/>
          </a:bodyPr>
          <a:lstStyle/>
          <a:p>
            <a:r>
              <a:rPr lang="it-IT" sz="3200" b="1" dirty="0" smtClean="0">
                <a:solidFill>
                  <a:srgbClr val="002060"/>
                </a:solidFill>
              </a:rPr>
              <a:t>La leadership situazionale</a:t>
            </a:r>
          </a:p>
          <a:p>
            <a:pPr>
              <a:buFont typeface="Monotype Sorts" pitchFamily="2" charset="2"/>
              <a:buNone/>
            </a:pPr>
            <a:endParaRPr lang="it-IT" sz="32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pic>
        <p:nvPicPr>
          <p:cNvPr id="59394" name="Picture 2" descr="Risultati immagini per immagini leadership situazionale"/>
          <p:cNvPicPr>
            <a:picLocks noChangeAspect="1" noChangeArrowheads="1"/>
          </p:cNvPicPr>
          <p:nvPr/>
        </p:nvPicPr>
        <p:blipFill>
          <a:blip r:embed="rId3"/>
          <a:srcRect/>
          <a:stretch>
            <a:fillRect/>
          </a:stretch>
        </p:blipFill>
        <p:spPr bwMode="auto">
          <a:xfrm>
            <a:off x="5500694" y="3786190"/>
            <a:ext cx="2619375" cy="17430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3"/>
          <p:cNvSpPr>
            <a:spLocks noGrp="1" noChangeArrowheads="1"/>
          </p:cNvSpPr>
          <p:nvPr>
            <p:ph type="title"/>
          </p:nvPr>
        </p:nvSpPr>
        <p:spPr/>
        <p:txBody>
          <a:bodyPr/>
          <a:lstStyle/>
          <a:p>
            <a:pPr eaLnBrk="1" hangingPunct="1">
              <a:defRPr/>
            </a:pPr>
            <a:r>
              <a:rPr lang="it-IT" dirty="0" smtClean="0">
                <a:solidFill>
                  <a:schemeClr val="accent1">
                    <a:lumMod val="75000"/>
                  </a:schemeClr>
                </a:solidFill>
              </a:rPr>
              <a:t>Definizione</a:t>
            </a:r>
          </a:p>
        </p:txBody>
      </p:sp>
      <p:sp>
        <p:nvSpPr>
          <p:cNvPr id="31749" name="Rectangle 10"/>
          <p:cNvSpPr>
            <a:spLocks noGrp="1" noChangeArrowheads="1"/>
          </p:cNvSpPr>
          <p:nvPr>
            <p:ph type="body" idx="4294967295"/>
          </p:nvPr>
        </p:nvSpPr>
        <p:spPr>
          <a:xfrm>
            <a:off x="1000100" y="1643050"/>
            <a:ext cx="7740650" cy="4237037"/>
          </a:xfrm>
          <a:noFill/>
        </p:spPr>
        <p:txBody>
          <a:bodyPr/>
          <a:lstStyle/>
          <a:p>
            <a:pPr eaLnBrk="1" hangingPunct="1">
              <a:lnSpc>
                <a:spcPct val="90000"/>
              </a:lnSpc>
            </a:pPr>
            <a:endParaRPr lang="it-IT" dirty="0" smtClean="0">
              <a:solidFill>
                <a:srgbClr val="002060"/>
              </a:solidFill>
            </a:endParaRPr>
          </a:p>
          <a:p>
            <a:pPr eaLnBrk="1" hangingPunct="1">
              <a:lnSpc>
                <a:spcPct val="90000"/>
              </a:lnSpc>
              <a:buFont typeface="Wingdings 2" pitchFamily="18" charset="2"/>
              <a:buNone/>
            </a:pPr>
            <a:r>
              <a:rPr lang="it-IT" dirty="0" smtClean="0">
                <a:solidFill>
                  <a:srgbClr val="002060"/>
                </a:solidFill>
              </a:rPr>
              <a:t>L’aspetto fondamentale della leadership situazionale, elaborata da </a:t>
            </a:r>
            <a:r>
              <a:rPr lang="it-IT" dirty="0" err="1" smtClean="0">
                <a:solidFill>
                  <a:srgbClr val="002060"/>
                </a:solidFill>
              </a:rPr>
              <a:t>Hersey</a:t>
            </a:r>
            <a:r>
              <a:rPr lang="it-IT" dirty="0" smtClean="0">
                <a:solidFill>
                  <a:srgbClr val="002060"/>
                </a:solidFill>
              </a:rPr>
              <a:t> e </a:t>
            </a:r>
            <a:r>
              <a:rPr lang="it-IT" dirty="0" err="1" smtClean="0">
                <a:solidFill>
                  <a:srgbClr val="002060"/>
                </a:solidFill>
              </a:rPr>
              <a:t>Blanchard</a:t>
            </a:r>
            <a:r>
              <a:rPr lang="it-IT" dirty="0" smtClean="0">
                <a:solidFill>
                  <a:srgbClr val="002060"/>
                </a:solidFill>
              </a:rPr>
              <a:t> negli anni ‘70, è di aver proposto un modello di leadership che parte dal presupposto che lo stile di leadership più adeguato deriva dalla situazione di contesto e dal grado di maturità e autonomia che si è potuta generare nel team.</a:t>
            </a:r>
          </a:p>
        </p:txBody>
      </p:sp>
      <p:sp>
        <p:nvSpPr>
          <p:cNvPr id="31748" name="Text Box 9"/>
          <p:cNvSpPr txBox="1">
            <a:spLocks noChangeArrowheads="1"/>
          </p:cNvSpPr>
          <p:nvPr/>
        </p:nvSpPr>
        <p:spPr bwMode="auto">
          <a:xfrm>
            <a:off x="685800" y="2057400"/>
            <a:ext cx="8064500" cy="1531938"/>
          </a:xfrm>
          <a:prstGeom prst="rect">
            <a:avLst/>
          </a:prstGeom>
          <a:noFill/>
          <a:ln w="9525" algn="ctr">
            <a:noFill/>
            <a:miter lim="800000"/>
            <a:headEnd/>
            <a:tailEnd/>
          </a:ln>
        </p:spPr>
        <p:txBody>
          <a:bodyPr>
            <a:spAutoFit/>
          </a:bodyPr>
          <a:lstStyle/>
          <a:p>
            <a:pPr>
              <a:lnSpc>
                <a:spcPct val="110000"/>
              </a:lnSpc>
              <a:spcBef>
                <a:spcPct val="50000"/>
              </a:spcBef>
            </a:pPr>
            <a:endParaRPr lang="en-US" sz="1600">
              <a:latin typeface="Verdana" pitchFamily="34" charset="0"/>
            </a:endParaRPr>
          </a:p>
          <a:p>
            <a:pPr>
              <a:lnSpc>
                <a:spcPct val="110000"/>
              </a:lnSpc>
              <a:spcBef>
                <a:spcPct val="50000"/>
              </a:spcBef>
            </a:pPr>
            <a:endParaRPr lang="en-US" sz="1600">
              <a:latin typeface="Verdana" pitchFamily="34" charset="0"/>
            </a:endParaRPr>
          </a:p>
          <a:p>
            <a:pPr>
              <a:lnSpc>
                <a:spcPct val="110000"/>
              </a:lnSpc>
              <a:spcBef>
                <a:spcPct val="50000"/>
              </a:spcBef>
            </a:pPr>
            <a:endParaRPr lang="en-US" sz="1600">
              <a:latin typeface="Verdana" pitchFamily="34" charset="0"/>
            </a:endParaRPr>
          </a:p>
          <a:p>
            <a:pPr>
              <a:lnSpc>
                <a:spcPct val="110000"/>
              </a:lnSpc>
              <a:spcBef>
                <a:spcPct val="50000"/>
              </a:spcBef>
            </a:pPr>
            <a:endParaRPr lang="en-US" sz="1600">
              <a:latin typeface="Verdana" pitchFamily="34" charset="0"/>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r>
              <a:rPr lang="it-IT" dirty="0" smtClean="0">
                <a:solidFill>
                  <a:schemeClr val="accent1">
                    <a:lumMod val="75000"/>
                  </a:schemeClr>
                </a:solidFill>
              </a:rPr>
              <a:t>Definizione</a:t>
            </a:r>
            <a:endParaRPr lang="it-IT" dirty="0"/>
          </a:p>
        </p:txBody>
      </p:sp>
      <p:sp>
        <p:nvSpPr>
          <p:cNvPr id="5"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34820" name="Text Box 2"/>
          <p:cNvSpPr txBox="1">
            <a:spLocks noChangeArrowheads="1"/>
          </p:cNvSpPr>
          <p:nvPr/>
        </p:nvSpPr>
        <p:spPr bwMode="auto">
          <a:xfrm>
            <a:off x="500034" y="1785926"/>
            <a:ext cx="8137525" cy="2298643"/>
          </a:xfrm>
          <a:prstGeom prst="rect">
            <a:avLst/>
          </a:prstGeom>
          <a:noFill/>
          <a:ln w="9525">
            <a:noFill/>
            <a:miter lim="800000"/>
            <a:headEnd/>
            <a:tailEnd/>
          </a:ln>
          <a:effectLst/>
        </p:spPr>
        <p:txBody>
          <a:bodyPr>
            <a:spAutoFit/>
          </a:bodyPr>
          <a:lstStyle/>
          <a:p>
            <a:pPr eaLnBrk="0" hangingPunct="0">
              <a:lnSpc>
                <a:spcPct val="210000"/>
              </a:lnSpc>
              <a:spcBef>
                <a:spcPct val="50000"/>
              </a:spcBef>
            </a:pPr>
            <a:r>
              <a:rPr lang="it-IT" sz="2400" b="1" i="1" dirty="0">
                <a:solidFill>
                  <a:srgbClr val="002060"/>
                </a:solidFill>
              </a:rPr>
              <a:t>“</a:t>
            </a:r>
            <a:r>
              <a:rPr lang="it-IT" sz="2400" i="1" dirty="0">
                <a:solidFill>
                  <a:srgbClr val="002060"/>
                </a:solidFill>
              </a:rPr>
              <a:t>L</a:t>
            </a:r>
            <a:r>
              <a:rPr lang="it-IT" sz="2400" i="1" dirty="0">
                <a:solidFill>
                  <a:srgbClr val="002060"/>
                </a:solidFill>
                <a:latin typeface="Gill Sans MT" pitchFamily="34" charset="0"/>
              </a:rPr>
              <a:t>a differenza fra uno stile efficace ed uno inefficace risulta dal</a:t>
            </a:r>
            <a:r>
              <a:rPr lang="it-IT" sz="2400" b="1" i="1" dirty="0">
                <a:solidFill>
                  <a:srgbClr val="002060"/>
                </a:solidFill>
                <a:latin typeface="Gill Sans MT" pitchFamily="34" charset="0"/>
              </a:rPr>
              <a:t> grado di coerenza </a:t>
            </a:r>
            <a:r>
              <a:rPr lang="it-IT" sz="2400" i="1" dirty="0">
                <a:solidFill>
                  <a:srgbClr val="002060"/>
                </a:solidFill>
                <a:latin typeface="Gill Sans MT" pitchFamily="34" charset="0"/>
              </a:rPr>
              <a:t>del comportamento del leader</a:t>
            </a:r>
            <a:r>
              <a:rPr lang="it-IT" sz="2400" b="1" i="1" dirty="0">
                <a:solidFill>
                  <a:srgbClr val="002060"/>
                </a:solidFill>
                <a:latin typeface="Gill Sans MT" pitchFamily="34" charset="0"/>
              </a:rPr>
              <a:t> con il tipo di situazione </a:t>
            </a:r>
            <a:r>
              <a:rPr lang="it-IT" sz="2400" i="1" dirty="0">
                <a:solidFill>
                  <a:srgbClr val="002060"/>
                </a:solidFill>
                <a:latin typeface="Gill Sans MT" pitchFamily="34" charset="0"/>
              </a:rPr>
              <a:t>in cui si trova ad esercitare il suo ruolo</a:t>
            </a:r>
            <a:r>
              <a:rPr lang="it-IT" sz="2400" b="1" i="1" dirty="0">
                <a:solidFill>
                  <a:srgbClr val="002060"/>
                </a:solidFill>
                <a:latin typeface="Gill Sans MT" pitchFamily="34" charset="0"/>
              </a:rPr>
              <a:t>”</a:t>
            </a:r>
          </a:p>
        </p:txBody>
      </p:sp>
      <p:sp>
        <p:nvSpPr>
          <p:cNvPr id="7" name="Rettangolo 6"/>
          <p:cNvSpPr/>
          <p:nvPr/>
        </p:nvSpPr>
        <p:spPr>
          <a:xfrm>
            <a:off x="5500694" y="4786322"/>
            <a:ext cx="2595069" cy="369332"/>
          </a:xfrm>
          <a:prstGeom prst="rect">
            <a:avLst/>
          </a:prstGeom>
        </p:spPr>
        <p:txBody>
          <a:bodyPr wrap="none">
            <a:spAutoFit/>
          </a:bodyPr>
          <a:lstStyle/>
          <a:p>
            <a:pPr defTabSz="833438">
              <a:defRPr/>
            </a:pPr>
            <a:r>
              <a:rPr lang="it-IT" b="1" dirty="0" smtClean="0">
                <a:solidFill>
                  <a:srgbClr val="002060"/>
                </a:solidFill>
                <a:effectLst>
                  <a:outerShdw blurRad="38100" dist="38100" dir="2700000" algn="tl">
                    <a:srgbClr val="C0C0C0"/>
                  </a:outerShdw>
                </a:effectLst>
                <a:latin typeface="Gill Sans MT" pitchFamily="34" charset="0"/>
                <a:cs typeface="Arial" charset="0"/>
              </a:rPr>
              <a:t>(</a:t>
            </a:r>
            <a:r>
              <a:rPr lang="it-IT" b="1" dirty="0" err="1" smtClean="0">
                <a:solidFill>
                  <a:srgbClr val="002060"/>
                </a:solidFill>
                <a:effectLst>
                  <a:outerShdw blurRad="38100" dist="38100" dir="2700000" algn="tl">
                    <a:srgbClr val="C0C0C0"/>
                  </a:outerShdw>
                </a:effectLst>
                <a:latin typeface="Gill Sans MT" pitchFamily="34" charset="0"/>
                <a:cs typeface="Arial" charset="0"/>
              </a:rPr>
              <a:t>Hersey</a:t>
            </a:r>
            <a:r>
              <a:rPr lang="it-IT" b="1" dirty="0" smtClean="0">
                <a:solidFill>
                  <a:srgbClr val="002060"/>
                </a:solidFill>
                <a:effectLst>
                  <a:outerShdw blurRad="38100" dist="38100" dir="2700000" algn="tl">
                    <a:srgbClr val="C0C0C0"/>
                  </a:outerShdw>
                </a:effectLst>
                <a:latin typeface="Gill Sans MT" pitchFamily="34" charset="0"/>
                <a:cs typeface="Arial" charset="0"/>
              </a:rPr>
              <a:t> &amp; </a:t>
            </a:r>
            <a:r>
              <a:rPr lang="it-IT" b="1" dirty="0" err="1" smtClean="0">
                <a:solidFill>
                  <a:srgbClr val="002060"/>
                </a:solidFill>
                <a:effectLst>
                  <a:outerShdw blurRad="38100" dist="38100" dir="2700000" algn="tl">
                    <a:srgbClr val="C0C0C0"/>
                  </a:outerShdw>
                </a:effectLst>
                <a:latin typeface="Gill Sans MT" pitchFamily="34" charset="0"/>
                <a:cs typeface="Arial" charset="0"/>
              </a:rPr>
              <a:t>Blanchard</a:t>
            </a:r>
            <a:r>
              <a:rPr lang="it-IT" b="1" dirty="0" smtClean="0">
                <a:solidFill>
                  <a:srgbClr val="002060"/>
                </a:solidFill>
                <a:effectLst>
                  <a:outerShdw blurRad="38100" dist="38100" dir="2700000" algn="tl">
                    <a:srgbClr val="C0C0C0"/>
                  </a:outerShdw>
                </a:effectLst>
                <a:latin typeface="Gill Sans MT" pitchFamily="34" charset="0"/>
                <a:cs typeface="Arial" charset="0"/>
              </a:rPr>
              <a:t>) </a:t>
            </a:r>
            <a:endParaRPr lang="it-IT" b="1" dirty="0">
              <a:solidFill>
                <a:srgbClr val="002060"/>
              </a:solidFill>
              <a:effectLst>
                <a:outerShdw blurRad="38100" dist="38100" dir="2700000" algn="tl">
                  <a:srgbClr val="C0C0C0"/>
                </a:outerShdw>
              </a:effectLst>
              <a:latin typeface="Gill Sans MT" pitchFamily="34" charset="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lang="it-IT" dirty="0" smtClean="0">
                <a:solidFill>
                  <a:schemeClr val="accent1">
                    <a:lumMod val="75000"/>
                  </a:schemeClr>
                </a:solidFill>
              </a:rPr>
              <a:t>La leadership situazionale</a:t>
            </a:r>
            <a:endParaRPr lang="it-IT" dirty="0"/>
          </a:p>
        </p:txBody>
      </p:sp>
      <p:sp>
        <p:nvSpPr>
          <p:cNvPr id="32771" name="Line 5"/>
          <p:cNvSpPr>
            <a:spLocks noChangeShapeType="1"/>
          </p:cNvSpPr>
          <p:nvPr/>
        </p:nvSpPr>
        <p:spPr bwMode="auto">
          <a:xfrm>
            <a:off x="2935288" y="1697038"/>
            <a:ext cx="3124200" cy="0"/>
          </a:xfrm>
          <a:prstGeom prst="line">
            <a:avLst/>
          </a:prstGeom>
          <a:noFill/>
          <a:ln w="9525">
            <a:solidFill>
              <a:schemeClr val="tx1"/>
            </a:solidFill>
            <a:round/>
            <a:headEnd/>
            <a:tailEnd/>
          </a:ln>
        </p:spPr>
        <p:txBody>
          <a:bodyPr wrap="none" anchor="ctr"/>
          <a:lstStyle/>
          <a:p>
            <a:endParaRPr lang="it-IT"/>
          </a:p>
        </p:txBody>
      </p:sp>
      <p:sp>
        <p:nvSpPr>
          <p:cNvPr id="32772" name="Line 6"/>
          <p:cNvSpPr>
            <a:spLocks noChangeShapeType="1"/>
          </p:cNvSpPr>
          <p:nvPr/>
        </p:nvSpPr>
        <p:spPr bwMode="auto">
          <a:xfrm rot="5386012" flipH="1">
            <a:off x="4533106" y="3702844"/>
            <a:ext cx="3051175" cy="1588"/>
          </a:xfrm>
          <a:prstGeom prst="line">
            <a:avLst/>
          </a:prstGeom>
          <a:noFill/>
          <a:ln w="9525">
            <a:solidFill>
              <a:schemeClr val="tx1"/>
            </a:solidFill>
            <a:round/>
            <a:headEnd/>
            <a:tailEnd/>
          </a:ln>
        </p:spPr>
        <p:txBody>
          <a:bodyPr wrap="none" anchor="ctr"/>
          <a:lstStyle/>
          <a:p>
            <a:endParaRPr lang="it-IT"/>
          </a:p>
        </p:txBody>
      </p:sp>
      <p:grpSp>
        <p:nvGrpSpPr>
          <p:cNvPr id="2" name="Group 23"/>
          <p:cNvGrpSpPr>
            <a:grpSpLocks/>
          </p:cNvGrpSpPr>
          <p:nvPr/>
        </p:nvGrpSpPr>
        <p:grpSpPr bwMode="auto">
          <a:xfrm>
            <a:off x="1714500" y="1844675"/>
            <a:ext cx="5565775" cy="4475163"/>
            <a:chOff x="1080" y="799"/>
            <a:chExt cx="3506" cy="2819"/>
          </a:xfrm>
        </p:grpSpPr>
        <p:sp>
          <p:nvSpPr>
            <p:cNvPr id="32777" name="Line 3"/>
            <p:cNvSpPr>
              <a:spLocks noChangeShapeType="1"/>
            </p:cNvSpPr>
            <p:nvPr/>
          </p:nvSpPr>
          <p:spPr bwMode="auto">
            <a:xfrm flipV="1">
              <a:off x="1849" y="1069"/>
              <a:ext cx="0" cy="1920"/>
            </a:xfrm>
            <a:prstGeom prst="line">
              <a:avLst/>
            </a:prstGeom>
            <a:noFill/>
            <a:ln w="28575">
              <a:solidFill>
                <a:schemeClr val="tx1"/>
              </a:solidFill>
              <a:round/>
              <a:headEnd/>
              <a:tailEnd type="triangle" w="med" len="med"/>
            </a:ln>
          </p:spPr>
          <p:txBody>
            <a:bodyPr wrap="none" anchor="ctr"/>
            <a:lstStyle/>
            <a:p>
              <a:endParaRPr lang="it-IT">
                <a:solidFill>
                  <a:srgbClr val="002060"/>
                </a:solidFill>
              </a:endParaRPr>
            </a:p>
          </p:txBody>
        </p:sp>
        <p:sp>
          <p:nvSpPr>
            <p:cNvPr id="32778" name="Line 4"/>
            <p:cNvSpPr>
              <a:spLocks noChangeShapeType="1"/>
            </p:cNvSpPr>
            <p:nvPr/>
          </p:nvSpPr>
          <p:spPr bwMode="auto">
            <a:xfrm rot="-5391499">
              <a:off x="2854" y="1981"/>
              <a:ext cx="2" cy="2014"/>
            </a:xfrm>
            <a:prstGeom prst="line">
              <a:avLst/>
            </a:prstGeom>
            <a:noFill/>
            <a:ln w="28575">
              <a:solidFill>
                <a:schemeClr val="tx1"/>
              </a:solidFill>
              <a:round/>
              <a:headEnd/>
              <a:tailEnd type="triangle" w="med" len="med"/>
            </a:ln>
          </p:spPr>
          <p:txBody>
            <a:bodyPr wrap="none" anchor="ctr"/>
            <a:lstStyle/>
            <a:p>
              <a:endParaRPr lang="it-IT">
                <a:solidFill>
                  <a:srgbClr val="002060"/>
                </a:solidFill>
              </a:endParaRPr>
            </a:p>
          </p:txBody>
        </p:sp>
        <p:sp>
          <p:nvSpPr>
            <p:cNvPr id="32779" name="Text Box 7"/>
            <p:cNvSpPr txBox="1">
              <a:spLocks noChangeArrowheads="1"/>
            </p:cNvSpPr>
            <p:nvPr/>
          </p:nvSpPr>
          <p:spPr bwMode="auto">
            <a:xfrm rot="16200000">
              <a:off x="560" y="1679"/>
              <a:ext cx="1728" cy="597"/>
            </a:xfrm>
            <a:prstGeom prst="rect">
              <a:avLst/>
            </a:prstGeom>
            <a:noFill/>
            <a:ln w="9525">
              <a:noFill/>
              <a:miter lim="800000"/>
              <a:headEnd/>
              <a:tailEnd/>
            </a:ln>
          </p:spPr>
          <p:txBody>
            <a:bodyPr>
              <a:spAutoFit/>
            </a:bodyPr>
            <a:lstStyle/>
            <a:p>
              <a:pPr algn="ctr" eaLnBrk="0" hangingPunct="0">
                <a:spcBef>
                  <a:spcPct val="50000"/>
                </a:spcBef>
              </a:pPr>
              <a:r>
                <a:rPr lang="it-IT" sz="2000" b="1" dirty="0">
                  <a:solidFill>
                    <a:srgbClr val="002060"/>
                  </a:solidFill>
                  <a:latin typeface="Gill Sans MT" pitchFamily="34" charset="0"/>
                </a:rPr>
                <a:t>COMPETENZA</a:t>
              </a:r>
            </a:p>
            <a:p>
              <a:pPr algn="ctr" eaLnBrk="0" hangingPunct="0">
                <a:lnSpc>
                  <a:spcPct val="60000"/>
                </a:lnSpc>
                <a:spcBef>
                  <a:spcPct val="50000"/>
                </a:spcBef>
              </a:pPr>
              <a:r>
                <a:rPr lang="it-IT" sz="1600" b="1" dirty="0">
                  <a:solidFill>
                    <a:srgbClr val="002060"/>
                  </a:solidFill>
                  <a:latin typeface="Gill Sans MT" pitchFamily="34" charset="0"/>
                </a:rPr>
                <a:t>(conoscenze, capacità, </a:t>
              </a:r>
            </a:p>
            <a:p>
              <a:pPr algn="ctr" eaLnBrk="0" hangingPunct="0">
                <a:lnSpc>
                  <a:spcPct val="60000"/>
                </a:lnSpc>
                <a:spcBef>
                  <a:spcPct val="50000"/>
                </a:spcBef>
              </a:pPr>
              <a:r>
                <a:rPr lang="it-IT" sz="1600" b="1" dirty="0">
                  <a:solidFill>
                    <a:srgbClr val="002060"/>
                  </a:solidFill>
                  <a:latin typeface="Gill Sans MT" pitchFamily="34" charset="0"/>
                </a:rPr>
                <a:t>esperienze)</a:t>
              </a:r>
            </a:p>
          </p:txBody>
        </p:sp>
        <p:sp>
          <p:nvSpPr>
            <p:cNvPr id="32780" name="Text Box 8"/>
            <p:cNvSpPr txBox="1">
              <a:spLocks noChangeArrowheads="1"/>
            </p:cNvSpPr>
            <p:nvPr/>
          </p:nvSpPr>
          <p:spPr bwMode="auto">
            <a:xfrm rot="3823">
              <a:off x="1225" y="3081"/>
              <a:ext cx="3264" cy="537"/>
            </a:xfrm>
            <a:prstGeom prst="rect">
              <a:avLst/>
            </a:prstGeom>
            <a:noFill/>
            <a:ln w="9525">
              <a:noFill/>
              <a:miter lim="800000"/>
              <a:headEnd/>
              <a:tailEnd/>
            </a:ln>
          </p:spPr>
          <p:txBody>
            <a:bodyPr>
              <a:spAutoFit/>
            </a:bodyPr>
            <a:lstStyle/>
            <a:p>
              <a:pPr algn="ctr" eaLnBrk="0" hangingPunct="0">
                <a:spcBef>
                  <a:spcPct val="50000"/>
                </a:spcBef>
              </a:pPr>
              <a:r>
                <a:rPr lang="it-IT" sz="2000" b="1" dirty="0">
                  <a:solidFill>
                    <a:srgbClr val="002060"/>
                  </a:solidFill>
                  <a:latin typeface="Gill Sans MT" pitchFamily="34" charset="0"/>
                </a:rPr>
                <a:t>MOTIVAZIONE</a:t>
              </a:r>
            </a:p>
            <a:p>
              <a:pPr algn="ctr" eaLnBrk="0" hangingPunct="0">
                <a:lnSpc>
                  <a:spcPct val="80000"/>
                </a:lnSpc>
                <a:spcBef>
                  <a:spcPct val="50000"/>
                </a:spcBef>
              </a:pPr>
              <a:r>
                <a:rPr lang="it-IT" sz="1400" b="1" dirty="0">
                  <a:solidFill>
                    <a:srgbClr val="002060"/>
                  </a:solidFill>
                  <a:latin typeface="Gill Sans MT" pitchFamily="34" charset="0"/>
                </a:rPr>
                <a:t>(disponibilità, motivazione a fare, impegno, responsabilità, fiducia in se stessi)</a:t>
              </a:r>
            </a:p>
          </p:txBody>
        </p:sp>
        <p:sp>
          <p:nvSpPr>
            <p:cNvPr id="32781" name="Text Box 9"/>
            <p:cNvSpPr txBox="1">
              <a:spLocks noChangeArrowheads="1"/>
            </p:cNvSpPr>
            <p:nvPr/>
          </p:nvSpPr>
          <p:spPr bwMode="auto">
            <a:xfrm rot="3823">
              <a:off x="3289" y="2998"/>
              <a:ext cx="1297"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alta</a:t>
              </a:r>
            </a:p>
          </p:txBody>
        </p:sp>
        <p:sp>
          <p:nvSpPr>
            <p:cNvPr id="32782" name="Text Box 10"/>
            <p:cNvSpPr txBox="1">
              <a:spLocks noChangeArrowheads="1"/>
            </p:cNvSpPr>
            <p:nvPr/>
          </p:nvSpPr>
          <p:spPr bwMode="auto">
            <a:xfrm rot="3823">
              <a:off x="1081" y="2959"/>
              <a:ext cx="1297"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bassa</a:t>
              </a:r>
            </a:p>
          </p:txBody>
        </p:sp>
        <p:sp>
          <p:nvSpPr>
            <p:cNvPr id="32783" name="Text Box 11"/>
            <p:cNvSpPr txBox="1">
              <a:spLocks noChangeArrowheads="1"/>
            </p:cNvSpPr>
            <p:nvPr/>
          </p:nvSpPr>
          <p:spPr bwMode="auto">
            <a:xfrm rot="3823">
              <a:off x="1080" y="799"/>
              <a:ext cx="1297"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alta</a:t>
              </a:r>
            </a:p>
          </p:txBody>
        </p:sp>
        <p:sp>
          <p:nvSpPr>
            <p:cNvPr id="32784" name="Line 12"/>
            <p:cNvSpPr>
              <a:spLocks noChangeShapeType="1"/>
            </p:cNvSpPr>
            <p:nvPr/>
          </p:nvSpPr>
          <p:spPr bwMode="auto">
            <a:xfrm>
              <a:off x="2809" y="1078"/>
              <a:ext cx="0" cy="1872"/>
            </a:xfrm>
            <a:prstGeom prst="line">
              <a:avLst/>
            </a:prstGeom>
            <a:noFill/>
            <a:ln w="9525">
              <a:solidFill>
                <a:schemeClr val="tx1"/>
              </a:solidFill>
              <a:round/>
              <a:headEnd/>
              <a:tailEnd/>
            </a:ln>
          </p:spPr>
          <p:txBody>
            <a:bodyPr wrap="none" anchor="ctr"/>
            <a:lstStyle/>
            <a:p>
              <a:endParaRPr lang="it-IT">
                <a:solidFill>
                  <a:srgbClr val="002060"/>
                </a:solidFill>
              </a:endParaRPr>
            </a:p>
          </p:txBody>
        </p:sp>
        <p:sp>
          <p:nvSpPr>
            <p:cNvPr id="32785" name="Line 13"/>
            <p:cNvSpPr>
              <a:spLocks noChangeShapeType="1"/>
            </p:cNvSpPr>
            <p:nvPr/>
          </p:nvSpPr>
          <p:spPr bwMode="auto">
            <a:xfrm>
              <a:off x="1849" y="1990"/>
              <a:ext cx="1968" cy="0"/>
            </a:xfrm>
            <a:prstGeom prst="line">
              <a:avLst/>
            </a:prstGeom>
            <a:noFill/>
            <a:ln w="9525">
              <a:solidFill>
                <a:schemeClr val="tx1"/>
              </a:solidFill>
              <a:round/>
              <a:headEnd/>
              <a:tailEnd/>
            </a:ln>
          </p:spPr>
          <p:txBody>
            <a:bodyPr wrap="none" anchor="ctr"/>
            <a:lstStyle/>
            <a:p>
              <a:endParaRPr lang="it-IT">
                <a:solidFill>
                  <a:srgbClr val="002060"/>
                </a:solidFill>
              </a:endParaRPr>
            </a:p>
          </p:txBody>
        </p:sp>
        <p:sp>
          <p:nvSpPr>
            <p:cNvPr id="32786" name="Text Box 14"/>
            <p:cNvSpPr txBox="1">
              <a:spLocks noChangeArrowheads="1"/>
            </p:cNvSpPr>
            <p:nvPr/>
          </p:nvSpPr>
          <p:spPr bwMode="auto">
            <a:xfrm rot="3823">
              <a:off x="2857" y="2422"/>
              <a:ext cx="914"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persuasivo</a:t>
              </a:r>
            </a:p>
          </p:txBody>
        </p:sp>
        <p:sp>
          <p:nvSpPr>
            <p:cNvPr id="32787" name="Text Box 15"/>
            <p:cNvSpPr txBox="1">
              <a:spLocks noChangeArrowheads="1"/>
            </p:cNvSpPr>
            <p:nvPr/>
          </p:nvSpPr>
          <p:spPr bwMode="auto">
            <a:xfrm rot="3823">
              <a:off x="1801" y="1366"/>
              <a:ext cx="1008" cy="212"/>
            </a:xfrm>
            <a:prstGeom prst="rect">
              <a:avLst/>
            </a:prstGeom>
            <a:noFill/>
            <a:ln w="9525">
              <a:noFill/>
              <a:miter lim="800000"/>
              <a:headEnd/>
              <a:tailEnd/>
            </a:ln>
          </p:spPr>
          <p:txBody>
            <a:bodyPr>
              <a:spAutoFit/>
            </a:bodyPr>
            <a:lstStyle/>
            <a:p>
              <a:pPr algn="ctr" eaLnBrk="0" hangingPunct="0">
                <a:spcBef>
                  <a:spcPct val="50000"/>
                </a:spcBef>
              </a:pPr>
              <a:r>
                <a:rPr lang="it-IT" sz="1600" b="1" dirty="0">
                  <a:solidFill>
                    <a:srgbClr val="002060"/>
                  </a:solidFill>
                  <a:latin typeface="Gill Sans MT" pitchFamily="34" charset="0"/>
                </a:rPr>
                <a:t>partecipativo</a:t>
              </a:r>
            </a:p>
          </p:txBody>
        </p:sp>
        <p:sp>
          <p:nvSpPr>
            <p:cNvPr id="32788" name="Text Box 16"/>
            <p:cNvSpPr txBox="1">
              <a:spLocks noChangeArrowheads="1"/>
            </p:cNvSpPr>
            <p:nvPr/>
          </p:nvSpPr>
          <p:spPr bwMode="auto">
            <a:xfrm rot="3823">
              <a:off x="2809" y="1375"/>
              <a:ext cx="1008"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delegante</a:t>
              </a:r>
            </a:p>
          </p:txBody>
        </p:sp>
        <p:sp>
          <p:nvSpPr>
            <p:cNvPr id="32789" name="Text Box 17"/>
            <p:cNvSpPr txBox="1">
              <a:spLocks noChangeArrowheads="1"/>
            </p:cNvSpPr>
            <p:nvPr/>
          </p:nvSpPr>
          <p:spPr bwMode="auto">
            <a:xfrm rot="3823">
              <a:off x="1897" y="2422"/>
              <a:ext cx="864" cy="231"/>
            </a:xfrm>
            <a:prstGeom prst="rect">
              <a:avLst/>
            </a:prstGeom>
            <a:noFill/>
            <a:ln w="9525">
              <a:noFill/>
              <a:miter lim="800000"/>
              <a:headEnd/>
              <a:tailEnd/>
            </a:ln>
          </p:spPr>
          <p:txBody>
            <a:bodyPr>
              <a:spAutoFit/>
            </a:bodyPr>
            <a:lstStyle/>
            <a:p>
              <a:pPr algn="ctr" eaLnBrk="0" hangingPunct="0">
                <a:spcBef>
                  <a:spcPct val="50000"/>
                </a:spcBef>
              </a:pPr>
              <a:r>
                <a:rPr lang="it-IT" b="1" dirty="0">
                  <a:solidFill>
                    <a:srgbClr val="002060"/>
                  </a:solidFill>
                  <a:latin typeface="Gill Sans MT" pitchFamily="34" charset="0"/>
                </a:rPr>
                <a:t>direttivo</a:t>
              </a:r>
            </a:p>
          </p:txBody>
        </p:sp>
      </p:grpSp>
      <p:sp>
        <p:nvSpPr>
          <p:cNvPr id="32774" name="Text Box 18"/>
          <p:cNvSpPr txBox="1">
            <a:spLocks noChangeArrowheads="1"/>
          </p:cNvSpPr>
          <p:nvPr/>
        </p:nvSpPr>
        <p:spPr bwMode="auto">
          <a:xfrm rot="3823">
            <a:off x="6072723" y="1644612"/>
            <a:ext cx="2808287" cy="946150"/>
          </a:xfrm>
          <a:prstGeom prst="rect">
            <a:avLst/>
          </a:prstGeom>
          <a:noFill/>
          <a:ln w="9525">
            <a:noFill/>
            <a:miter lim="800000"/>
            <a:headEnd/>
            <a:tailEnd/>
          </a:ln>
        </p:spPr>
        <p:txBody>
          <a:bodyPr>
            <a:spAutoFit/>
          </a:bodyPr>
          <a:lstStyle/>
          <a:p>
            <a:pPr algn="ctr" eaLnBrk="0" hangingPunct="0">
              <a:spcBef>
                <a:spcPct val="50000"/>
              </a:spcBef>
            </a:pPr>
            <a:r>
              <a:rPr lang="it-IT" sz="2800" b="1" dirty="0">
                <a:solidFill>
                  <a:srgbClr val="002060"/>
                </a:solidFill>
                <a:latin typeface="Gill Sans MT" pitchFamily="34" charset="0"/>
              </a:rPr>
              <a:t>Stile di leadership</a:t>
            </a:r>
          </a:p>
        </p:txBody>
      </p:sp>
      <p:sp>
        <p:nvSpPr>
          <p:cNvPr id="32775" name="AutoShape 20"/>
          <p:cNvSpPr>
            <a:spLocks noChangeArrowheads="1"/>
          </p:cNvSpPr>
          <p:nvPr/>
        </p:nvSpPr>
        <p:spPr bwMode="auto">
          <a:xfrm rot="-5400000" flipH="1" flipV="1">
            <a:off x="6496844" y="3521869"/>
            <a:ext cx="1674812" cy="914400"/>
          </a:xfrm>
          <a:prstGeom prst="curvedDownArrow">
            <a:avLst>
              <a:gd name="adj1" fmla="val 36632"/>
              <a:gd name="adj2" fmla="val 73264"/>
              <a:gd name="adj3" fmla="val 33333"/>
            </a:avLst>
          </a:prstGeom>
          <a:noFill/>
          <a:ln w="6350">
            <a:solidFill>
              <a:schemeClr val="tx2"/>
            </a:solidFill>
            <a:miter lim="800000"/>
            <a:headEnd/>
            <a:tailEnd/>
          </a:ln>
        </p:spPr>
        <p:txBody>
          <a:bodyPr wrap="none" lIns="90488" tIns="44450" rIns="90488" bIns="44450" anchor="ctr"/>
          <a:lstStyle/>
          <a:p>
            <a:endParaRPr lang="it-IT" dirty="0">
              <a:solidFill>
                <a:srgbClr val="002060"/>
              </a:solidFill>
            </a:endParaRPr>
          </a:p>
        </p:txBody>
      </p:sp>
      <p:sp>
        <p:nvSpPr>
          <p:cNvPr id="23" name="Segnaposto piè di pagina 22"/>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r>
              <a:rPr lang="it-IT" dirty="0" smtClean="0">
                <a:solidFill>
                  <a:schemeClr val="accent1">
                    <a:lumMod val="75000"/>
                  </a:schemeClr>
                </a:solidFill>
              </a:rPr>
              <a:t>La leadership situazionale</a:t>
            </a:r>
            <a:endParaRPr lang="it-IT" dirty="0"/>
          </a:p>
        </p:txBody>
      </p:sp>
      <p:sp>
        <p:nvSpPr>
          <p:cNvPr id="5"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217090" name="Text Box 2"/>
          <p:cNvSpPr txBox="1">
            <a:spLocks noChangeArrowheads="1"/>
          </p:cNvSpPr>
          <p:nvPr/>
        </p:nvSpPr>
        <p:spPr bwMode="auto">
          <a:xfrm>
            <a:off x="406400" y="1790700"/>
            <a:ext cx="84582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defRPr/>
            </a:pPr>
            <a:r>
              <a:rPr lang="it-IT" sz="2800" b="1" dirty="0">
                <a:solidFill>
                  <a:srgbClr val="002060"/>
                </a:solidFill>
                <a:effectLst>
                  <a:outerShdw blurRad="38100" dist="38100" dir="2700000" algn="tl">
                    <a:srgbClr val="C0C0C0"/>
                  </a:outerShdw>
                </a:effectLst>
                <a:latin typeface="Gill Sans MT" pitchFamily="34" charset="0"/>
              </a:rPr>
              <a:t> </a:t>
            </a:r>
            <a:r>
              <a:rPr lang="it-IT" sz="2400" dirty="0">
                <a:solidFill>
                  <a:srgbClr val="002060"/>
                </a:solidFill>
                <a:latin typeface="Gill Sans MT" pitchFamily="34" charset="0"/>
              </a:rPr>
              <a:t>E’ necessario trarre delle indicazioni il più possibile operative, che siano utili per determinare il comportamento, lo stile di leader più coerente allo scopo di influenzare meglio il comportamento altrui.</a:t>
            </a:r>
          </a:p>
        </p:txBody>
      </p:sp>
      <p:sp>
        <p:nvSpPr>
          <p:cNvPr id="217091" name="Text Box 3"/>
          <p:cNvSpPr txBox="1">
            <a:spLocks noChangeArrowheads="1"/>
          </p:cNvSpPr>
          <p:nvPr/>
        </p:nvSpPr>
        <p:spPr bwMode="auto">
          <a:xfrm>
            <a:off x="558800" y="3959225"/>
            <a:ext cx="8458200" cy="193833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61950" indent="-361950" algn="l">
              <a:defRPr>
                <a:solidFill>
                  <a:schemeClr val="tx1"/>
                </a:solidFill>
                <a:latin typeface="Arial" charset="0"/>
              </a:defRPr>
            </a:lvl1pPr>
            <a:lvl2pPr marL="541338"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eaLnBrk="0" hangingPunct="0">
              <a:spcBef>
                <a:spcPct val="50000"/>
              </a:spcBef>
              <a:defRPr/>
            </a:pPr>
            <a:r>
              <a:rPr lang="it-IT" sz="2400" dirty="0" smtClean="0">
                <a:solidFill>
                  <a:srgbClr val="002060"/>
                </a:solidFill>
                <a:latin typeface="Gill Sans MT" pitchFamily="34" charset="0"/>
              </a:rPr>
              <a:t>Possiamo farci due ordini di domande:</a:t>
            </a:r>
          </a:p>
          <a:p>
            <a:pPr eaLnBrk="0" hangingPunct="0">
              <a:spcBef>
                <a:spcPct val="50000"/>
              </a:spcBef>
              <a:buFontTx/>
              <a:buChar char="•"/>
              <a:defRPr/>
            </a:pPr>
            <a:r>
              <a:rPr lang="it-IT" sz="2400" dirty="0" smtClean="0">
                <a:solidFill>
                  <a:srgbClr val="002060"/>
                </a:solidFill>
                <a:latin typeface="Gill Sans MT" pitchFamily="34" charset="0"/>
              </a:rPr>
              <a:t> COME ANALIZZARE E DEFINIRE LE SITUAZIONI</a:t>
            </a:r>
          </a:p>
          <a:p>
            <a:pPr eaLnBrk="0" hangingPunct="0">
              <a:spcBef>
                <a:spcPct val="50000"/>
              </a:spcBef>
              <a:buFontTx/>
              <a:buChar char="•"/>
              <a:defRPr/>
            </a:pPr>
            <a:r>
              <a:rPr lang="it-IT" sz="2400" dirty="0" smtClean="0">
                <a:solidFill>
                  <a:srgbClr val="002060"/>
                </a:solidFill>
                <a:latin typeface="Gill Sans MT" pitchFamily="34" charset="0"/>
              </a:rPr>
              <a:t> QUALI SONO I COMPORTAMENTI, GLI STILI PIU’ COERENTI</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it-IT" dirty="0" smtClean="0">
                <a:solidFill>
                  <a:schemeClr val="accent1">
                    <a:lumMod val="75000"/>
                  </a:schemeClr>
                </a:solidFill>
              </a:rPr>
              <a:t>La maturità professionale</a:t>
            </a:r>
            <a:endParaRPr lang="it-IT" dirty="0"/>
          </a:p>
        </p:txBody>
      </p:sp>
      <p:sp>
        <p:nvSpPr>
          <p:cNvPr id="6"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48132" name="Text Box 2"/>
          <p:cNvSpPr txBox="1">
            <a:spLocks noChangeArrowheads="1"/>
          </p:cNvSpPr>
          <p:nvPr/>
        </p:nvSpPr>
        <p:spPr bwMode="auto">
          <a:xfrm>
            <a:off x="355600" y="1770063"/>
            <a:ext cx="8458200" cy="1631216"/>
          </a:xfrm>
          <a:prstGeom prst="rect">
            <a:avLst/>
          </a:prstGeom>
          <a:noFill/>
          <a:ln w="9525">
            <a:noFill/>
            <a:miter lim="800000"/>
            <a:headEnd/>
            <a:tailEnd/>
          </a:ln>
          <a:effectLst/>
        </p:spPr>
        <p:txBody>
          <a:bodyPr>
            <a:spAutoFit/>
          </a:bodyPr>
          <a:lstStyle/>
          <a:p>
            <a:pPr eaLnBrk="0" hangingPunct="0">
              <a:spcBef>
                <a:spcPct val="50000"/>
              </a:spcBef>
            </a:pPr>
            <a:r>
              <a:rPr lang="it-IT" sz="2000" dirty="0">
                <a:solidFill>
                  <a:srgbClr val="002060"/>
                </a:solidFill>
                <a:latin typeface="Gill Sans MT" pitchFamily="34" charset="0"/>
              </a:rPr>
              <a:t>Si può utilizzare come “discriminante” delle diverse situazioni il </a:t>
            </a:r>
            <a:r>
              <a:rPr lang="it-IT" sz="2000" b="1" dirty="0">
                <a:solidFill>
                  <a:srgbClr val="002060"/>
                </a:solidFill>
                <a:latin typeface="Gill Sans MT" pitchFamily="34" charset="0"/>
              </a:rPr>
              <a:t>LIVELLO </a:t>
            </a:r>
            <a:r>
              <a:rPr lang="it-IT" sz="2000" b="1" dirty="0" err="1">
                <a:solidFill>
                  <a:srgbClr val="002060"/>
                </a:solidFill>
                <a:latin typeface="Gill Sans MT" pitchFamily="34" charset="0"/>
              </a:rPr>
              <a:t>DI</a:t>
            </a:r>
            <a:r>
              <a:rPr lang="it-IT" sz="2000" b="1" dirty="0">
                <a:solidFill>
                  <a:srgbClr val="002060"/>
                </a:solidFill>
                <a:latin typeface="Gill Sans MT" pitchFamily="34" charset="0"/>
              </a:rPr>
              <a:t> MATURITÀ</a:t>
            </a:r>
            <a:r>
              <a:rPr lang="it-IT" sz="2000" dirty="0">
                <a:solidFill>
                  <a:srgbClr val="002060"/>
                </a:solidFill>
                <a:latin typeface="Gill Sans MT" pitchFamily="34" charset="0"/>
              </a:rPr>
              <a:t> dei collaboratori </a:t>
            </a:r>
          </a:p>
          <a:p>
            <a:pPr eaLnBrk="0" hangingPunct="0">
              <a:spcBef>
                <a:spcPct val="50000"/>
              </a:spcBef>
            </a:pPr>
            <a:endParaRPr lang="it-IT" sz="2000" dirty="0">
              <a:solidFill>
                <a:srgbClr val="002060"/>
              </a:solidFill>
              <a:latin typeface="Gill Sans MT" pitchFamily="34" charset="0"/>
            </a:endParaRPr>
          </a:p>
          <a:p>
            <a:pPr eaLnBrk="0" hangingPunct="0">
              <a:spcBef>
                <a:spcPct val="50000"/>
              </a:spcBef>
            </a:pPr>
            <a:r>
              <a:rPr lang="it-IT" sz="2000" dirty="0">
                <a:solidFill>
                  <a:srgbClr val="002060"/>
                </a:solidFill>
                <a:latin typeface="Gill Sans MT" pitchFamily="34" charset="0"/>
              </a:rPr>
              <a:t>Per </a:t>
            </a:r>
            <a:r>
              <a:rPr lang="it-IT" sz="2000" b="1" dirty="0">
                <a:solidFill>
                  <a:srgbClr val="002060"/>
                </a:solidFill>
                <a:latin typeface="Gill Sans MT" pitchFamily="34" charset="0"/>
              </a:rPr>
              <a:t>maturità</a:t>
            </a:r>
            <a:r>
              <a:rPr lang="it-IT" sz="2000" dirty="0">
                <a:solidFill>
                  <a:srgbClr val="002060"/>
                </a:solidFill>
                <a:latin typeface="Gill Sans MT" pitchFamily="34" charset="0"/>
              </a:rPr>
              <a:t> s’intende l’insieme di:</a:t>
            </a:r>
          </a:p>
        </p:txBody>
      </p:sp>
      <p:sp>
        <p:nvSpPr>
          <p:cNvPr id="48133" name="Text Box 3"/>
          <p:cNvSpPr txBox="1">
            <a:spLocks noChangeArrowheads="1"/>
          </p:cNvSpPr>
          <p:nvPr/>
        </p:nvSpPr>
        <p:spPr bwMode="auto">
          <a:xfrm>
            <a:off x="4810125" y="3948113"/>
            <a:ext cx="4178300" cy="2073275"/>
          </a:xfrm>
          <a:prstGeom prst="rect">
            <a:avLst/>
          </a:prstGeom>
          <a:solidFill>
            <a:srgbClr val="FFFF00"/>
          </a:solidFill>
          <a:ln w="9525">
            <a:noFill/>
            <a:miter lim="800000"/>
            <a:headEnd/>
            <a:tailEnd/>
          </a:ln>
          <a:effectLst/>
        </p:spPr>
        <p:txBody>
          <a:bodyPr>
            <a:spAutoFit/>
          </a:bodyPr>
          <a:lstStyle/>
          <a:p>
            <a:pPr eaLnBrk="0" hangingPunct="0">
              <a:spcBef>
                <a:spcPct val="50000"/>
              </a:spcBef>
            </a:pPr>
            <a:r>
              <a:rPr lang="it-IT" sz="2000" b="1" dirty="0">
                <a:solidFill>
                  <a:srgbClr val="002060"/>
                </a:solidFill>
                <a:latin typeface="Gill Sans MT" pitchFamily="34" charset="0"/>
              </a:rPr>
              <a:t>Maturità psicologica: </a:t>
            </a:r>
          </a:p>
          <a:p>
            <a:pPr eaLnBrk="0" hangingPunct="0">
              <a:spcBef>
                <a:spcPct val="50000"/>
              </a:spcBef>
            </a:pPr>
            <a:r>
              <a:rPr lang="it-IT" sz="2000" dirty="0">
                <a:solidFill>
                  <a:srgbClr val="002060"/>
                </a:solidFill>
                <a:latin typeface="Gill Sans MT" pitchFamily="34" charset="0"/>
              </a:rPr>
              <a:t>disponibilità e volontà ad assumersi in prima persona le responsabilità che derivano dagli obiettivi assegnati; può essere considerato l’impegno nello svolgere un lavoro</a:t>
            </a:r>
          </a:p>
        </p:txBody>
      </p:sp>
      <p:sp>
        <p:nvSpPr>
          <p:cNvPr id="48134" name="Text Box 4"/>
          <p:cNvSpPr txBox="1">
            <a:spLocks noChangeArrowheads="1"/>
          </p:cNvSpPr>
          <p:nvPr/>
        </p:nvSpPr>
        <p:spPr bwMode="auto">
          <a:xfrm>
            <a:off x="496888" y="3948113"/>
            <a:ext cx="4191000" cy="1785104"/>
          </a:xfrm>
          <a:prstGeom prst="rect">
            <a:avLst/>
          </a:prstGeom>
          <a:solidFill>
            <a:srgbClr val="7ED9FE"/>
          </a:solidFill>
          <a:ln w="9525">
            <a:noFill/>
            <a:miter lim="800000"/>
            <a:headEnd/>
            <a:tailEnd/>
          </a:ln>
          <a:effectLst/>
        </p:spPr>
        <p:txBody>
          <a:bodyPr>
            <a:spAutoFit/>
          </a:bodyPr>
          <a:lstStyle/>
          <a:p>
            <a:pPr eaLnBrk="0" hangingPunct="0">
              <a:spcBef>
                <a:spcPct val="50000"/>
              </a:spcBef>
            </a:pPr>
            <a:r>
              <a:rPr lang="it-IT" sz="2000" b="1" dirty="0">
                <a:solidFill>
                  <a:srgbClr val="002060"/>
                </a:solidFill>
                <a:latin typeface="Gill Sans MT" pitchFamily="34" charset="0"/>
              </a:rPr>
              <a:t>Maturità nel lavoro: </a:t>
            </a:r>
          </a:p>
          <a:p>
            <a:pPr eaLnBrk="0" hangingPunct="0">
              <a:spcBef>
                <a:spcPct val="50000"/>
              </a:spcBef>
            </a:pPr>
            <a:r>
              <a:rPr lang="it-IT" sz="2000" dirty="0">
                <a:solidFill>
                  <a:srgbClr val="002060"/>
                </a:solidFill>
                <a:latin typeface="Gill Sans MT" pitchFamily="34" charset="0"/>
              </a:rPr>
              <a:t>competenza professionale specifica, l’esperienza maturata nello svolgere un particolare lavoro, nel raggiungere un determinato obiettivo.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r>
              <a:rPr lang="it-IT" dirty="0" smtClean="0">
                <a:solidFill>
                  <a:schemeClr val="accent1">
                    <a:lumMod val="75000"/>
                  </a:schemeClr>
                </a:solidFill>
              </a:rPr>
              <a:t>La maturità professionale</a:t>
            </a:r>
            <a:endParaRPr lang="it-IT" dirty="0"/>
          </a:p>
        </p:txBody>
      </p:sp>
      <p:sp>
        <p:nvSpPr>
          <p:cNvPr id="5"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49156" name="Text Box 2"/>
          <p:cNvSpPr txBox="1">
            <a:spLocks noChangeArrowheads="1"/>
          </p:cNvSpPr>
          <p:nvPr/>
        </p:nvSpPr>
        <p:spPr bwMode="auto">
          <a:xfrm>
            <a:off x="317500" y="1814513"/>
            <a:ext cx="8458200" cy="830997"/>
          </a:xfrm>
          <a:prstGeom prst="rect">
            <a:avLst/>
          </a:prstGeom>
          <a:noFill/>
          <a:ln w="9525">
            <a:noFill/>
            <a:miter lim="800000"/>
            <a:headEnd/>
            <a:tailEnd/>
          </a:ln>
          <a:effectLst/>
        </p:spPr>
        <p:txBody>
          <a:bodyPr>
            <a:spAutoFit/>
          </a:bodyPr>
          <a:lstStyle/>
          <a:p>
            <a:pPr eaLnBrk="0" hangingPunct="0">
              <a:spcBef>
                <a:spcPct val="50000"/>
              </a:spcBef>
            </a:pPr>
            <a:r>
              <a:rPr lang="it-IT" sz="2400" b="1" dirty="0">
                <a:solidFill>
                  <a:srgbClr val="002060"/>
                </a:solidFill>
                <a:latin typeface="Gill Sans MT" pitchFamily="34" charset="0"/>
              </a:rPr>
              <a:t>Possiamo affermare quindi che un individuo, o  un gruppo è “MATURO” quando:</a:t>
            </a:r>
          </a:p>
        </p:txBody>
      </p:sp>
      <p:sp>
        <p:nvSpPr>
          <p:cNvPr id="49157" name="Text Box 3"/>
          <p:cNvSpPr txBox="1">
            <a:spLocks noChangeArrowheads="1"/>
          </p:cNvSpPr>
          <p:nvPr/>
        </p:nvSpPr>
        <p:spPr bwMode="auto">
          <a:xfrm>
            <a:off x="217488" y="2882900"/>
            <a:ext cx="8696325" cy="2308324"/>
          </a:xfrm>
          <a:prstGeom prst="rect">
            <a:avLst/>
          </a:prstGeom>
          <a:noFill/>
          <a:ln w="9525">
            <a:noFill/>
            <a:miter lim="800000"/>
            <a:headEnd/>
            <a:tailEnd/>
          </a:ln>
          <a:effectLst/>
        </p:spPr>
        <p:txBody>
          <a:bodyPr>
            <a:spAutoFit/>
          </a:bodyPr>
          <a:lstStyle/>
          <a:p>
            <a:pPr marL="762000" indent="-381000" eaLnBrk="0" hangingPunct="0">
              <a:spcBef>
                <a:spcPct val="50000"/>
              </a:spcBef>
              <a:buFontTx/>
              <a:buChar char="•"/>
            </a:pPr>
            <a:r>
              <a:rPr lang="it-IT" sz="2400" b="1" dirty="0">
                <a:solidFill>
                  <a:srgbClr val="002060"/>
                </a:solidFill>
                <a:latin typeface="Gill Sans MT" pitchFamily="34" charset="0"/>
              </a:rPr>
              <a:t>Possiede le competenze e le capacità necessarie per svolgere un lavoro;</a:t>
            </a:r>
          </a:p>
          <a:p>
            <a:pPr marL="762000" indent="-381000" eaLnBrk="0" hangingPunct="0">
              <a:spcBef>
                <a:spcPct val="50000"/>
              </a:spcBef>
              <a:buFontTx/>
              <a:buChar char="•"/>
            </a:pPr>
            <a:r>
              <a:rPr lang="it-IT" sz="2400" b="1" dirty="0">
                <a:solidFill>
                  <a:srgbClr val="002060"/>
                </a:solidFill>
                <a:latin typeface="Gill Sans MT" pitchFamily="34" charset="0"/>
              </a:rPr>
              <a:t>È disponibile ad assumersi le responsabilità che ne derivano</a:t>
            </a:r>
          </a:p>
          <a:p>
            <a:pPr marL="762000" indent="-381000" eaLnBrk="0" hangingPunct="0">
              <a:spcBef>
                <a:spcPct val="50000"/>
              </a:spcBef>
              <a:buFontTx/>
              <a:buChar char="•"/>
            </a:pPr>
            <a:r>
              <a:rPr lang="it-IT" sz="2400" b="1" dirty="0">
                <a:solidFill>
                  <a:srgbClr val="002060"/>
                </a:solidFill>
                <a:latin typeface="Gill Sans MT" pitchFamily="34" charset="0"/>
              </a:rPr>
              <a:t>È capace di fissarsi obiettivi raggiungibili</a:t>
            </a:r>
            <a:endParaRPr lang="it-IT" sz="2000" b="1" dirty="0">
              <a:solidFill>
                <a:srgbClr val="002060"/>
              </a:solidFill>
              <a:latin typeface="Gill Sans MT"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olo 19"/>
          <p:cNvSpPr>
            <a:spLocks noGrp="1"/>
          </p:cNvSpPr>
          <p:nvPr>
            <p:ph type="title"/>
          </p:nvPr>
        </p:nvSpPr>
        <p:spPr/>
        <p:txBody>
          <a:bodyPr/>
          <a:lstStyle/>
          <a:p>
            <a:r>
              <a:rPr lang="it-IT" dirty="0" smtClean="0">
                <a:solidFill>
                  <a:schemeClr val="accent1">
                    <a:lumMod val="75000"/>
                  </a:schemeClr>
                </a:solidFill>
              </a:rPr>
              <a:t>La maturità professionale</a:t>
            </a:r>
            <a:endParaRPr lang="it-IT" dirty="0"/>
          </a:p>
        </p:txBody>
      </p:sp>
      <p:sp>
        <p:nvSpPr>
          <p:cNvPr id="19"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50180" name="Text Box 2"/>
          <p:cNvSpPr txBox="1">
            <a:spLocks noChangeArrowheads="1"/>
          </p:cNvSpPr>
          <p:nvPr/>
        </p:nvSpPr>
        <p:spPr bwMode="auto">
          <a:xfrm>
            <a:off x="395288" y="1720850"/>
            <a:ext cx="8458200" cy="915988"/>
          </a:xfrm>
          <a:prstGeom prst="rect">
            <a:avLst/>
          </a:prstGeom>
          <a:noFill/>
          <a:ln w="9525">
            <a:noFill/>
            <a:miter lim="800000"/>
            <a:headEnd/>
            <a:tailEnd/>
          </a:ln>
          <a:effectLst/>
        </p:spPr>
        <p:txBody>
          <a:bodyPr>
            <a:spAutoFit/>
          </a:bodyPr>
          <a:lstStyle/>
          <a:p>
            <a:pPr eaLnBrk="0" hangingPunct="0">
              <a:spcBef>
                <a:spcPct val="50000"/>
              </a:spcBef>
            </a:pPr>
            <a:r>
              <a:rPr lang="it-IT" dirty="0">
                <a:solidFill>
                  <a:srgbClr val="002060"/>
                </a:solidFill>
                <a:latin typeface="Gill Sans MT" pitchFamily="34" charset="0"/>
              </a:rPr>
              <a:t>Va sottolineato che a determinare la MATURITA’ non sono i “valori assoluti”, ma il RAPPORTO RELATIVO tra le caratteristiche dell’individuo, del gruppo, del task e dell’ambiente.</a:t>
            </a:r>
          </a:p>
        </p:txBody>
      </p:sp>
      <p:grpSp>
        <p:nvGrpSpPr>
          <p:cNvPr id="2" name="Group 3"/>
          <p:cNvGrpSpPr>
            <a:grpSpLocks/>
          </p:cNvGrpSpPr>
          <p:nvPr/>
        </p:nvGrpSpPr>
        <p:grpSpPr bwMode="auto">
          <a:xfrm>
            <a:off x="533400" y="2547938"/>
            <a:ext cx="7924800" cy="3689350"/>
            <a:chOff x="192" y="1584"/>
            <a:chExt cx="4992" cy="2324"/>
          </a:xfrm>
        </p:grpSpPr>
        <p:sp>
          <p:nvSpPr>
            <p:cNvPr id="50182" name="Oval 4"/>
            <p:cNvSpPr>
              <a:spLocks noChangeArrowheads="1"/>
            </p:cNvSpPr>
            <p:nvPr/>
          </p:nvSpPr>
          <p:spPr bwMode="auto">
            <a:xfrm>
              <a:off x="1824" y="2112"/>
              <a:ext cx="1824" cy="1296"/>
            </a:xfrm>
            <a:prstGeom prst="ellipse">
              <a:avLst/>
            </a:prstGeom>
            <a:noFill/>
            <a:ln w="9525">
              <a:solidFill>
                <a:schemeClr val="tx1"/>
              </a:solidFill>
              <a:round/>
              <a:headEnd/>
              <a:tailEnd/>
            </a:ln>
            <a:effectLst/>
          </p:spPr>
          <p:txBody>
            <a:bodyPr wrap="none" anchor="ctr"/>
            <a:lstStyle/>
            <a:p>
              <a:endParaRPr lang="it-IT"/>
            </a:p>
          </p:txBody>
        </p:sp>
        <p:sp>
          <p:nvSpPr>
            <p:cNvPr id="50183" name="Text Box 5"/>
            <p:cNvSpPr txBox="1">
              <a:spLocks noChangeArrowheads="1"/>
            </p:cNvSpPr>
            <p:nvPr/>
          </p:nvSpPr>
          <p:spPr bwMode="auto">
            <a:xfrm>
              <a:off x="192" y="1680"/>
              <a:ext cx="1728" cy="404"/>
            </a:xfrm>
            <a:prstGeom prst="rect">
              <a:avLst/>
            </a:prstGeom>
            <a:noFill/>
            <a:ln w="9525">
              <a:noFill/>
              <a:miter lim="800000"/>
              <a:headEnd/>
              <a:tailEnd/>
            </a:ln>
            <a:effectLst/>
          </p:spPr>
          <p:txBody>
            <a:bodyPr>
              <a:spAutoFit/>
            </a:bodyPr>
            <a:lstStyle/>
            <a:p>
              <a:pPr eaLnBrk="0" hangingPunct="0">
                <a:spcBef>
                  <a:spcPct val="50000"/>
                </a:spcBef>
              </a:pPr>
              <a:r>
                <a:rPr lang="it-IT" b="1" dirty="0">
                  <a:solidFill>
                    <a:schemeClr val="accent1"/>
                  </a:solidFill>
                  <a:latin typeface="Gill Sans MT" pitchFamily="34" charset="0"/>
                </a:rPr>
                <a:t>CARATTERISTICHE INDIVIDUALI</a:t>
              </a:r>
            </a:p>
          </p:txBody>
        </p:sp>
        <p:sp>
          <p:nvSpPr>
            <p:cNvPr id="50184" name="Text Box 6"/>
            <p:cNvSpPr txBox="1">
              <a:spLocks noChangeArrowheads="1"/>
            </p:cNvSpPr>
            <p:nvPr/>
          </p:nvSpPr>
          <p:spPr bwMode="auto">
            <a:xfrm>
              <a:off x="3312" y="1584"/>
              <a:ext cx="1728" cy="404"/>
            </a:xfrm>
            <a:prstGeom prst="rect">
              <a:avLst/>
            </a:prstGeom>
            <a:noFill/>
            <a:ln w="9525">
              <a:noFill/>
              <a:miter lim="800000"/>
              <a:headEnd/>
              <a:tailEnd/>
            </a:ln>
            <a:effectLst/>
          </p:spPr>
          <p:txBody>
            <a:bodyPr>
              <a:spAutoFit/>
            </a:bodyPr>
            <a:lstStyle/>
            <a:p>
              <a:pPr eaLnBrk="0" hangingPunct="0">
                <a:spcBef>
                  <a:spcPct val="50000"/>
                </a:spcBef>
              </a:pPr>
              <a:r>
                <a:rPr lang="it-IT" b="1" dirty="0">
                  <a:solidFill>
                    <a:schemeClr val="accent1"/>
                  </a:solidFill>
                  <a:latin typeface="Gill Sans MT" pitchFamily="34" charset="0"/>
                </a:rPr>
                <a:t>CARATTERISTICHE DEL GRUPPO</a:t>
              </a:r>
            </a:p>
          </p:txBody>
        </p:sp>
        <p:sp>
          <p:nvSpPr>
            <p:cNvPr id="50185" name="Text Box 7"/>
            <p:cNvSpPr txBox="1">
              <a:spLocks noChangeArrowheads="1"/>
            </p:cNvSpPr>
            <p:nvPr/>
          </p:nvSpPr>
          <p:spPr bwMode="auto">
            <a:xfrm>
              <a:off x="288" y="3504"/>
              <a:ext cx="1728" cy="404"/>
            </a:xfrm>
            <a:prstGeom prst="rect">
              <a:avLst/>
            </a:prstGeom>
            <a:noFill/>
            <a:ln w="9525">
              <a:noFill/>
              <a:miter lim="800000"/>
              <a:headEnd/>
              <a:tailEnd/>
            </a:ln>
            <a:effectLst/>
          </p:spPr>
          <p:txBody>
            <a:bodyPr>
              <a:spAutoFit/>
            </a:bodyPr>
            <a:lstStyle/>
            <a:p>
              <a:pPr eaLnBrk="0" hangingPunct="0">
                <a:spcBef>
                  <a:spcPct val="50000"/>
                </a:spcBef>
              </a:pPr>
              <a:r>
                <a:rPr lang="it-IT" b="1" dirty="0">
                  <a:solidFill>
                    <a:schemeClr val="accent1"/>
                  </a:solidFill>
                  <a:latin typeface="Gill Sans MT" pitchFamily="34" charset="0"/>
                </a:rPr>
                <a:t>CARATTERISTICHE AMBIENTALI</a:t>
              </a:r>
            </a:p>
          </p:txBody>
        </p:sp>
        <p:sp>
          <p:nvSpPr>
            <p:cNvPr id="50186" name="Text Box 8"/>
            <p:cNvSpPr txBox="1">
              <a:spLocks noChangeArrowheads="1"/>
            </p:cNvSpPr>
            <p:nvPr/>
          </p:nvSpPr>
          <p:spPr bwMode="auto">
            <a:xfrm>
              <a:off x="3456" y="3408"/>
              <a:ext cx="1728" cy="404"/>
            </a:xfrm>
            <a:prstGeom prst="rect">
              <a:avLst/>
            </a:prstGeom>
            <a:noFill/>
            <a:ln w="9525">
              <a:noFill/>
              <a:miter lim="800000"/>
              <a:headEnd/>
              <a:tailEnd/>
            </a:ln>
            <a:effectLst/>
          </p:spPr>
          <p:txBody>
            <a:bodyPr>
              <a:spAutoFit/>
            </a:bodyPr>
            <a:lstStyle/>
            <a:p>
              <a:pPr eaLnBrk="0" hangingPunct="0">
                <a:spcBef>
                  <a:spcPct val="50000"/>
                </a:spcBef>
              </a:pPr>
              <a:r>
                <a:rPr lang="it-IT" b="1" dirty="0">
                  <a:solidFill>
                    <a:schemeClr val="accent1"/>
                  </a:solidFill>
                  <a:latin typeface="Gill Sans MT" pitchFamily="34" charset="0"/>
                </a:rPr>
                <a:t>CARATTERISTICHE DEL TASK</a:t>
              </a:r>
            </a:p>
          </p:txBody>
        </p:sp>
        <p:sp>
          <p:nvSpPr>
            <p:cNvPr id="50187" name="Text Box 9"/>
            <p:cNvSpPr txBox="1">
              <a:spLocks noChangeArrowheads="1"/>
            </p:cNvSpPr>
            <p:nvPr/>
          </p:nvSpPr>
          <p:spPr bwMode="auto">
            <a:xfrm>
              <a:off x="2237" y="2253"/>
              <a:ext cx="1728" cy="1011"/>
            </a:xfrm>
            <a:prstGeom prst="rect">
              <a:avLst/>
            </a:prstGeom>
            <a:noFill/>
            <a:ln w="9525">
              <a:noFill/>
              <a:miter lim="800000"/>
              <a:headEnd/>
              <a:tailEnd/>
            </a:ln>
            <a:effectLst/>
          </p:spPr>
          <p:txBody>
            <a:bodyPr>
              <a:spAutoFit/>
            </a:bodyPr>
            <a:lstStyle/>
            <a:p>
              <a:pPr eaLnBrk="0" hangingPunct="0">
                <a:spcBef>
                  <a:spcPct val="50000"/>
                </a:spcBef>
              </a:pPr>
              <a:r>
                <a:rPr lang="it-IT" b="1" dirty="0">
                  <a:solidFill>
                    <a:schemeClr val="accent1"/>
                  </a:solidFill>
                  <a:latin typeface="Gill Sans MT" pitchFamily="34" charset="0"/>
                </a:rPr>
                <a:t>MATURITA’</a:t>
              </a:r>
            </a:p>
            <a:p>
              <a:pPr eaLnBrk="0" hangingPunct="0">
                <a:spcBef>
                  <a:spcPct val="50000"/>
                </a:spcBef>
                <a:buFontTx/>
                <a:buChar char="•"/>
              </a:pPr>
              <a:r>
                <a:rPr lang="it-IT" b="1" dirty="0">
                  <a:solidFill>
                    <a:schemeClr val="accent1"/>
                  </a:solidFill>
                  <a:latin typeface="Gill Sans MT" pitchFamily="34" charset="0"/>
                </a:rPr>
                <a:t> competenze</a:t>
              </a:r>
            </a:p>
            <a:p>
              <a:pPr eaLnBrk="0" hangingPunct="0">
                <a:spcBef>
                  <a:spcPct val="50000"/>
                </a:spcBef>
                <a:buFontTx/>
                <a:buChar char="•"/>
              </a:pPr>
              <a:r>
                <a:rPr lang="it-IT" b="1" dirty="0">
                  <a:solidFill>
                    <a:schemeClr val="accent1"/>
                  </a:solidFill>
                  <a:latin typeface="Gill Sans MT" pitchFamily="34" charset="0"/>
                </a:rPr>
                <a:t>  disponibilità</a:t>
              </a:r>
            </a:p>
            <a:p>
              <a:pPr eaLnBrk="0" hangingPunct="0">
                <a:spcBef>
                  <a:spcPct val="50000"/>
                </a:spcBef>
                <a:buFontTx/>
                <a:buChar char="•"/>
              </a:pPr>
              <a:r>
                <a:rPr lang="it-IT" b="1" dirty="0">
                  <a:solidFill>
                    <a:schemeClr val="accent1"/>
                  </a:solidFill>
                  <a:latin typeface="Gill Sans MT" pitchFamily="34" charset="0"/>
                </a:rPr>
                <a:t>  autonomia</a:t>
              </a:r>
            </a:p>
          </p:txBody>
        </p:sp>
        <p:sp>
          <p:nvSpPr>
            <p:cNvPr id="50188" name="Line 10"/>
            <p:cNvSpPr>
              <a:spLocks noChangeShapeType="1"/>
            </p:cNvSpPr>
            <p:nvPr/>
          </p:nvSpPr>
          <p:spPr bwMode="auto">
            <a:xfrm>
              <a:off x="1056" y="2160"/>
              <a:ext cx="0" cy="1248"/>
            </a:xfrm>
            <a:prstGeom prst="line">
              <a:avLst/>
            </a:prstGeom>
            <a:noFill/>
            <a:ln w="76200">
              <a:solidFill>
                <a:schemeClr val="tx1"/>
              </a:solidFill>
              <a:round/>
              <a:headEnd type="triangle" w="med" len="med"/>
              <a:tailEnd type="triangle" w="med" len="med"/>
            </a:ln>
            <a:effectLst/>
          </p:spPr>
          <p:txBody>
            <a:bodyPr wrap="none" anchor="ctr"/>
            <a:lstStyle/>
            <a:p>
              <a:endParaRPr lang="it-IT"/>
            </a:p>
          </p:txBody>
        </p:sp>
        <p:sp>
          <p:nvSpPr>
            <p:cNvPr id="50189" name="Line 11"/>
            <p:cNvSpPr>
              <a:spLocks noChangeShapeType="1"/>
            </p:cNvSpPr>
            <p:nvPr/>
          </p:nvSpPr>
          <p:spPr bwMode="auto">
            <a:xfrm rot="16100703" flipH="1">
              <a:off x="2583" y="1193"/>
              <a:ext cx="18" cy="1247"/>
            </a:xfrm>
            <a:prstGeom prst="line">
              <a:avLst/>
            </a:prstGeom>
            <a:noFill/>
            <a:ln w="76200">
              <a:solidFill>
                <a:schemeClr val="tx1"/>
              </a:solidFill>
              <a:round/>
              <a:headEnd type="triangle" w="med" len="med"/>
              <a:tailEnd type="triangle" w="med" len="med"/>
            </a:ln>
            <a:effectLst/>
          </p:spPr>
          <p:txBody>
            <a:bodyPr wrap="none" anchor="ctr"/>
            <a:lstStyle/>
            <a:p>
              <a:endParaRPr lang="it-IT"/>
            </a:p>
          </p:txBody>
        </p:sp>
        <p:sp>
          <p:nvSpPr>
            <p:cNvPr id="50190" name="Line 12"/>
            <p:cNvSpPr>
              <a:spLocks noChangeShapeType="1"/>
            </p:cNvSpPr>
            <p:nvPr/>
          </p:nvSpPr>
          <p:spPr bwMode="auto">
            <a:xfrm rot="-5499297">
              <a:off x="2735" y="3025"/>
              <a:ext cx="1" cy="1248"/>
            </a:xfrm>
            <a:prstGeom prst="line">
              <a:avLst/>
            </a:prstGeom>
            <a:noFill/>
            <a:ln w="76200">
              <a:solidFill>
                <a:schemeClr val="tx1"/>
              </a:solidFill>
              <a:round/>
              <a:headEnd type="triangle" w="med" len="med"/>
              <a:tailEnd type="triangle" w="med" len="med"/>
            </a:ln>
            <a:effectLst/>
          </p:spPr>
          <p:txBody>
            <a:bodyPr wrap="none" anchor="ctr"/>
            <a:lstStyle/>
            <a:p>
              <a:endParaRPr lang="it-IT"/>
            </a:p>
          </p:txBody>
        </p:sp>
        <p:sp>
          <p:nvSpPr>
            <p:cNvPr id="50191" name="Line 13"/>
            <p:cNvSpPr>
              <a:spLocks noChangeShapeType="1"/>
            </p:cNvSpPr>
            <p:nvPr/>
          </p:nvSpPr>
          <p:spPr bwMode="auto">
            <a:xfrm>
              <a:off x="4272" y="2064"/>
              <a:ext cx="0" cy="1248"/>
            </a:xfrm>
            <a:prstGeom prst="line">
              <a:avLst/>
            </a:prstGeom>
            <a:noFill/>
            <a:ln w="76200">
              <a:solidFill>
                <a:schemeClr val="tx1"/>
              </a:solidFill>
              <a:round/>
              <a:headEnd type="triangle" w="med" len="med"/>
              <a:tailEnd type="triangle" w="med" len="med"/>
            </a:ln>
            <a:effectLst/>
          </p:spPr>
          <p:txBody>
            <a:bodyPr wrap="none" anchor="ctr"/>
            <a:lstStyle/>
            <a:p>
              <a:endParaRPr lang="it-IT"/>
            </a:p>
          </p:txBody>
        </p:sp>
        <p:sp>
          <p:nvSpPr>
            <p:cNvPr id="50192" name="Line 14"/>
            <p:cNvSpPr>
              <a:spLocks noChangeShapeType="1"/>
            </p:cNvSpPr>
            <p:nvPr/>
          </p:nvSpPr>
          <p:spPr bwMode="auto">
            <a:xfrm flipV="1">
              <a:off x="1536" y="3264"/>
              <a:ext cx="336" cy="192"/>
            </a:xfrm>
            <a:prstGeom prst="line">
              <a:avLst/>
            </a:prstGeom>
            <a:noFill/>
            <a:ln w="38100">
              <a:solidFill>
                <a:schemeClr val="tx1"/>
              </a:solidFill>
              <a:round/>
              <a:headEnd/>
              <a:tailEnd type="triangle" w="med" len="med"/>
            </a:ln>
            <a:effectLst/>
          </p:spPr>
          <p:txBody>
            <a:bodyPr wrap="none" anchor="ctr"/>
            <a:lstStyle/>
            <a:p>
              <a:endParaRPr lang="it-IT"/>
            </a:p>
          </p:txBody>
        </p:sp>
        <p:sp>
          <p:nvSpPr>
            <p:cNvPr id="50193" name="Line 15"/>
            <p:cNvSpPr>
              <a:spLocks noChangeShapeType="1"/>
            </p:cNvSpPr>
            <p:nvPr/>
          </p:nvSpPr>
          <p:spPr bwMode="auto">
            <a:xfrm rot="4082102" flipV="1">
              <a:off x="1536" y="2112"/>
              <a:ext cx="336" cy="192"/>
            </a:xfrm>
            <a:prstGeom prst="line">
              <a:avLst/>
            </a:prstGeom>
            <a:noFill/>
            <a:ln w="38100">
              <a:solidFill>
                <a:schemeClr val="tx1"/>
              </a:solidFill>
              <a:round/>
              <a:headEnd/>
              <a:tailEnd type="triangle" w="med" len="med"/>
            </a:ln>
            <a:effectLst/>
          </p:spPr>
          <p:txBody>
            <a:bodyPr wrap="none" anchor="ctr"/>
            <a:lstStyle/>
            <a:p>
              <a:endParaRPr lang="it-IT"/>
            </a:p>
          </p:txBody>
        </p:sp>
        <p:sp>
          <p:nvSpPr>
            <p:cNvPr id="50194" name="Line 16"/>
            <p:cNvSpPr>
              <a:spLocks noChangeShapeType="1"/>
            </p:cNvSpPr>
            <p:nvPr/>
          </p:nvSpPr>
          <p:spPr bwMode="auto">
            <a:xfrm rot="9771402" flipV="1">
              <a:off x="3312" y="1968"/>
              <a:ext cx="336" cy="192"/>
            </a:xfrm>
            <a:prstGeom prst="line">
              <a:avLst/>
            </a:prstGeom>
            <a:noFill/>
            <a:ln w="38100">
              <a:solidFill>
                <a:schemeClr val="tx1"/>
              </a:solidFill>
              <a:round/>
              <a:headEnd/>
              <a:tailEnd type="triangle" w="med" len="med"/>
            </a:ln>
            <a:effectLst/>
          </p:spPr>
          <p:txBody>
            <a:bodyPr wrap="none" anchor="ctr"/>
            <a:lstStyle/>
            <a:p>
              <a:endParaRPr lang="it-IT"/>
            </a:p>
          </p:txBody>
        </p:sp>
        <p:sp>
          <p:nvSpPr>
            <p:cNvPr id="50195" name="Line 17"/>
            <p:cNvSpPr>
              <a:spLocks noChangeShapeType="1"/>
            </p:cNvSpPr>
            <p:nvPr/>
          </p:nvSpPr>
          <p:spPr bwMode="auto">
            <a:xfrm rot="14665278" flipV="1">
              <a:off x="3552" y="3168"/>
              <a:ext cx="336" cy="192"/>
            </a:xfrm>
            <a:prstGeom prst="line">
              <a:avLst/>
            </a:prstGeom>
            <a:noFill/>
            <a:ln w="38100">
              <a:solidFill>
                <a:schemeClr val="tx1"/>
              </a:solidFill>
              <a:round/>
              <a:headEnd/>
              <a:tailEnd type="triangle" w="med" len="med"/>
            </a:ln>
            <a:effectLst/>
          </p:spPr>
          <p:txBody>
            <a:bodyPr wrap="none" anchor="ctr"/>
            <a:lstStyle/>
            <a:p>
              <a:endParaRPr lang="it-IT"/>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a:xfrm>
            <a:off x="428596" y="357166"/>
            <a:ext cx="8229600" cy="914400"/>
          </a:xfrm>
        </p:spPr>
        <p:txBody>
          <a:bodyPr>
            <a:normAutofit/>
          </a:bodyPr>
          <a:lstStyle/>
          <a:p>
            <a:r>
              <a:rPr lang="it-IT" sz="2000" dirty="0" smtClean="0">
                <a:solidFill>
                  <a:schemeClr val="accent1">
                    <a:lumMod val="75000"/>
                  </a:schemeClr>
                </a:solidFill>
                <a:cs typeface="Arial" charset="0"/>
              </a:rPr>
              <a:t>Alcune domande da porsi per stabilire la MATURITA’ dei collaboratori</a:t>
            </a:r>
            <a:r>
              <a:rPr lang="it-IT" sz="2000" dirty="0" smtClean="0">
                <a:cs typeface="Arial" charset="0"/>
              </a:rPr>
              <a:t/>
            </a:r>
            <a:br>
              <a:rPr lang="it-IT" sz="2000" dirty="0" smtClean="0">
                <a:cs typeface="Arial" charset="0"/>
              </a:rPr>
            </a:br>
            <a:endParaRPr lang="it-IT" sz="2000" dirty="0"/>
          </a:p>
        </p:txBody>
      </p:sp>
      <p:sp>
        <p:nvSpPr>
          <p:cNvPr id="8"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222211" name="Text Box 3"/>
          <p:cNvSpPr txBox="1">
            <a:spLocks noChangeArrowheads="1"/>
          </p:cNvSpPr>
          <p:nvPr/>
        </p:nvSpPr>
        <p:spPr bwMode="auto">
          <a:xfrm>
            <a:off x="484188" y="1147763"/>
            <a:ext cx="646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defRPr/>
            </a:pPr>
            <a:r>
              <a:rPr lang="it-IT" sz="2400" b="1" u="sng" dirty="0">
                <a:solidFill>
                  <a:srgbClr val="002060"/>
                </a:solidFill>
                <a:latin typeface="Gill Sans MT" pitchFamily="34" charset="0"/>
              </a:rPr>
              <a:t>Maturità lavorativa</a:t>
            </a:r>
          </a:p>
        </p:txBody>
      </p:sp>
      <p:sp>
        <p:nvSpPr>
          <p:cNvPr id="51206" name="Text Box 4"/>
          <p:cNvSpPr txBox="1">
            <a:spLocks noChangeArrowheads="1"/>
          </p:cNvSpPr>
          <p:nvPr/>
        </p:nvSpPr>
        <p:spPr bwMode="auto">
          <a:xfrm>
            <a:off x="112713" y="1695450"/>
            <a:ext cx="9144000" cy="1604963"/>
          </a:xfrm>
          <a:prstGeom prst="rect">
            <a:avLst/>
          </a:prstGeom>
          <a:noFill/>
          <a:ln w="9525">
            <a:noFill/>
            <a:miter lim="800000"/>
            <a:headEnd/>
            <a:tailEnd/>
          </a:ln>
          <a:effectLst/>
        </p:spPr>
        <p:txBody>
          <a:bodyPr>
            <a:spAutoFit/>
          </a:bodyPr>
          <a:lstStyle/>
          <a:p>
            <a:pPr eaLnBrk="0" hangingPunct="0">
              <a:spcBef>
                <a:spcPct val="50000"/>
              </a:spcBef>
            </a:pPr>
            <a:r>
              <a:rPr lang="it-IT" dirty="0">
                <a:solidFill>
                  <a:srgbClr val="002060"/>
                </a:solidFill>
                <a:latin typeface="Gill Sans MT" pitchFamily="34" charset="0"/>
              </a:rPr>
              <a:t>Questa persona per svolgere questo particolare compito in questa situazione specifica:</a:t>
            </a:r>
          </a:p>
          <a:p>
            <a:pPr eaLnBrk="0" hangingPunct="0">
              <a:spcBef>
                <a:spcPct val="50000"/>
              </a:spcBef>
            </a:pPr>
            <a:r>
              <a:rPr lang="it-IT" dirty="0">
                <a:solidFill>
                  <a:srgbClr val="002060"/>
                </a:solidFill>
                <a:latin typeface="Gill Sans MT" pitchFamily="34" charset="0"/>
              </a:rPr>
              <a:t> 	- ha esperienze di lavoro precedenti utili?</a:t>
            </a:r>
          </a:p>
          <a:p>
            <a:pPr eaLnBrk="0" hangingPunct="0">
              <a:spcBef>
                <a:spcPct val="50000"/>
              </a:spcBef>
            </a:pPr>
            <a:r>
              <a:rPr lang="it-IT" dirty="0">
                <a:solidFill>
                  <a:srgbClr val="002060"/>
                </a:solidFill>
                <a:latin typeface="Gill Sans MT" pitchFamily="34" charset="0"/>
              </a:rPr>
              <a:t> 	- ha le conoscenze professionali necessarie?</a:t>
            </a:r>
          </a:p>
          <a:p>
            <a:pPr eaLnBrk="0" hangingPunct="0">
              <a:spcBef>
                <a:spcPct val="50000"/>
              </a:spcBef>
            </a:pPr>
            <a:r>
              <a:rPr lang="it-IT" dirty="0">
                <a:solidFill>
                  <a:srgbClr val="002060"/>
                </a:solidFill>
                <a:latin typeface="Gill Sans MT" pitchFamily="34" charset="0"/>
              </a:rPr>
              <a:t>	- ha la piena comprensione dei requisiti del lavoro?</a:t>
            </a:r>
          </a:p>
        </p:txBody>
      </p:sp>
      <p:sp>
        <p:nvSpPr>
          <p:cNvPr id="222213" name="Text Box 5"/>
          <p:cNvSpPr txBox="1">
            <a:spLocks noChangeArrowheads="1"/>
          </p:cNvSpPr>
          <p:nvPr/>
        </p:nvSpPr>
        <p:spPr bwMode="auto">
          <a:xfrm>
            <a:off x="425450" y="3503613"/>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defRPr/>
            </a:pPr>
            <a:r>
              <a:rPr lang="it-IT" sz="2400" b="1" u="sng" dirty="0">
                <a:solidFill>
                  <a:srgbClr val="002060"/>
                </a:solidFill>
                <a:effectLst>
                  <a:outerShdw blurRad="38100" dist="38100" dir="2700000" algn="tl">
                    <a:srgbClr val="C0C0C0"/>
                  </a:outerShdw>
                </a:effectLst>
                <a:latin typeface="Gill Sans MT" pitchFamily="34" charset="0"/>
              </a:rPr>
              <a:t>Maturità Psicologica</a:t>
            </a:r>
          </a:p>
        </p:txBody>
      </p:sp>
      <p:sp>
        <p:nvSpPr>
          <p:cNvPr id="51208" name="Text Box 6"/>
          <p:cNvSpPr txBox="1">
            <a:spLocks noChangeArrowheads="1"/>
          </p:cNvSpPr>
          <p:nvPr/>
        </p:nvSpPr>
        <p:spPr bwMode="auto">
          <a:xfrm>
            <a:off x="254000" y="4098925"/>
            <a:ext cx="8591550" cy="1615827"/>
          </a:xfrm>
          <a:prstGeom prst="rect">
            <a:avLst/>
          </a:prstGeom>
          <a:noFill/>
          <a:ln w="9525">
            <a:noFill/>
            <a:miter lim="800000"/>
            <a:headEnd/>
            <a:tailEnd/>
          </a:ln>
          <a:effectLst/>
        </p:spPr>
        <p:txBody>
          <a:bodyPr>
            <a:spAutoFit/>
          </a:bodyPr>
          <a:lstStyle/>
          <a:p>
            <a:pPr algn="just" eaLnBrk="0" hangingPunct="0">
              <a:spcBef>
                <a:spcPct val="50000"/>
              </a:spcBef>
            </a:pPr>
            <a:r>
              <a:rPr lang="it-IT" dirty="0">
                <a:solidFill>
                  <a:srgbClr val="002060"/>
                </a:solidFill>
                <a:latin typeface="Gill Sans MT" pitchFamily="34" charset="0"/>
              </a:rPr>
              <a:t>Questa persona, nel perseguire questo particolare obiettivo in questa situazione specifica:</a:t>
            </a:r>
          </a:p>
          <a:p>
            <a:pPr eaLnBrk="0" hangingPunct="0">
              <a:spcBef>
                <a:spcPct val="50000"/>
              </a:spcBef>
            </a:pPr>
            <a:r>
              <a:rPr lang="it-IT" dirty="0">
                <a:solidFill>
                  <a:srgbClr val="002060"/>
                </a:solidFill>
                <a:latin typeface="Gill Sans MT" pitchFamily="34" charset="0"/>
              </a:rPr>
              <a:t> 	- è pronta e disponibile ad assumersi responsabilità?</a:t>
            </a:r>
          </a:p>
          <a:p>
            <a:pPr eaLnBrk="0" hangingPunct="0">
              <a:spcBef>
                <a:spcPct val="50000"/>
              </a:spcBef>
            </a:pPr>
            <a:r>
              <a:rPr lang="it-IT" dirty="0">
                <a:solidFill>
                  <a:srgbClr val="002060"/>
                </a:solidFill>
                <a:latin typeface="Gill Sans MT" pitchFamily="34" charset="0"/>
              </a:rPr>
              <a:t> 	- è motivata dal raggiungimento dei risultati?</a:t>
            </a:r>
          </a:p>
          <a:p>
            <a:pPr eaLnBrk="0" hangingPunct="0">
              <a:spcBef>
                <a:spcPct val="50000"/>
              </a:spcBef>
            </a:pPr>
            <a:r>
              <a:rPr lang="it-IT" dirty="0">
                <a:solidFill>
                  <a:srgbClr val="002060"/>
                </a:solidFill>
                <a:latin typeface="Gill Sans MT" pitchFamily="34" charset="0"/>
              </a:rPr>
              <a:t>	- si impegna nel lavoro?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428596" y="357166"/>
            <a:ext cx="8229600" cy="571520"/>
          </a:xfrm>
        </p:spPr>
        <p:txBody>
          <a:bodyPr>
            <a:normAutofit/>
          </a:bodyPr>
          <a:lstStyle/>
          <a:p>
            <a:r>
              <a:rPr lang="it-IT" sz="1800" dirty="0" smtClean="0">
                <a:solidFill>
                  <a:schemeClr val="accent1">
                    <a:lumMod val="75000"/>
                  </a:schemeClr>
                </a:solidFill>
              </a:rPr>
              <a:t>Il livello di maturità </a:t>
            </a:r>
            <a:r>
              <a:rPr lang="it-IT" sz="1800" b="1" dirty="0" smtClean="0">
                <a:solidFill>
                  <a:schemeClr val="accent1">
                    <a:lumMod val="75000"/>
                  </a:schemeClr>
                </a:solidFill>
              </a:rPr>
              <a:t>(M) </a:t>
            </a:r>
            <a:r>
              <a:rPr lang="it-IT" sz="1800" dirty="0" smtClean="0">
                <a:solidFill>
                  <a:schemeClr val="accent1">
                    <a:lumMod val="75000"/>
                  </a:schemeClr>
                </a:solidFill>
              </a:rPr>
              <a:t>va valutato in relazione all’obiettivo o compito</a:t>
            </a:r>
            <a:endParaRPr lang="it-IT" sz="1800" dirty="0">
              <a:solidFill>
                <a:schemeClr val="accent1">
                  <a:lumMod val="75000"/>
                </a:schemeClr>
              </a:solidFill>
            </a:endParaRPr>
          </a:p>
        </p:txBody>
      </p:sp>
      <p:sp>
        <p:nvSpPr>
          <p:cNvPr id="6"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52229" name="Text Box 3"/>
          <p:cNvSpPr txBox="1">
            <a:spLocks noChangeArrowheads="1"/>
          </p:cNvSpPr>
          <p:nvPr/>
        </p:nvSpPr>
        <p:spPr bwMode="auto">
          <a:xfrm>
            <a:off x="4572000" y="1589088"/>
            <a:ext cx="4176713" cy="3745641"/>
          </a:xfrm>
          <a:prstGeom prst="rect">
            <a:avLst/>
          </a:prstGeom>
          <a:noFill/>
          <a:ln w="9525">
            <a:noFill/>
            <a:miter lim="800000"/>
            <a:headEnd/>
            <a:tailEnd/>
          </a:ln>
          <a:effectLst/>
        </p:spPr>
        <p:txBody>
          <a:bodyPr>
            <a:spAutoFit/>
          </a:bodyPr>
          <a:lstStyle/>
          <a:p>
            <a:pPr eaLnBrk="0" hangingPunct="0">
              <a:lnSpc>
                <a:spcPct val="120000"/>
              </a:lnSpc>
              <a:spcBef>
                <a:spcPct val="50000"/>
              </a:spcBef>
            </a:pPr>
            <a:r>
              <a:rPr lang="it-IT" dirty="0">
                <a:solidFill>
                  <a:srgbClr val="002060"/>
                </a:solidFill>
                <a:latin typeface="Gill Sans MT" pitchFamily="34" charset="0"/>
              </a:rPr>
              <a:t>Dimostra interesse ed entusiasmo ma non ha adeguate capacità ed esperienza</a:t>
            </a:r>
          </a:p>
          <a:p>
            <a:pPr eaLnBrk="0" hangingPunct="0">
              <a:lnSpc>
                <a:spcPct val="120000"/>
              </a:lnSpc>
              <a:spcBef>
                <a:spcPct val="50000"/>
              </a:spcBef>
            </a:pPr>
            <a:r>
              <a:rPr lang="it-IT" dirty="0">
                <a:solidFill>
                  <a:srgbClr val="002060"/>
                </a:solidFill>
                <a:latin typeface="Gill Sans MT" pitchFamily="34" charset="0"/>
              </a:rPr>
              <a:t>Ha sviluppato alcune abilità rispetto all’obiettivo ma la motivazione è bassa  </a:t>
            </a:r>
          </a:p>
          <a:p>
            <a:pPr eaLnBrk="0" hangingPunct="0">
              <a:lnSpc>
                <a:spcPct val="120000"/>
              </a:lnSpc>
              <a:spcBef>
                <a:spcPct val="50000"/>
              </a:spcBef>
            </a:pPr>
            <a:endParaRPr lang="it-IT" sz="1000" dirty="0">
              <a:solidFill>
                <a:srgbClr val="002060"/>
              </a:solidFill>
              <a:latin typeface="Gill Sans MT" pitchFamily="34" charset="0"/>
            </a:endParaRPr>
          </a:p>
          <a:p>
            <a:pPr eaLnBrk="0" hangingPunct="0">
              <a:lnSpc>
                <a:spcPct val="120000"/>
              </a:lnSpc>
              <a:spcBef>
                <a:spcPct val="50000"/>
              </a:spcBef>
            </a:pPr>
            <a:r>
              <a:rPr lang="it-IT" dirty="0">
                <a:solidFill>
                  <a:srgbClr val="002060"/>
                </a:solidFill>
                <a:latin typeface="Gill Sans MT" pitchFamily="34" charset="0"/>
              </a:rPr>
              <a:t>E’ competente, ma si mostra ancora insicuro, non completamente disponibile ad assumersi responsabilità personali.</a:t>
            </a:r>
          </a:p>
          <a:p>
            <a:pPr eaLnBrk="0" hangingPunct="0">
              <a:lnSpc>
                <a:spcPct val="120000"/>
              </a:lnSpc>
              <a:spcBef>
                <a:spcPct val="50000"/>
              </a:spcBef>
            </a:pPr>
            <a:endParaRPr lang="it-IT" sz="1000" dirty="0">
              <a:solidFill>
                <a:srgbClr val="002060"/>
              </a:solidFill>
              <a:latin typeface="Gill Sans MT" pitchFamily="34" charset="0"/>
            </a:endParaRPr>
          </a:p>
          <a:p>
            <a:pPr eaLnBrk="0" hangingPunct="0">
              <a:lnSpc>
                <a:spcPct val="140000"/>
              </a:lnSpc>
              <a:spcBef>
                <a:spcPct val="50000"/>
              </a:spcBef>
            </a:pPr>
            <a:r>
              <a:rPr lang="it-IT" dirty="0">
                <a:solidFill>
                  <a:srgbClr val="002060"/>
                </a:solidFill>
                <a:latin typeface="Gill Sans MT" pitchFamily="34" charset="0"/>
              </a:rPr>
              <a:t>E’ competente, disponibile, sicuro di sé.</a:t>
            </a:r>
          </a:p>
        </p:txBody>
      </p:sp>
      <p:sp>
        <p:nvSpPr>
          <p:cNvPr id="52230" name="Text Box 4"/>
          <p:cNvSpPr txBox="1">
            <a:spLocks noChangeArrowheads="1"/>
          </p:cNvSpPr>
          <p:nvPr/>
        </p:nvSpPr>
        <p:spPr bwMode="auto">
          <a:xfrm>
            <a:off x="357158" y="1571612"/>
            <a:ext cx="5410200" cy="4305300"/>
          </a:xfrm>
          <a:prstGeom prst="rect">
            <a:avLst/>
          </a:prstGeom>
          <a:noFill/>
          <a:ln w="9525">
            <a:noFill/>
            <a:miter lim="800000"/>
            <a:headEnd/>
            <a:tailEnd/>
          </a:ln>
          <a:effectLst/>
        </p:spPr>
        <p:txBody>
          <a:bodyPr>
            <a:spAutoFit/>
          </a:bodyPr>
          <a:lstStyle/>
          <a:p>
            <a:pPr eaLnBrk="0" hangingPunct="0">
              <a:lnSpc>
                <a:spcPct val="120000"/>
              </a:lnSpc>
              <a:spcBef>
                <a:spcPct val="50000"/>
              </a:spcBef>
            </a:pPr>
            <a:r>
              <a:rPr lang="it-IT" b="1" dirty="0">
                <a:solidFill>
                  <a:srgbClr val="002060"/>
                </a:solidFill>
                <a:latin typeface="Gill Sans MT" pitchFamily="34" charset="0"/>
              </a:rPr>
              <a:t>BASSA MATURITA’</a:t>
            </a:r>
            <a:r>
              <a:rPr lang="it-IT" b="1" dirty="0">
                <a:solidFill>
                  <a:srgbClr val="002060"/>
                </a:solidFill>
                <a:latin typeface="Comic Sans MS" pitchFamily="66" charset="0"/>
              </a:rPr>
              <a:t>	       </a:t>
            </a:r>
            <a:r>
              <a:rPr lang="it-IT" b="1" dirty="0">
                <a:solidFill>
                  <a:srgbClr val="002060"/>
                </a:solidFill>
                <a:latin typeface="Gill Sans MT" pitchFamily="34" charset="0"/>
              </a:rPr>
              <a:t>(M1)</a:t>
            </a:r>
          </a:p>
          <a:p>
            <a:pPr eaLnBrk="0" hangingPunct="0">
              <a:lnSpc>
                <a:spcPct val="120000"/>
              </a:lnSpc>
              <a:spcBef>
                <a:spcPct val="50000"/>
              </a:spcBef>
            </a:pPr>
            <a:endParaRPr lang="it-IT" b="1" dirty="0">
              <a:solidFill>
                <a:srgbClr val="002060"/>
              </a:solidFill>
              <a:latin typeface="Comic Sans MS" pitchFamily="66" charset="0"/>
            </a:endParaRPr>
          </a:p>
          <a:p>
            <a:pPr eaLnBrk="0" hangingPunct="0">
              <a:lnSpc>
                <a:spcPct val="50000"/>
              </a:lnSpc>
              <a:spcBef>
                <a:spcPct val="50000"/>
              </a:spcBef>
            </a:pPr>
            <a:endParaRPr lang="it-IT" b="1" dirty="0">
              <a:solidFill>
                <a:srgbClr val="002060"/>
              </a:solidFill>
              <a:latin typeface="Comic Sans MS" pitchFamily="66" charset="0"/>
            </a:endParaRPr>
          </a:p>
          <a:p>
            <a:pPr eaLnBrk="0" hangingPunct="0">
              <a:spcBef>
                <a:spcPct val="50000"/>
              </a:spcBef>
            </a:pPr>
            <a:r>
              <a:rPr lang="it-IT" b="1" dirty="0">
                <a:solidFill>
                  <a:srgbClr val="002060"/>
                </a:solidFill>
                <a:latin typeface="Gill Sans MT" pitchFamily="34" charset="0"/>
              </a:rPr>
              <a:t>MATURITA’ </a:t>
            </a:r>
            <a:r>
              <a:rPr lang="it-IT" b="1" dirty="0" smtClean="0">
                <a:solidFill>
                  <a:srgbClr val="002060"/>
                </a:solidFill>
                <a:latin typeface="Gill Sans MT" pitchFamily="34" charset="0"/>
              </a:rPr>
              <a:t>MEDIO/BASSA</a:t>
            </a:r>
            <a:r>
              <a:rPr lang="it-IT" b="1" dirty="0" smtClean="0">
                <a:solidFill>
                  <a:srgbClr val="002060"/>
                </a:solidFill>
                <a:latin typeface="Comic Sans MS" pitchFamily="66" charset="0"/>
              </a:rPr>
              <a:t>   </a:t>
            </a:r>
            <a:r>
              <a:rPr lang="it-IT" b="1" dirty="0">
                <a:solidFill>
                  <a:srgbClr val="002060"/>
                </a:solidFill>
                <a:latin typeface="Gill Sans MT" pitchFamily="34" charset="0"/>
              </a:rPr>
              <a:t>(M2)</a:t>
            </a:r>
          </a:p>
          <a:p>
            <a:pPr eaLnBrk="0" hangingPunct="0">
              <a:lnSpc>
                <a:spcPct val="120000"/>
              </a:lnSpc>
              <a:spcBef>
                <a:spcPct val="50000"/>
              </a:spcBef>
            </a:pPr>
            <a:endParaRPr lang="it-IT" b="1" dirty="0">
              <a:solidFill>
                <a:srgbClr val="002060"/>
              </a:solidFill>
              <a:latin typeface="Gill Sans MT" pitchFamily="34" charset="0"/>
            </a:endParaRPr>
          </a:p>
          <a:p>
            <a:pPr eaLnBrk="0" hangingPunct="0">
              <a:lnSpc>
                <a:spcPct val="190000"/>
              </a:lnSpc>
              <a:spcBef>
                <a:spcPct val="50000"/>
              </a:spcBef>
            </a:pPr>
            <a:r>
              <a:rPr lang="it-IT" b="1" dirty="0">
                <a:solidFill>
                  <a:srgbClr val="002060"/>
                </a:solidFill>
                <a:latin typeface="Gill Sans MT" pitchFamily="34" charset="0"/>
              </a:rPr>
              <a:t>MATURITA’ MEDIO/ALTA</a:t>
            </a:r>
            <a:r>
              <a:rPr lang="it-IT" b="1" dirty="0">
                <a:solidFill>
                  <a:srgbClr val="002060"/>
                </a:solidFill>
                <a:latin typeface="Comic Sans MS" pitchFamily="66" charset="0"/>
              </a:rPr>
              <a:t>      </a:t>
            </a:r>
            <a:r>
              <a:rPr lang="it-IT" b="1" dirty="0">
                <a:solidFill>
                  <a:srgbClr val="002060"/>
                </a:solidFill>
                <a:latin typeface="Gill Sans MT" pitchFamily="34" charset="0"/>
              </a:rPr>
              <a:t>(M3)</a:t>
            </a:r>
          </a:p>
          <a:p>
            <a:pPr eaLnBrk="0" hangingPunct="0">
              <a:lnSpc>
                <a:spcPct val="120000"/>
              </a:lnSpc>
              <a:spcBef>
                <a:spcPct val="50000"/>
              </a:spcBef>
            </a:pPr>
            <a:endParaRPr lang="it-IT" b="1" dirty="0">
              <a:solidFill>
                <a:srgbClr val="002060"/>
              </a:solidFill>
              <a:latin typeface="Gill Sans MT" pitchFamily="34" charset="0"/>
            </a:endParaRPr>
          </a:p>
          <a:p>
            <a:pPr eaLnBrk="0" hangingPunct="0">
              <a:lnSpc>
                <a:spcPct val="120000"/>
              </a:lnSpc>
              <a:spcBef>
                <a:spcPct val="50000"/>
              </a:spcBef>
            </a:pPr>
            <a:endParaRPr lang="it-IT" b="1" dirty="0">
              <a:solidFill>
                <a:srgbClr val="002060"/>
              </a:solidFill>
              <a:latin typeface="Comic Sans MS" pitchFamily="66" charset="0"/>
            </a:endParaRPr>
          </a:p>
          <a:p>
            <a:pPr eaLnBrk="0" hangingPunct="0">
              <a:lnSpc>
                <a:spcPct val="190000"/>
              </a:lnSpc>
              <a:spcBef>
                <a:spcPct val="50000"/>
              </a:spcBef>
            </a:pPr>
            <a:r>
              <a:rPr lang="it-IT" b="1" dirty="0">
                <a:solidFill>
                  <a:srgbClr val="002060"/>
                </a:solidFill>
                <a:latin typeface="Gill Sans MT" pitchFamily="34" charset="0"/>
              </a:rPr>
              <a:t>ALTA MATURITA’</a:t>
            </a:r>
            <a:r>
              <a:rPr lang="it-IT" b="1" dirty="0">
                <a:solidFill>
                  <a:srgbClr val="002060"/>
                </a:solidFill>
                <a:latin typeface="Comic Sans MS" pitchFamily="66" charset="0"/>
              </a:rPr>
              <a:t>	        </a:t>
            </a:r>
            <a:r>
              <a:rPr lang="it-IT" b="1" dirty="0">
                <a:solidFill>
                  <a:srgbClr val="002060"/>
                </a:solidFill>
                <a:latin typeface="Gill Sans MT" pitchFamily="34" charset="0"/>
              </a:rPr>
              <a:t>(M4)</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egnaposto piè di pagina 4"/>
          <p:cNvSpPr>
            <a:spLocks noGrp="1"/>
          </p:cNvSpPr>
          <p:nvPr>
            <p:ph type="ftr" sz="quarter" idx="11"/>
          </p:nvPr>
        </p:nvSpPr>
        <p:spPr/>
        <p:txBody>
          <a:bodyPr/>
          <a:lstStyle/>
          <a:p>
            <a:pPr>
              <a:defRPr/>
            </a:pPr>
            <a:r>
              <a:rPr lang="it-IT" smtClean="0"/>
              <a:t>Progetto di sviluppo organizzativo UPAGLP</a:t>
            </a:r>
            <a:endParaRPr lang="it-IT"/>
          </a:p>
        </p:txBody>
      </p:sp>
      <p:sp>
        <p:nvSpPr>
          <p:cNvPr id="53253" name="Rectangle 3"/>
          <p:cNvSpPr>
            <a:spLocks noChangeArrowheads="1"/>
          </p:cNvSpPr>
          <p:nvPr/>
        </p:nvSpPr>
        <p:spPr bwMode="auto">
          <a:xfrm>
            <a:off x="571500" y="1785938"/>
            <a:ext cx="1892300" cy="4610100"/>
          </a:xfrm>
          <a:prstGeom prst="rect">
            <a:avLst/>
          </a:prstGeom>
          <a:solidFill>
            <a:srgbClr val="CCFFFF"/>
          </a:solidFill>
          <a:ln w="9525" algn="ctr">
            <a:noFill/>
            <a:miter lim="800000"/>
            <a:headEnd/>
            <a:tailEnd/>
          </a:ln>
          <a:effectLst/>
        </p:spPr>
        <p:txBody>
          <a:bodyPr wrap="none" lIns="92075" tIns="46038" rIns="92075" bIns="46038" anchor="ctr"/>
          <a:lstStyle/>
          <a:p>
            <a:endParaRPr lang="it-IT"/>
          </a:p>
        </p:txBody>
      </p:sp>
      <p:sp>
        <p:nvSpPr>
          <p:cNvPr id="53254" name="Text Box 4"/>
          <p:cNvSpPr txBox="1">
            <a:spLocks noChangeArrowheads="1"/>
          </p:cNvSpPr>
          <p:nvPr/>
        </p:nvSpPr>
        <p:spPr bwMode="auto">
          <a:xfrm>
            <a:off x="647700" y="1836738"/>
            <a:ext cx="1752600" cy="1758046"/>
          </a:xfrm>
          <a:prstGeom prst="rect">
            <a:avLst/>
          </a:prstGeom>
          <a:noFill/>
          <a:ln w="9525" algn="ctr">
            <a:noFill/>
            <a:miter lim="800000"/>
            <a:headEnd/>
            <a:tailEnd/>
          </a:ln>
          <a:effectLst/>
        </p:spPr>
        <p:txBody>
          <a:bodyPr lIns="92075" tIns="46038" rIns="92075" bIns="46038">
            <a:spAutoFit/>
          </a:bodyPr>
          <a:lstStyle/>
          <a:p>
            <a:pPr algn="ctr" defTabSz="901700">
              <a:spcBef>
                <a:spcPct val="10000"/>
              </a:spcBef>
            </a:pPr>
            <a:r>
              <a:rPr lang="it-IT" sz="1600" b="1" dirty="0">
                <a:solidFill>
                  <a:srgbClr val="002060"/>
                </a:solidFill>
                <a:latin typeface="Gill Sans MT" pitchFamily="34" charset="0"/>
              </a:rPr>
              <a:t>M1</a:t>
            </a:r>
          </a:p>
          <a:p>
            <a:pPr algn="ctr" defTabSz="901700">
              <a:spcBef>
                <a:spcPct val="10000"/>
              </a:spcBef>
            </a:pPr>
            <a:r>
              <a:rPr lang="it-IT" sz="1400" b="1" dirty="0">
                <a:solidFill>
                  <a:srgbClr val="002060"/>
                </a:solidFill>
                <a:latin typeface="Gill Sans MT" pitchFamily="34" charset="0"/>
              </a:rPr>
              <a:t>principiante entusiasta</a:t>
            </a:r>
          </a:p>
          <a:p>
            <a:pPr algn="ctr" defTabSz="901700">
              <a:spcBef>
                <a:spcPct val="10000"/>
              </a:spcBef>
            </a:pPr>
            <a:endParaRPr lang="it-IT" sz="1000" b="1" dirty="0">
              <a:solidFill>
                <a:srgbClr val="002060"/>
              </a:solidFill>
              <a:latin typeface="Gill Sans MT" pitchFamily="34" charset="0"/>
            </a:endParaRPr>
          </a:p>
          <a:p>
            <a:pPr algn="ctr" defTabSz="901700">
              <a:spcBef>
                <a:spcPct val="10000"/>
              </a:spcBef>
            </a:pPr>
            <a:r>
              <a:rPr lang="it-IT" sz="1000" b="1" dirty="0">
                <a:solidFill>
                  <a:srgbClr val="002060"/>
                </a:solidFill>
                <a:latin typeface="Gill Sans MT" pitchFamily="34" charset="0"/>
              </a:rPr>
              <a:t>Competenza bassa Impegno alto</a:t>
            </a:r>
          </a:p>
          <a:p>
            <a:pPr algn="ctr" defTabSz="901700">
              <a:spcBef>
                <a:spcPct val="10000"/>
              </a:spcBef>
            </a:pPr>
            <a:endParaRPr lang="it-IT" sz="1400" b="1" dirty="0">
              <a:solidFill>
                <a:srgbClr val="002060"/>
              </a:solidFill>
              <a:latin typeface="Gill Sans MT" pitchFamily="34" charset="0"/>
            </a:endParaRPr>
          </a:p>
          <a:p>
            <a:pPr algn="ctr" defTabSz="901700">
              <a:spcBef>
                <a:spcPct val="10000"/>
              </a:spcBef>
            </a:pPr>
            <a:endParaRPr lang="it-IT" sz="1400" b="1" dirty="0">
              <a:solidFill>
                <a:srgbClr val="002060"/>
              </a:solidFill>
              <a:latin typeface="Gill Sans MT" pitchFamily="34" charset="0"/>
            </a:endParaRPr>
          </a:p>
        </p:txBody>
      </p:sp>
      <p:sp>
        <p:nvSpPr>
          <p:cNvPr id="53255" name="Line 5"/>
          <p:cNvSpPr>
            <a:spLocks noChangeShapeType="1"/>
          </p:cNvSpPr>
          <p:nvPr/>
        </p:nvSpPr>
        <p:spPr bwMode="auto">
          <a:xfrm>
            <a:off x="1130300" y="2903538"/>
            <a:ext cx="838200" cy="0"/>
          </a:xfrm>
          <a:prstGeom prst="line">
            <a:avLst/>
          </a:prstGeom>
          <a:noFill/>
          <a:ln w="3175">
            <a:solidFill>
              <a:schemeClr val="tx1"/>
            </a:solidFill>
            <a:round/>
            <a:headEnd/>
            <a:tailEnd/>
          </a:ln>
          <a:effectLst/>
        </p:spPr>
        <p:txBody>
          <a:bodyPr wrap="none" lIns="92075" tIns="46038" rIns="92075" bIns="46038" anchor="ctr"/>
          <a:lstStyle/>
          <a:p>
            <a:endParaRPr lang="it-IT"/>
          </a:p>
        </p:txBody>
      </p:sp>
      <p:sp>
        <p:nvSpPr>
          <p:cNvPr id="53256" name="Text Box 6"/>
          <p:cNvSpPr txBox="1">
            <a:spLocks noChangeArrowheads="1"/>
          </p:cNvSpPr>
          <p:nvPr/>
        </p:nvSpPr>
        <p:spPr bwMode="auto">
          <a:xfrm>
            <a:off x="622300" y="3343275"/>
            <a:ext cx="1803400" cy="2893742"/>
          </a:xfrm>
          <a:prstGeom prst="rect">
            <a:avLst/>
          </a:prstGeom>
          <a:noFill/>
          <a:ln w="9525" algn="ctr">
            <a:noFill/>
            <a:miter lim="800000"/>
            <a:headEnd/>
            <a:tailEnd/>
          </a:ln>
          <a:effectLst/>
        </p:spPr>
        <p:txBody>
          <a:bodyPr lIns="92075" tIns="46038" rIns="92075" bIns="46038">
            <a:spAutoFit/>
          </a:bodyPr>
          <a:lstStyle/>
          <a:p>
            <a:pPr algn="ctr" defTabSz="901700">
              <a:spcBef>
                <a:spcPct val="50000"/>
              </a:spcBef>
            </a:pPr>
            <a:r>
              <a:rPr lang="it-IT" sz="1400" dirty="0">
                <a:solidFill>
                  <a:srgbClr val="002060"/>
                </a:solidFill>
                <a:latin typeface="Gill Sans MT" pitchFamily="34" charset="0"/>
              </a:rPr>
              <a:t>Non ha esperienza nel compito</a:t>
            </a:r>
          </a:p>
          <a:p>
            <a:pPr algn="ctr" defTabSz="901700">
              <a:spcBef>
                <a:spcPct val="50000"/>
              </a:spcBef>
            </a:pPr>
            <a:r>
              <a:rPr lang="it-IT" sz="1400" dirty="0">
                <a:solidFill>
                  <a:srgbClr val="002060"/>
                </a:solidFill>
                <a:latin typeface="Gill Sans MT" pitchFamily="34" charset="0"/>
              </a:rPr>
              <a:t>Desideroso di imparare</a:t>
            </a:r>
          </a:p>
          <a:p>
            <a:pPr algn="ctr" defTabSz="901700">
              <a:spcBef>
                <a:spcPct val="50000"/>
              </a:spcBef>
            </a:pPr>
            <a:r>
              <a:rPr lang="it-IT" sz="1400" dirty="0">
                <a:solidFill>
                  <a:srgbClr val="002060"/>
                </a:solidFill>
                <a:latin typeface="Gill Sans MT" pitchFamily="34" charset="0"/>
              </a:rPr>
              <a:t>Entusiasta</a:t>
            </a:r>
          </a:p>
          <a:p>
            <a:pPr algn="ctr" defTabSz="901700">
              <a:spcBef>
                <a:spcPct val="50000"/>
              </a:spcBef>
            </a:pPr>
            <a:r>
              <a:rPr lang="it-IT" sz="1400" dirty="0">
                <a:solidFill>
                  <a:srgbClr val="002060"/>
                </a:solidFill>
                <a:latin typeface="Gill Sans MT" pitchFamily="34" charset="0"/>
              </a:rPr>
              <a:t>Non è consapevole di non sapere</a:t>
            </a:r>
          </a:p>
          <a:p>
            <a:pPr algn="ctr" defTabSz="901700">
              <a:spcBef>
                <a:spcPct val="50000"/>
              </a:spcBef>
            </a:pPr>
            <a:r>
              <a:rPr lang="it-IT" sz="1400" dirty="0">
                <a:solidFill>
                  <a:srgbClr val="002060"/>
                </a:solidFill>
                <a:latin typeface="Gill Sans MT" pitchFamily="34" charset="0"/>
              </a:rPr>
              <a:t>Fiducia basata su esperienze e abilità trasferibili, non sulla realtà</a:t>
            </a:r>
          </a:p>
        </p:txBody>
      </p:sp>
      <p:sp>
        <p:nvSpPr>
          <p:cNvPr id="53257" name="Rectangle 7"/>
          <p:cNvSpPr>
            <a:spLocks noChangeArrowheads="1"/>
          </p:cNvSpPr>
          <p:nvPr/>
        </p:nvSpPr>
        <p:spPr bwMode="auto">
          <a:xfrm>
            <a:off x="2603500" y="1798638"/>
            <a:ext cx="1892300" cy="4610100"/>
          </a:xfrm>
          <a:prstGeom prst="rect">
            <a:avLst/>
          </a:prstGeom>
          <a:solidFill>
            <a:srgbClr val="CCECFF"/>
          </a:solidFill>
          <a:ln w="9525" algn="ctr">
            <a:noFill/>
            <a:miter lim="800000"/>
            <a:headEnd/>
            <a:tailEnd/>
          </a:ln>
          <a:effectLst/>
        </p:spPr>
        <p:txBody>
          <a:bodyPr wrap="none" lIns="92075" tIns="46038" rIns="92075" bIns="46038" anchor="ctr"/>
          <a:lstStyle/>
          <a:p>
            <a:endParaRPr lang="it-IT"/>
          </a:p>
        </p:txBody>
      </p:sp>
      <p:sp>
        <p:nvSpPr>
          <p:cNvPr id="53258" name="Text Box 8"/>
          <p:cNvSpPr txBox="1">
            <a:spLocks noChangeArrowheads="1"/>
          </p:cNvSpPr>
          <p:nvPr/>
        </p:nvSpPr>
        <p:spPr bwMode="auto">
          <a:xfrm>
            <a:off x="2555875" y="1844675"/>
            <a:ext cx="1876425" cy="1068627"/>
          </a:xfrm>
          <a:prstGeom prst="rect">
            <a:avLst/>
          </a:prstGeom>
          <a:noFill/>
          <a:ln w="9525" algn="ctr">
            <a:noFill/>
            <a:miter lim="800000"/>
            <a:headEnd/>
            <a:tailEnd/>
          </a:ln>
          <a:effectLst/>
        </p:spPr>
        <p:txBody>
          <a:bodyPr lIns="92075" tIns="46038" rIns="92075" bIns="46038">
            <a:spAutoFit/>
          </a:bodyPr>
          <a:lstStyle/>
          <a:p>
            <a:pPr algn="ctr" defTabSz="901700">
              <a:spcBef>
                <a:spcPct val="10000"/>
              </a:spcBef>
            </a:pPr>
            <a:r>
              <a:rPr lang="it-IT" sz="1600" b="1" dirty="0">
                <a:solidFill>
                  <a:srgbClr val="002060"/>
                </a:solidFill>
                <a:latin typeface="Gill Sans MT" pitchFamily="34" charset="0"/>
              </a:rPr>
              <a:t>M2</a:t>
            </a:r>
          </a:p>
          <a:p>
            <a:pPr algn="ctr" defTabSz="901700">
              <a:spcBef>
                <a:spcPct val="10000"/>
              </a:spcBef>
            </a:pPr>
            <a:r>
              <a:rPr lang="it-IT" sz="1400" b="1" dirty="0">
                <a:solidFill>
                  <a:srgbClr val="002060"/>
                </a:solidFill>
                <a:latin typeface="Gill Sans MT" pitchFamily="34" charset="0"/>
              </a:rPr>
              <a:t>Apprendista deluso</a:t>
            </a:r>
          </a:p>
          <a:p>
            <a:pPr algn="ctr" defTabSz="901700">
              <a:spcBef>
                <a:spcPct val="10000"/>
              </a:spcBef>
            </a:pPr>
            <a:r>
              <a:rPr lang="it-IT" sz="1000" b="1" dirty="0">
                <a:solidFill>
                  <a:srgbClr val="002060"/>
                </a:solidFill>
                <a:latin typeface="Gill Sans MT" pitchFamily="34" charset="0"/>
              </a:rPr>
              <a:t>Competenza medio bassa Impegno basso</a:t>
            </a:r>
          </a:p>
          <a:p>
            <a:pPr algn="ctr" defTabSz="901700">
              <a:spcBef>
                <a:spcPct val="10000"/>
              </a:spcBef>
            </a:pPr>
            <a:endParaRPr lang="it-IT" sz="1000" b="1" dirty="0">
              <a:solidFill>
                <a:srgbClr val="002060"/>
              </a:solidFill>
              <a:latin typeface="Gill Sans MT" pitchFamily="34" charset="0"/>
            </a:endParaRPr>
          </a:p>
        </p:txBody>
      </p:sp>
      <p:sp>
        <p:nvSpPr>
          <p:cNvPr id="53259" name="Text Box 9"/>
          <p:cNvSpPr txBox="1">
            <a:spLocks noChangeArrowheads="1"/>
          </p:cNvSpPr>
          <p:nvPr/>
        </p:nvSpPr>
        <p:spPr bwMode="auto">
          <a:xfrm>
            <a:off x="2654300" y="3063875"/>
            <a:ext cx="1803400" cy="2786020"/>
          </a:xfrm>
          <a:prstGeom prst="rect">
            <a:avLst/>
          </a:prstGeom>
          <a:noFill/>
          <a:ln w="9525" algn="ctr">
            <a:noFill/>
            <a:miter lim="800000"/>
            <a:headEnd/>
            <a:tailEnd/>
          </a:ln>
          <a:effectLst/>
        </p:spPr>
        <p:txBody>
          <a:bodyPr lIns="92075" tIns="46038" rIns="92075" bIns="46038">
            <a:spAutoFit/>
          </a:bodyPr>
          <a:lstStyle/>
          <a:p>
            <a:pPr algn="ctr" defTabSz="901700">
              <a:spcBef>
                <a:spcPct val="50000"/>
              </a:spcBef>
            </a:pPr>
            <a:r>
              <a:rPr lang="it-IT" sz="1400" dirty="0">
                <a:solidFill>
                  <a:srgbClr val="002060"/>
                </a:solidFill>
                <a:latin typeface="Gill Sans MT" pitchFamily="34" charset="0"/>
              </a:rPr>
              <a:t>Ha alcune conoscenze e abilità, non è ancora competente</a:t>
            </a:r>
          </a:p>
          <a:p>
            <a:pPr algn="ctr" defTabSz="901700">
              <a:spcBef>
                <a:spcPct val="50000"/>
              </a:spcBef>
            </a:pPr>
            <a:r>
              <a:rPr lang="it-IT" sz="1400" dirty="0">
                <a:solidFill>
                  <a:srgbClr val="002060"/>
                </a:solidFill>
                <a:latin typeface="Gill Sans MT" pitchFamily="34" charset="0"/>
              </a:rPr>
              <a:t>E’ frustrato, scoraggiato, confuso</a:t>
            </a:r>
          </a:p>
          <a:p>
            <a:pPr algn="ctr" defTabSz="901700">
              <a:spcBef>
                <a:spcPct val="50000"/>
              </a:spcBef>
            </a:pPr>
            <a:r>
              <a:rPr lang="it-IT" sz="1400" dirty="0">
                <a:solidFill>
                  <a:srgbClr val="002060"/>
                </a:solidFill>
                <a:latin typeface="Gill Sans MT" pitchFamily="34" charset="0"/>
              </a:rPr>
              <a:t>Ha bisogno di rassicurazione: gli errori fanno parte del percorso di apprendimento</a:t>
            </a:r>
          </a:p>
          <a:p>
            <a:pPr algn="ctr" defTabSz="901700">
              <a:spcBef>
                <a:spcPct val="50000"/>
              </a:spcBef>
            </a:pPr>
            <a:r>
              <a:rPr lang="it-IT" sz="1400" dirty="0">
                <a:solidFill>
                  <a:srgbClr val="002060"/>
                </a:solidFill>
                <a:latin typeface="Gill Sans MT" pitchFamily="34" charset="0"/>
              </a:rPr>
              <a:t>Inaffidabile, incostante</a:t>
            </a:r>
          </a:p>
        </p:txBody>
      </p:sp>
      <p:sp>
        <p:nvSpPr>
          <p:cNvPr id="53260" name="Line 10"/>
          <p:cNvSpPr>
            <a:spLocks noChangeShapeType="1"/>
          </p:cNvSpPr>
          <p:nvPr/>
        </p:nvSpPr>
        <p:spPr bwMode="auto">
          <a:xfrm>
            <a:off x="3013075" y="2781300"/>
            <a:ext cx="838200" cy="0"/>
          </a:xfrm>
          <a:prstGeom prst="line">
            <a:avLst/>
          </a:prstGeom>
          <a:noFill/>
          <a:ln w="3175">
            <a:solidFill>
              <a:schemeClr val="tx1"/>
            </a:solidFill>
            <a:round/>
            <a:headEnd/>
            <a:tailEnd/>
          </a:ln>
          <a:effectLst/>
        </p:spPr>
        <p:txBody>
          <a:bodyPr wrap="none" lIns="92075" tIns="46038" rIns="92075" bIns="46038" anchor="ctr"/>
          <a:lstStyle/>
          <a:p>
            <a:endParaRPr lang="it-IT"/>
          </a:p>
        </p:txBody>
      </p:sp>
      <p:sp>
        <p:nvSpPr>
          <p:cNvPr id="53261" name="Rectangle 11"/>
          <p:cNvSpPr>
            <a:spLocks noChangeArrowheads="1"/>
          </p:cNvSpPr>
          <p:nvPr/>
        </p:nvSpPr>
        <p:spPr bwMode="auto">
          <a:xfrm>
            <a:off x="4699000" y="1811338"/>
            <a:ext cx="1892300" cy="4610100"/>
          </a:xfrm>
          <a:prstGeom prst="rect">
            <a:avLst/>
          </a:prstGeom>
          <a:solidFill>
            <a:srgbClr val="66FFFF"/>
          </a:solidFill>
          <a:ln w="9525" algn="ctr">
            <a:noFill/>
            <a:miter lim="800000"/>
            <a:headEnd/>
            <a:tailEnd/>
          </a:ln>
          <a:effectLst/>
        </p:spPr>
        <p:txBody>
          <a:bodyPr wrap="none" lIns="92075" tIns="46038" rIns="92075" bIns="46038" anchor="ctr"/>
          <a:lstStyle/>
          <a:p>
            <a:endParaRPr lang="it-IT"/>
          </a:p>
        </p:txBody>
      </p:sp>
      <p:sp>
        <p:nvSpPr>
          <p:cNvPr id="53262" name="Text Box 12"/>
          <p:cNvSpPr txBox="1">
            <a:spLocks noChangeArrowheads="1"/>
          </p:cNvSpPr>
          <p:nvPr/>
        </p:nvSpPr>
        <p:spPr bwMode="auto">
          <a:xfrm>
            <a:off x="4724400" y="3228975"/>
            <a:ext cx="1803400" cy="3001464"/>
          </a:xfrm>
          <a:prstGeom prst="rect">
            <a:avLst/>
          </a:prstGeom>
          <a:noFill/>
          <a:ln w="9525" algn="ctr">
            <a:noFill/>
            <a:miter lim="800000"/>
            <a:headEnd/>
            <a:tailEnd/>
          </a:ln>
          <a:effectLst/>
        </p:spPr>
        <p:txBody>
          <a:bodyPr lIns="92075" tIns="46038" rIns="92075" bIns="46038">
            <a:spAutoFit/>
          </a:bodyPr>
          <a:lstStyle/>
          <a:p>
            <a:pPr algn="ctr" defTabSz="901700">
              <a:spcBef>
                <a:spcPct val="50000"/>
              </a:spcBef>
            </a:pPr>
            <a:r>
              <a:rPr lang="it-IT" sz="1400" dirty="0">
                <a:solidFill>
                  <a:srgbClr val="002060"/>
                </a:solidFill>
                <a:latin typeface="Gill Sans MT" pitchFamily="34" charset="0"/>
              </a:rPr>
              <a:t>In genere si autogestisce ma ha bisogno di verificare le proprie idee con gli altri</a:t>
            </a:r>
          </a:p>
          <a:p>
            <a:pPr algn="ctr" defTabSz="901700">
              <a:spcBef>
                <a:spcPct val="50000"/>
              </a:spcBef>
            </a:pPr>
            <a:r>
              <a:rPr lang="it-IT" sz="1400" dirty="0">
                <a:solidFill>
                  <a:srgbClr val="002060"/>
                </a:solidFill>
                <a:latin typeface="Gill Sans MT" pitchFamily="34" charset="0"/>
              </a:rPr>
              <a:t>A volte è esitante, insicuro, indeciso</a:t>
            </a:r>
          </a:p>
          <a:p>
            <a:pPr algn="ctr" defTabSz="901700">
              <a:spcBef>
                <a:spcPct val="50000"/>
              </a:spcBef>
            </a:pPr>
            <a:r>
              <a:rPr lang="it-IT" sz="1400" dirty="0">
                <a:solidFill>
                  <a:srgbClr val="002060"/>
                </a:solidFill>
                <a:latin typeface="Gill Sans MT" pitchFamily="34" charset="0"/>
              </a:rPr>
              <a:t>Può essere annoiato dall’obiettivo o dal compito</a:t>
            </a:r>
          </a:p>
          <a:p>
            <a:pPr algn="ctr" defTabSz="901700">
              <a:spcBef>
                <a:spcPct val="50000"/>
              </a:spcBef>
            </a:pPr>
            <a:r>
              <a:rPr lang="it-IT" sz="1400" dirty="0">
                <a:solidFill>
                  <a:srgbClr val="002060"/>
                </a:solidFill>
                <a:latin typeface="Gill Sans MT" pitchFamily="34" charset="0"/>
              </a:rPr>
              <a:t>Apporta contribuiti produttivi</a:t>
            </a:r>
          </a:p>
        </p:txBody>
      </p:sp>
      <p:sp>
        <p:nvSpPr>
          <p:cNvPr id="53263" name="Text Box 13"/>
          <p:cNvSpPr txBox="1">
            <a:spLocks noChangeArrowheads="1"/>
          </p:cNvSpPr>
          <p:nvPr/>
        </p:nvSpPr>
        <p:spPr bwMode="auto">
          <a:xfrm>
            <a:off x="4762500" y="1912938"/>
            <a:ext cx="1752600" cy="1114793"/>
          </a:xfrm>
          <a:prstGeom prst="rect">
            <a:avLst/>
          </a:prstGeom>
          <a:noFill/>
          <a:ln w="9525" algn="ctr">
            <a:noFill/>
            <a:miter lim="800000"/>
            <a:headEnd/>
            <a:tailEnd/>
          </a:ln>
          <a:effectLst/>
        </p:spPr>
        <p:txBody>
          <a:bodyPr lIns="92075" tIns="46038" rIns="92075" bIns="46038">
            <a:spAutoFit/>
          </a:bodyPr>
          <a:lstStyle/>
          <a:p>
            <a:pPr algn="ctr" defTabSz="901700">
              <a:spcBef>
                <a:spcPct val="10000"/>
              </a:spcBef>
            </a:pPr>
            <a:r>
              <a:rPr lang="it-IT" sz="1600" b="1" dirty="0">
                <a:solidFill>
                  <a:srgbClr val="002060"/>
                </a:solidFill>
                <a:latin typeface="Gill Sans MT" pitchFamily="34" charset="0"/>
              </a:rPr>
              <a:t>M3</a:t>
            </a:r>
          </a:p>
          <a:p>
            <a:pPr algn="ctr" defTabSz="901700">
              <a:spcBef>
                <a:spcPct val="10000"/>
              </a:spcBef>
            </a:pPr>
            <a:r>
              <a:rPr lang="it-IT" sz="1400" b="1" dirty="0">
                <a:solidFill>
                  <a:srgbClr val="002060"/>
                </a:solidFill>
                <a:latin typeface="Gill Sans MT" pitchFamily="34" charset="0"/>
              </a:rPr>
              <a:t>Esecutore capace ma cauto</a:t>
            </a:r>
          </a:p>
          <a:p>
            <a:pPr algn="ctr" defTabSz="901700">
              <a:spcBef>
                <a:spcPct val="10000"/>
              </a:spcBef>
            </a:pPr>
            <a:r>
              <a:rPr lang="it-IT" sz="1000" b="1" dirty="0">
                <a:solidFill>
                  <a:srgbClr val="002060"/>
                </a:solidFill>
                <a:latin typeface="Gill Sans MT" pitchFamily="34" charset="0"/>
              </a:rPr>
              <a:t>Competenza medio alta Impegno variabile</a:t>
            </a:r>
          </a:p>
        </p:txBody>
      </p:sp>
      <p:sp>
        <p:nvSpPr>
          <p:cNvPr id="53264" name="Line 14"/>
          <p:cNvSpPr>
            <a:spLocks noChangeShapeType="1"/>
          </p:cNvSpPr>
          <p:nvPr/>
        </p:nvSpPr>
        <p:spPr bwMode="auto">
          <a:xfrm>
            <a:off x="5194300" y="2827338"/>
            <a:ext cx="838200" cy="0"/>
          </a:xfrm>
          <a:prstGeom prst="line">
            <a:avLst/>
          </a:prstGeom>
          <a:noFill/>
          <a:ln w="3175">
            <a:solidFill>
              <a:schemeClr val="tx1"/>
            </a:solidFill>
            <a:round/>
            <a:headEnd/>
            <a:tailEnd/>
          </a:ln>
          <a:effectLst/>
        </p:spPr>
        <p:txBody>
          <a:bodyPr wrap="none" lIns="92075" tIns="46038" rIns="92075" bIns="46038" anchor="ctr"/>
          <a:lstStyle/>
          <a:p>
            <a:endParaRPr lang="it-IT"/>
          </a:p>
        </p:txBody>
      </p:sp>
      <p:sp>
        <p:nvSpPr>
          <p:cNvPr id="53265" name="Rectangle 15"/>
          <p:cNvSpPr>
            <a:spLocks noChangeArrowheads="1"/>
          </p:cNvSpPr>
          <p:nvPr/>
        </p:nvSpPr>
        <p:spPr bwMode="auto">
          <a:xfrm>
            <a:off x="6731000" y="1824038"/>
            <a:ext cx="1892300" cy="4610100"/>
          </a:xfrm>
          <a:prstGeom prst="rect">
            <a:avLst/>
          </a:prstGeom>
          <a:solidFill>
            <a:srgbClr val="00FFCC"/>
          </a:solidFill>
          <a:ln w="9525" algn="ctr">
            <a:noFill/>
            <a:miter lim="800000"/>
            <a:headEnd/>
            <a:tailEnd/>
          </a:ln>
          <a:effectLst/>
        </p:spPr>
        <p:txBody>
          <a:bodyPr wrap="none" lIns="92075" tIns="46038" rIns="92075" bIns="46038" anchor="ctr"/>
          <a:lstStyle/>
          <a:p>
            <a:endParaRPr lang="it-IT" dirty="0">
              <a:solidFill>
                <a:srgbClr val="002060"/>
              </a:solidFill>
            </a:endParaRPr>
          </a:p>
        </p:txBody>
      </p:sp>
      <p:sp>
        <p:nvSpPr>
          <p:cNvPr id="53266" name="Line 16"/>
          <p:cNvSpPr>
            <a:spLocks noChangeShapeType="1"/>
          </p:cNvSpPr>
          <p:nvPr/>
        </p:nvSpPr>
        <p:spPr bwMode="auto">
          <a:xfrm>
            <a:off x="7226300" y="2840038"/>
            <a:ext cx="838200" cy="0"/>
          </a:xfrm>
          <a:prstGeom prst="line">
            <a:avLst/>
          </a:prstGeom>
          <a:noFill/>
          <a:ln w="3175">
            <a:solidFill>
              <a:schemeClr val="tx1"/>
            </a:solidFill>
            <a:round/>
            <a:headEnd/>
            <a:tailEnd/>
          </a:ln>
          <a:effectLst/>
        </p:spPr>
        <p:txBody>
          <a:bodyPr wrap="none" lIns="92075" tIns="46038" rIns="92075" bIns="46038" anchor="ctr"/>
          <a:lstStyle/>
          <a:p>
            <a:endParaRPr lang="it-IT"/>
          </a:p>
        </p:txBody>
      </p:sp>
      <p:sp>
        <p:nvSpPr>
          <p:cNvPr id="53267" name="Text Box 17"/>
          <p:cNvSpPr txBox="1">
            <a:spLocks noChangeArrowheads="1"/>
          </p:cNvSpPr>
          <p:nvPr/>
        </p:nvSpPr>
        <p:spPr bwMode="auto">
          <a:xfrm>
            <a:off x="6743700" y="1925638"/>
            <a:ext cx="1752600" cy="914739"/>
          </a:xfrm>
          <a:prstGeom prst="rect">
            <a:avLst/>
          </a:prstGeom>
          <a:noFill/>
          <a:ln w="9525" algn="ctr">
            <a:noFill/>
            <a:miter lim="800000"/>
            <a:headEnd/>
            <a:tailEnd/>
          </a:ln>
          <a:effectLst/>
        </p:spPr>
        <p:txBody>
          <a:bodyPr lIns="92075" tIns="46038" rIns="92075" bIns="46038">
            <a:spAutoFit/>
          </a:bodyPr>
          <a:lstStyle/>
          <a:p>
            <a:pPr algn="ctr" defTabSz="901700">
              <a:spcBef>
                <a:spcPct val="10000"/>
              </a:spcBef>
            </a:pPr>
            <a:r>
              <a:rPr lang="it-IT" sz="1600" b="1" dirty="0">
                <a:solidFill>
                  <a:srgbClr val="002060"/>
                </a:solidFill>
                <a:latin typeface="Gill Sans MT" pitchFamily="34" charset="0"/>
              </a:rPr>
              <a:t>M4</a:t>
            </a:r>
          </a:p>
          <a:p>
            <a:pPr algn="ctr" defTabSz="901700">
              <a:spcBef>
                <a:spcPct val="10000"/>
              </a:spcBef>
            </a:pPr>
            <a:r>
              <a:rPr lang="it-IT" sz="1400" b="1" dirty="0">
                <a:solidFill>
                  <a:srgbClr val="002060"/>
                </a:solidFill>
                <a:latin typeface="Gill Sans MT" pitchFamily="34" charset="0"/>
              </a:rPr>
              <a:t>Esperto autonomo</a:t>
            </a:r>
          </a:p>
          <a:p>
            <a:pPr algn="ctr" defTabSz="901700">
              <a:spcBef>
                <a:spcPct val="10000"/>
              </a:spcBef>
            </a:pPr>
            <a:r>
              <a:rPr lang="it-IT" sz="1000" b="1" dirty="0">
                <a:solidFill>
                  <a:srgbClr val="002060"/>
                </a:solidFill>
                <a:latin typeface="Gill Sans MT" pitchFamily="34" charset="0"/>
              </a:rPr>
              <a:t>Competenza alta</a:t>
            </a:r>
          </a:p>
          <a:p>
            <a:pPr algn="ctr" defTabSz="901700">
              <a:spcBef>
                <a:spcPct val="10000"/>
              </a:spcBef>
            </a:pPr>
            <a:r>
              <a:rPr lang="it-IT" sz="1000" b="1" dirty="0">
                <a:solidFill>
                  <a:srgbClr val="002060"/>
                </a:solidFill>
                <a:latin typeface="Gill Sans MT" pitchFamily="34" charset="0"/>
              </a:rPr>
              <a:t>Impegno alto</a:t>
            </a:r>
            <a:endParaRPr lang="it-IT" sz="1400" b="1" dirty="0">
              <a:solidFill>
                <a:srgbClr val="002060"/>
              </a:solidFill>
              <a:latin typeface="Gill Sans MT" pitchFamily="34" charset="0"/>
            </a:endParaRPr>
          </a:p>
        </p:txBody>
      </p:sp>
      <p:sp>
        <p:nvSpPr>
          <p:cNvPr id="53268" name="Text Box 18"/>
          <p:cNvSpPr txBox="1">
            <a:spLocks noChangeArrowheads="1"/>
          </p:cNvSpPr>
          <p:nvPr/>
        </p:nvSpPr>
        <p:spPr bwMode="auto">
          <a:xfrm>
            <a:off x="6756400" y="3292475"/>
            <a:ext cx="1803400" cy="2355133"/>
          </a:xfrm>
          <a:prstGeom prst="rect">
            <a:avLst/>
          </a:prstGeom>
          <a:noFill/>
          <a:ln w="9525" algn="ctr">
            <a:noFill/>
            <a:miter lim="800000"/>
            <a:headEnd/>
            <a:tailEnd/>
          </a:ln>
          <a:effectLst/>
        </p:spPr>
        <p:txBody>
          <a:bodyPr lIns="92075" tIns="46038" rIns="92075" bIns="46038">
            <a:spAutoFit/>
          </a:bodyPr>
          <a:lstStyle/>
          <a:p>
            <a:pPr algn="ctr" defTabSz="901700">
              <a:spcBef>
                <a:spcPct val="50000"/>
              </a:spcBef>
            </a:pPr>
            <a:r>
              <a:rPr lang="it-IT" sz="1400" dirty="0">
                <a:solidFill>
                  <a:srgbClr val="002060"/>
                </a:solidFill>
                <a:latin typeface="Gill Sans MT" pitchFamily="34" charset="0"/>
              </a:rPr>
              <a:t>E’ riconosciuto dagli altri come un esperto</a:t>
            </a:r>
          </a:p>
          <a:p>
            <a:pPr algn="ctr" defTabSz="901700">
              <a:spcBef>
                <a:spcPct val="50000"/>
              </a:spcBef>
            </a:pPr>
            <a:r>
              <a:rPr lang="it-IT" sz="1400" dirty="0">
                <a:solidFill>
                  <a:srgbClr val="002060"/>
                </a:solidFill>
                <a:latin typeface="Gill Sans MT" pitchFamily="34" charset="0"/>
              </a:rPr>
              <a:t>Competente e fiducioso nelle proprie abilità</a:t>
            </a:r>
          </a:p>
          <a:p>
            <a:pPr algn="ctr" defTabSz="901700">
              <a:spcBef>
                <a:spcPct val="50000"/>
              </a:spcBef>
            </a:pPr>
            <a:r>
              <a:rPr lang="it-IT" sz="1400" dirty="0">
                <a:solidFill>
                  <a:srgbClr val="002060"/>
                </a:solidFill>
                <a:latin typeface="Gill Sans MT" pitchFamily="34" charset="0"/>
              </a:rPr>
              <a:t>E’ ispirato e a sua volta ispira gli altri</a:t>
            </a:r>
          </a:p>
          <a:p>
            <a:pPr algn="ctr" defTabSz="901700">
              <a:spcBef>
                <a:spcPct val="50000"/>
              </a:spcBef>
            </a:pPr>
            <a:r>
              <a:rPr lang="it-IT" sz="1400" dirty="0">
                <a:solidFill>
                  <a:srgbClr val="002060"/>
                </a:solidFill>
                <a:latin typeface="Gill Sans MT" pitchFamily="34" charset="0"/>
              </a:rPr>
              <a:t>Prende l’iniziativa in modo autonomo</a:t>
            </a:r>
          </a:p>
        </p:txBody>
      </p:sp>
      <p:sp>
        <p:nvSpPr>
          <p:cNvPr id="21" name="Rettangolo 20"/>
          <p:cNvSpPr/>
          <p:nvPr/>
        </p:nvSpPr>
        <p:spPr>
          <a:xfrm>
            <a:off x="428596" y="500042"/>
            <a:ext cx="4042260" cy="461665"/>
          </a:xfrm>
          <a:prstGeom prst="rect">
            <a:avLst/>
          </a:prstGeom>
        </p:spPr>
        <p:txBody>
          <a:bodyPr wrap="none">
            <a:spAutoFit/>
          </a:bodyPr>
          <a:lstStyle/>
          <a:p>
            <a:r>
              <a:rPr lang="it-IT" sz="2400" dirty="0" smtClean="0">
                <a:solidFill>
                  <a:schemeClr val="accent1">
                    <a:lumMod val="75000"/>
                  </a:schemeClr>
                </a:solidFill>
              </a:rPr>
              <a:t>Livelli di maturità professionale</a:t>
            </a:r>
            <a:endParaRPr lang="it-IT" sz="24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olo 10"/>
          <p:cNvSpPr>
            <a:spLocks noGrp="1"/>
          </p:cNvSpPr>
          <p:nvPr>
            <p:ph type="title"/>
          </p:nvPr>
        </p:nvSpPr>
        <p:spPr/>
        <p:txBody>
          <a:bodyPr/>
          <a:lstStyle/>
          <a:p>
            <a:r>
              <a:rPr lang="it-IT" dirty="0" smtClean="0">
                <a:solidFill>
                  <a:schemeClr val="accent1">
                    <a:lumMod val="75000"/>
                  </a:schemeClr>
                </a:solidFill>
              </a:rPr>
              <a:t>Stile di leadership</a:t>
            </a:r>
            <a:endParaRPr lang="it-IT" dirty="0"/>
          </a:p>
        </p:txBody>
      </p:sp>
      <p:sp>
        <p:nvSpPr>
          <p:cNvPr id="10"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54276" name="Rectangle 2"/>
          <p:cNvSpPr>
            <a:spLocks noChangeArrowheads="1"/>
          </p:cNvSpPr>
          <p:nvPr/>
        </p:nvSpPr>
        <p:spPr bwMode="auto">
          <a:xfrm>
            <a:off x="395288" y="1628775"/>
            <a:ext cx="8210550" cy="962043"/>
          </a:xfrm>
          <a:prstGeom prst="rect">
            <a:avLst/>
          </a:prstGeom>
          <a:noFill/>
          <a:ln w="9525">
            <a:noFill/>
            <a:miter lim="800000"/>
            <a:headEnd/>
            <a:tailEnd/>
          </a:ln>
          <a:effectLst/>
        </p:spPr>
        <p:txBody>
          <a:bodyPr lIns="92059" tIns="46030" rIns="92059" bIns="46030">
            <a:spAutoFit/>
          </a:bodyPr>
          <a:lstStyle/>
          <a:p>
            <a:pPr defTabSz="762000" eaLnBrk="0" hangingPunct="0">
              <a:lnSpc>
                <a:spcPct val="150000"/>
              </a:lnSpc>
              <a:spcBef>
                <a:spcPct val="50000"/>
              </a:spcBef>
            </a:pPr>
            <a:r>
              <a:rPr lang="it-IT" sz="2000" dirty="0">
                <a:solidFill>
                  <a:srgbClr val="002060"/>
                </a:solidFill>
                <a:latin typeface="Gill Sans MT" pitchFamily="34" charset="0"/>
              </a:rPr>
              <a:t>Lo </a:t>
            </a:r>
            <a:r>
              <a:rPr lang="it-IT" sz="2000" b="1" dirty="0">
                <a:solidFill>
                  <a:srgbClr val="002060"/>
                </a:solidFill>
                <a:latin typeface="Gill Sans MT" pitchFamily="34" charset="0"/>
              </a:rPr>
              <a:t>stile di leadership</a:t>
            </a:r>
            <a:r>
              <a:rPr lang="it-IT" sz="2000" dirty="0">
                <a:solidFill>
                  <a:srgbClr val="002060"/>
                </a:solidFill>
                <a:latin typeface="Gill Sans MT" pitchFamily="34" charset="0"/>
              </a:rPr>
              <a:t> è il modo in cui il leader tenta di influenzare il comportamento del collaboratore.</a:t>
            </a:r>
          </a:p>
        </p:txBody>
      </p:sp>
      <p:sp>
        <p:nvSpPr>
          <p:cNvPr id="54277" name="Rectangle 3"/>
          <p:cNvSpPr>
            <a:spLocks noChangeArrowheads="1"/>
          </p:cNvSpPr>
          <p:nvPr/>
        </p:nvSpPr>
        <p:spPr bwMode="auto">
          <a:xfrm>
            <a:off x="1778000" y="2978150"/>
            <a:ext cx="5562600" cy="366713"/>
          </a:xfrm>
          <a:prstGeom prst="rect">
            <a:avLst/>
          </a:prstGeom>
          <a:noFill/>
          <a:ln w="9525">
            <a:noFill/>
            <a:miter lim="800000"/>
            <a:headEnd/>
            <a:tailEnd/>
          </a:ln>
          <a:effectLst/>
        </p:spPr>
        <p:txBody>
          <a:bodyPr lIns="92059" tIns="46030" rIns="92059" bIns="46030">
            <a:spAutoFit/>
          </a:bodyPr>
          <a:lstStyle/>
          <a:p>
            <a:pPr defTabSz="762000" eaLnBrk="0" hangingPunct="0">
              <a:spcBef>
                <a:spcPct val="50000"/>
              </a:spcBef>
            </a:pPr>
            <a:r>
              <a:rPr lang="it-IT" b="1" i="1" dirty="0">
                <a:solidFill>
                  <a:srgbClr val="002060"/>
                </a:solidFill>
                <a:latin typeface="Gill Sans MT" pitchFamily="34" charset="0"/>
              </a:rPr>
              <a:t>ESSO È DATO DALLA COMBINAZIONE </a:t>
            </a:r>
            <a:r>
              <a:rPr lang="it-IT" b="1" i="1" dirty="0" err="1">
                <a:solidFill>
                  <a:srgbClr val="002060"/>
                </a:solidFill>
                <a:latin typeface="Gill Sans MT" pitchFamily="34" charset="0"/>
              </a:rPr>
              <a:t>DI</a:t>
            </a:r>
            <a:r>
              <a:rPr lang="it-IT" b="1" i="1" dirty="0">
                <a:solidFill>
                  <a:srgbClr val="002060"/>
                </a:solidFill>
                <a:latin typeface="Gill Sans MT" pitchFamily="34" charset="0"/>
              </a:rPr>
              <a:t>:</a:t>
            </a:r>
          </a:p>
        </p:txBody>
      </p:sp>
      <p:grpSp>
        <p:nvGrpSpPr>
          <p:cNvPr id="2" name="Group 4"/>
          <p:cNvGrpSpPr>
            <a:grpSpLocks/>
          </p:cNvGrpSpPr>
          <p:nvPr/>
        </p:nvGrpSpPr>
        <p:grpSpPr bwMode="auto">
          <a:xfrm>
            <a:off x="2235200" y="3816350"/>
            <a:ext cx="6477000" cy="1844675"/>
            <a:chOff x="840" y="2160"/>
            <a:chExt cx="4080" cy="1162"/>
          </a:xfrm>
        </p:grpSpPr>
        <p:sp>
          <p:nvSpPr>
            <p:cNvPr id="54279" name="Rectangle 5"/>
            <p:cNvSpPr>
              <a:spLocks noChangeArrowheads="1"/>
            </p:cNvSpPr>
            <p:nvPr/>
          </p:nvSpPr>
          <p:spPr bwMode="auto">
            <a:xfrm>
              <a:off x="1080" y="2160"/>
              <a:ext cx="3840" cy="538"/>
            </a:xfrm>
            <a:prstGeom prst="rect">
              <a:avLst/>
            </a:prstGeom>
            <a:noFill/>
            <a:ln w="9525">
              <a:noFill/>
              <a:miter lim="800000"/>
              <a:headEnd/>
              <a:tailEnd/>
            </a:ln>
            <a:effectLst/>
          </p:spPr>
          <p:txBody>
            <a:bodyPr lIns="92044" tIns="46021" rIns="92044" bIns="46021">
              <a:spAutoFit/>
            </a:bodyPr>
            <a:lstStyle/>
            <a:p>
              <a:pPr marL="285750" indent="-285750" defTabSz="762000" eaLnBrk="0" hangingPunct="0">
                <a:spcBef>
                  <a:spcPct val="50000"/>
                </a:spcBef>
                <a:buClr>
                  <a:srgbClr val="CF0E30"/>
                </a:buClr>
                <a:buFont typeface="Wingdings" pitchFamily="2" charset="2"/>
                <a:buChar char="Ø"/>
                <a:tabLst>
                  <a:tab pos="666750" algn="l"/>
                </a:tabLst>
              </a:pPr>
              <a:r>
                <a:rPr lang="it-IT" sz="2000" b="1" dirty="0">
                  <a:solidFill>
                    <a:srgbClr val="002060"/>
                  </a:solidFill>
                  <a:latin typeface="Gill Sans MT" pitchFamily="34" charset="0"/>
                </a:rPr>
                <a:t>Comportamento di relazione</a:t>
              </a:r>
              <a:endParaRPr lang="it-IT" sz="2000" dirty="0">
                <a:solidFill>
                  <a:srgbClr val="002060"/>
                </a:solidFill>
                <a:latin typeface="Gill Sans MT" pitchFamily="34" charset="0"/>
              </a:endParaRPr>
            </a:p>
            <a:p>
              <a:pPr marL="285750" indent="-285750" defTabSz="762000" eaLnBrk="0" hangingPunct="0">
                <a:spcBef>
                  <a:spcPct val="50000"/>
                </a:spcBef>
                <a:buFont typeface="Wingdings" pitchFamily="2" charset="2"/>
                <a:buNone/>
                <a:tabLst>
                  <a:tab pos="666750" algn="l"/>
                </a:tabLst>
              </a:pPr>
              <a:r>
                <a:rPr lang="it-IT" sz="2000" dirty="0">
                  <a:solidFill>
                    <a:srgbClr val="002060"/>
                  </a:solidFill>
                  <a:latin typeface="Gill Sans MT" pitchFamily="34" charset="0"/>
                </a:rPr>
                <a:t>   (orientamento alle relazioni)</a:t>
              </a:r>
            </a:p>
          </p:txBody>
        </p:sp>
        <p:sp>
          <p:nvSpPr>
            <p:cNvPr id="54280" name="Rectangle 6"/>
            <p:cNvSpPr>
              <a:spLocks noChangeArrowheads="1"/>
            </p:cNvSpPr>
            <p:nvPr/>
          </p:nvSpPr>
          <p:spPr bwMode="auto">
            <a:xfrm>
              <a:off x="840" y="2448"/>
              <a:ext cx="2160" cy="250"/>
            </a:xfrm>
            <a:prstGeom prst="rect">
              <a:avLst/>
            </a:prstGeom>
            <a:noFill/>
            <a:ln w="9525">
              <a:noFill/>
              <a:miter lim="800000"/>
              <a:headEnd/>
              <a:tailEnd/>
            </a:ln>
            <a:effectLst/>
          </p:spPr>
          <p:txBody>
            <a:bodyPr lIns="92044" tIns="46021" rIns="92044" bIns="46021">
              <a:spAutoFit/>
            </a:bodyPr>
            <a:lstStyle/>
            <a:p>
              <a:endParaRPr lang="it-IT"/>
            </a:p>
          </p:txBody>
        </p:sp>
        <p:sp>
          <p:nvSpPr>
            <p:cNvPr id="54281" name="Rectangle 7"/>
            <p:cNvSpPr>
              <a:spLocks noChangeArrowheads="1"/>
            </p:cNvSpPr>
            <p:nvPr/>
          </p:nvSpPr>
          <p:spPr bwMode="auto">
            <a:xfrm>
              <a:off x="888" y="2784"/>
              <a:ext cx="3264" cy="538"/>
            </a:xfrm>
            <a:prstGeom prst="rect">
              <a:avLst/>
            </a:prstGeom>
            <a:noFill/>
            <a:ln w="9525">
              <a:noFill/>
              <a:miter lim="800000"/>
              <a:headEnd/>
              <a:tailEnd/>
            </a:ln>
            <a:effectLst/>
          </p:spPr>
          <p:txBody>
            <a:bodyPr lIns="92044" tIns="46021" rIns="92044" bIns="46021">
              <a:spAutoFit/>
            </a:bodyPr>
            <a:lstStyle/>
            <a:p>
              <a:pPr marL="571500" indent="-285750" defTabSz="762000" eaLnBrk="0" hangingPunct="0">
                <a:spcBef>
                  <a:spcPct val="50000"/>
                </a:spcBef>
                <a:buClr>
                  <a:srgbClr val="CF0E30"/>
                </a:buClr>
                <a:buFont typeface="Wingdings" pitchFamily="2" charset="2"/>
                <a:buChar char="Ø"/>
                <a:tabLst>
                  <a:tab pos="476250" algn="l"/>
                  <a:tab pos="571500" algn="l"/>
                </a:tabLst>
              </a:pPr>
              <a:r>
                <a:rPr lang="it-IT" sz="2000" b="1" dirty="0">
                  <a:solidFill>
                    <a:srgbClr val="002060"/>
                  </a:solidFill>
                  <a:latin typeface="Gill Sans MT" pitchFamily="34" charset="0"/>
                </a:rPr>
                <a:t>Comportamento direttivo</a:t>
              </a:r>
              <a:endParaRPr lang="it-IT" sz="2000" dirty="0">
                <a:solidFill>
                  <a:srgbClr val="002060"/>
                </a:solidFill>
                <a:latin typeface="Gill Sans MT" pitchFamily="34" charset="0"/>
              </a:endParaRPr>
            </a:p>
            <a:p>
              <a:pPr marL="571500" indent="-285750" defTabSz="762000" eaLnBrk="0" hangingPunct="0">
                <a:spcBef>
                  <a:spcPct val="50000"/>
                </a:spcBef>
                <a:buFont typeface="Wingdings" pitchFamily="2" charset="2"/>
                <a:buNone/>
                <a:tabLst>
                  <a:tab pos="476250" algn="l"/>
                  <a:tab pos="571500" algn="l"/>
                </a:tabLst>
              </a:pPr>
              <a:r>
                <a:rPr lang="it-IT" sz="2000" dirty="0">
                  <a:solidFill>
                    <a:srgbClr val="002060"/>
                  </a:solidFill>
                  <a:latin typeface="Gill Sans MT" pitchFamily="34" charset="0"/>
                </a:rPr>
                <a:t>   (orientamento al compito)</a:t>
              </a:r>
            </a:p>
          </p:txBody>
        </p:sp>
        <p:sp>
          <p:nvSpPr>
            <p:cNvPr id="54282" name="Rectangle 8"/>
            <p:cNvSpPr>
              <a:spLocks noChangeArrowheads="1"/>
            </p:cNvSpPr>
            <p:nvPr/>
          </p:nvSpPr>
          <p:spPr bwMode="auto">
            <a:xfrm>
              <a:off x="1368" y="3072"/>
              <a:ext cx="2064" cy="250"/>
            </a:xfrm>
            <a:prstGeom prst="rect">
              <a:avLst/>
            </a:prstGeom>
            <a:noFill/>
            <a:ln w="9525">
              <a:noFill/>
              <a:miter lim="800000"/>
              <a:headEnd/>
              <a:tailEnd/>
            </a:ln>
            <a:effectLst/>
          </p:spPr>
          <p:txBody>
            <a:bodyPr lIns="92044" tIns="46021" rIns="92044" bIns="46021">
              <a:spAutoFit/>
            </a:bodyPr>
            <a:lstStyle/>
            <a:p>
              <a:endParaRPr lang="it-IT"/>
            </a:p>
          </p:txBody>
        </p:sp>
      </p:gr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r>
              <a:rPr lang="it-IT" dirty="0" smtClean="0">
                <a:solidFill>
                  <a:schemeClr val="accent1">
                    <a:lumMod val="75000"/>
                  </a:schemeClr>
                </a:solidFill>
              </a:rPr>
              <a:t>Stile di leadership</a:t>
            </a:r>
            <a:endParaRPr lang="it-IT" dirty="0"/>
          </a:p>
        </p:txBody>
      </p:sp>
      <p:sp>
        <p:nvSpPr>
          <p:cNvPr id="5"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227330" name="Rectangle 2"/>
          <p:cNvSpPr>
            <a:spLocks noChangeArrowheads="1"/>
          </p:cNvSpPr>
          <p:nvPr/>
        </p:nvSpPr>
        <p:spPr bwMode="auto">
          <a:xfrm>
            <a:off x="1357290" y="1285860"/>
            <a:ext cx="6362700" cy="826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68" tIns="43634" rIns="87268" bIns="43634">
            <a:spAutoFit/>
          </a:bodyPr>
          <a:lstStyle/>
          <a:p>
            <a:pPr defTabSz="833438">
              <a:defRPr/>
            </a:pPr>
            <a:r>
              <a:rPr lang="it-IT" sz="2400" b="1" dirty="0">
                <a:solidFill>
                  <a:srgbClr val="002060"/>
                </a:solidFill>
                <a:effectLst>
                  <a:outerShdw blurRad="38100" dist="38100" dir="2700000" algn="tl">
                    <a:srgbClr val="C0C0C0"/>
                  </a:outerShdw>
                </a:effectLst>
                <a:latin typeface="Gill Sans MT" pitchFamily="34" charset="0"/>
                <a:cs typeface="Arial" charset="0"/>
              </a:rPr>
              <a:t>Orientamento direttivo/al compito </a:t>
            </a:r>
          </a:p>
          <a:p>
            <a:pPr defTabSz="833438">
              <a:defRPr/>
            </a:pPr>
            <a:endParaRPr lang="it-IT" sz="2400" b="1" dirty="0">
              <a:solidFill>
                <a:srgbClr val="002060"/>
              </a:solidFill>
              <a:effectLst>
                <a:outerShdw blurRad="38100" dist="38100" dir="2700000" algn="tl">
                  <a:srgbClr val="C0C0C0"/>
                </a:outerShdw>
              </a:effectLst>
              <a:latin typeface="Gill Sans MT" pitchFamily="34" charset="0"/>
              <a:cs typeface="Arial" charset="0"/>
            </a:endParaRPr>
          </a:p>
        </p:txBody>
      </p:sp>
      <p:sp>
        <p:nvSpPr>
          <p:cNvPr id="55301" name="Rectangle 3"/>
          <p:cNvSpPr>
            <a:spLocks noChangeArrowheads="1"/>
          </p:cNvSpPr>
          <p:nvPr/>
        </p:nvSpPr>
        <p:spPr bwMode="auto">
          <a:xfrm>
            <a:off x="1003300" y="2082800"/>
            <a:ext cx="7226300" cy="2862948"/>
          </a:xfrm>
          <a:prstGeom prst="rect">
            <a:avLst/>
          </a:prstGeom>
          <a:gradFill rotWithShape="0">
            <a:gsLst>
              <a:gs pos="0">
                <a:srgbClr val="FFFFCC"/>
              </a:gs>
              <a:gs pos="100000">
                <a:srgbClr val="FFFFFF"/>
              </a:gs>
            </a:gsLst>
            <a:path path="shape">
              <a:fillToRect l="50000" t="50000" r="50000" b="50000"/>
            </a:path>
          </a:gradFill>
          <a:ln w="9525">
            <a:noFill/>
            <a:miter lim="800000"/>
            <a:headEnd/>
            <a:tailEnd/>
          </a:ln>
          <a:effectLst/>
        </p:spPr>
        <p:txBody>
          <a:bodyPr lIns="92059" tIns="46030" rIns="92059" bIns="46030">
            <a:spAutoFit/>
          </a:bodyPr>
          <a:lstStyle/>
          <a:p>
            <a:pPr marL="381000" indent="-381000" algn="just"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Organizzazione e definizione dei ruoli dei membri del gruppo</a:t>
            </a:r>
          </a:p>
          <a:p>
            <a:pPr marL="381000" indent="-381000" algn="just"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Indicazione obiettivi da raggiungere, assegnazione progetti/attività</a:t>
            </a:r>
          </a:p>
          <a:p>
            <a:pPr marL="381000" indent="-381000" algn="just"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Modalità di svolgimento delle attività individuali</a:t>
            </a:r>
          </a:p>
          <a:p>
            <a:pPr marL="381000" indent="-381000" algn="just"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Tempi e modalità di realizzazione dei compiti assegnati</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r>
              <a:rPr lang="it-IT" dirty="0" smtClean="0">
                <a:solidFill>
                  <a:schemeClr val="accent1">
                    <a:lumMod val="75000"/>
                  </a:schemeClr>
                </a:solidFill>
              </a:rPr>
              <a:t>Stile di leadership</a:t>
            </a:r>
            <a:endParaRPr lang="it-IT" dirty="0"/>
          </a:p>
        </p:txBody>
      </p:sp>
      <p:sp>
        <p:nvSpPr>
          <p:cNvPr id="5"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sp>
        <p:nvSpPr>
          <p:cNvPr id="229378" name="Rectangle 2"/>
          <p:cNvSpPr>
            <a:spLocks noChangeArrowheads="1"/>
          </p:cNvSpPr>
          <p:nvPr/>
        </p:nvSpPr>
        <p:spPr bwMode="auto">
          <a:xfrm>
            <a:off x="785786" y="1428736"/>
            <a:ext cx="6794500" cy="45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68" tIns="43634" rIns="87268" bIns="43634">
            <a:spAutoFit/>
          </a:bodyPr>
          <a:lstStyle/>
          <a:p>
            <a:pPr defTabSz="833438">
              <a:defRPr/>
            </a:pPr>
            <a:r>
              <a:rPr lang="it-IT" sz="2400" b="1" dirty="0">
                <a:solidFill>
                  <a:schemeClr val="tx2"/>
                </a:solidFill>
                <a:effectLst>
                  <a:outerShdw blurRad="38100" dist="38100" dir="2700000" algn="tl">
                    <a:srgbClr val="C0C0C0"/>
                  </a:outerShdw>
                </a:effectLst>
                <a:latin typeface="Gill Sans MT" pitchFamily="34" charset="0"/>
                <a:cs typeface="Arial" charset="0"/>
              </a:rPr>
              <a:t>Orientamento alla relazione/sostegno</a:t>
            </a:r>
          </a:p>
        </p:txBody>
      </p:sp>
      <p:sp>
        <p:nvSpPr>
          <p:cNvPr id="56325" name="Rectangle 3"/>
          <p:cNvSpPr>
            <a:spLocks noChangeArrowheads="1"/>
          </p:cNvSpPr>
          <p:nvPr/>
        </p:nvSpPr>
        <p:spPr bwMode="auto">
          <a:xfrm>
            <a:off x="463550" y="2159000"/>
            <a:ext cx="8229600" cy="2378075"/>
          </a:xfrm>
          <a:prstGeom prst="rect">
            <a:avLst/>
          </a:prstGeom>
          <a:gradFill rotWithShape="0">
            <a:gsLst>
              <a:gs pos="0">
                <a:srgbClr val="FFFFCC"/>
              </a:gs>
              <a:gs pos="100000">
                <a:srgbClr val="FFFFFF"/>
              </a:gs>
            </a:gsLst>
            <a:path path="shape">
              <a:fillToRect l="50000" t="50000" r="50000" b="50000"/>
            </a:path>
          </a:gradFill>
          <a:ln w="9525">
            <a:noFill/>
            <a:miter lim="800000"/>
            <a:headEnd/>
            <a:tailEnd/>
          </a:ln>
          <a:effectLst/>
        </p:spPr>
        <p:txBody>
          <a:bodyPr lIns="92059" tIns="46030" rIns="92059" bIns="46030">
            <a:spAutoFit/>
          </a:bodyPr>
          <a:lstStyle/>
          <a:p>
            <a:pPr marL="285750" indent="-285750"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Creazione del clima di lavoro, attenzione alle dinamiche relazionali </a:t>
            </a:r>
          </a:p>
          <a:p>
            <a:pPr marL="285750" indent="-285750"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Ascolto delle esigenze individuali</a:t>
            </a:r>
          </a:p>
          <a:p>
            <a:pPr marL="285750" indent="-285750"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Sostegno emotivo e motivazionale, gratificazioni psicologiche</a:t>
            </a:r>
          </a:p>
          <a:p>
            <a:pPr marL="285750" indent="-285750" defTabSz="762000" eaLnBrk="0" hangingPunct="0">
              <a:lnSpc>
                <a:spcPct val="150000"/>
              </a:lnSpc>
              <a:spcBef>
                <a:spcPct val="50000"/>
              </a:spcBef>
              <a:buClr>
                <a:srgbClr val="CF0E30"/>
              </a:buClr>
              <a:buFontTx/>
              <a:buChar char="•"/>
            </a:pPr>
            <a:r>
              <a:rPr lang="it-IT" sz="2000" dirty="0">
                <a:solidFill>
                  <a:srgbClr val="002060"/>
                </a:solidFill>
                <a:latin typeface="Gill Sans MT" pitchFamily="34" charset="0"/>
              </a:rPr>
              <a:t>Mantenimento dei rapporti personali con i membri del gruppo</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2217738" y="1247775"/>
            <a:ext cx="2355850" cy="1854200"/>
          </a:xfrm>
          <a:prstGeom prst="rect">
            <a:avLst/>
          </a:prstGeom>
          <a:solidFill>
            <a:schemeClr val="accent1"/>
          </a:solidFill>
          <a:ln w="3175">
            <a:solidFill>
              <a:schemeClr val="accent1"/>
            </a:solidFill>
            <a:miter lim="800000"/>
            <a:headEnd/>
            <a:tailEnd/>
          </a:ln>
          <a:effectLst/>
        </p:spPr>
        <p:txBody>
          <a:bodyPr wrap="none" anchor="ctr"/>
          <a:lstStyle/>
          <a:p>
            <a:endParaRPr lang="it-IT"/>
          </a:p>
        </p:txBody>
      </p:sp>
      <p:graphicFrame>
        <p:nvGraphicFramePr>
          <p:cNvPr id="57347" name="Object 3"/>
          <p:cNvGraphicFramePr>
            <a:graphicFrameLocks noChangeAspect="1"/>
          </p:cNvGraphicFramePr>
          <p:nvPr/>
        </p:nvGraphicFramePr>
        <p:xfrm>
          <a:off x="1524000" y="1668463"/>
          <a:ext cx="6096000" cy="4064000"/>
        </p:xfrm>
        <a:graphic>
          <a:graphicData uri="http://schemas.openxmlformats.org/presentationml/2006/ole">
            <mc:AlternateContent xmlns:mc="http://schemas.openxmlformats.org/markup-compatibility/2006">
              <mc:Choice xmlns:v="urn:schemas-microsoft-com:vml" Requires="v">
                <p:oleObj spid="_x0000_s7174" name="Microsoft WordArt 3.2" r:id="rId3" imgW="6096000" imgH="4067175" progId="">
                  <p:embed/>
                </p:oleObj>
              </mc:Choice>
              <mc:Fallback>
                <p:oleObj name="Microsoft WordArt 3.2" r:id="rId3" imgW="6096000" imgH="4067175"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668463"/>
                        <a:ext cx="6096000" cy="406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8" name="Text Box 4"/>
          <p:cNvSpPr txBox="1">
            <a:spLocks noChangeArrowheads="1"/>
          </p:cNvSpPr>
          <p:nvPr/>
        </p:nvSpPr>
        <p:spPr bwMode="auto">
          <a:xfrm>
            <a:off x="2320925" y="1274763"/>
            <a:ext cx="958917" cy="954107"/>
          </a:xfrm>
          <a:prstGeom prst="rect">
            <a:avLst/>
          </a:prstGeom>
          <a:noFill/>
          <a:ln w="88900">
            <a:noFill/>
            <a:miter lim="800000"/>
            <a:headEnd/>
            <a:tailEnd/>
          </a:ln>
          <a:effectLst/>
        </p:spPr>
        <p:txBody>
          <a:bodyPr wrap="none">
            <a:spAutoFit/>
          </a:bodyPr>
          <a:lstStyle/>
          <a:p>
            <a:pPr eaLnBrk="0" hangingPunct="0"/>
            <a:r>
              <a:rPr lang="it-IT" sz="1400" b="1" dirty="0">
                <a:solidFill>
                  <a:srgbClr val="353535"/>
                </a:solidFill>
                <a:latin typeface="Gill Sans MT" pitchFamily="34" charset="0"/>
                <a:cs typeface="Arial" charset="0"/>
              </a:rPr>
              <a:t>Elevate</a:t>
            </a:r>
          </a:p>
          <a:p>
            <a:pPr eaLnBrk="0" hangingPunct="0"/>
            <a:r>
              <a:rPr lang="it-IT" sz="1400" b="1" dirty="0">
                <a:solidFill>
                  <a:srgbClr val="353535"/>
                </a:solidFill>
                <a:latin typeface="Gill Sans MT" pitchFamily="34" charset="0"/>
                <a:cs typeface="Arial" charset="0"/>
              </a:rPr>
              <a:t>Direttive</a:t>
            </a:r>
          </a:p>
          <a:p>
            <a:pPr eaLnBrk="0" hangingPunct="0"/>
            <a:r>
              <a:rPr lang="it-IT" sz="1400" b="1" dirty="0">
                <a:solidFill>
                  <a:srgbClr val="353535"/>
                </a:solidFill>
                <a:latin typeface="Gill Sans MT" pitchFamily="34" charset="0"/>
                <a:cs typeface="Arial" charset="0"/>
              </a:rPr>
              <a:t>Elevato</a:t>
            </a:r>
          </a:p>
          <a:p>
            <a:pPr eaLnBrk="0" hangingPunct="0"/>
            <a:r>
              <a:rPr lang="it-IT" sz="1400" b="1" dirty="0">
                <a:solidFill>
                  <a:srgbClr val="353535"/>
                </a:solidFill>
                <a:latin typeface="Gill Sans MT" pitchFamily="34" charset="0"/>
                <a:cs typeface="Arial" charset="0"/>
              </a:rPr>
              <a:t>Sostegno</a:t>
            </a:r>
            <a:endParaRPr lang="en-US" sz="1400" b="1" dirty="0">
              <a:solidFill>
                <a:srgbClr val="353535"/>
              </a:solidFill>
              <a:latin typeface="Gill Sans MT" pitchFamily="34" charset="0"/>
              <a:cs typeface="Arial" charset="0"/>
            </a:endParaRPr>
          </a:p>
        </p:txBody>
      </p:sp>
      <p:sp>
        <p:nvSpPr>
          <p:cNvPr id="57349" name="Rectangle 5"/>
          <p:cNvSpPr>
            <a:spLocks noChangeArrowheads="1"/>
          </p:cNvSpPr>
          <p:nvPr/>
        </p:nvSpPr>
        <p:spPr bwMode="auto">
          <a:xfrm>
            <a:off x="4587875" y="1247775"/>
            <a:ext cx="2355850" cy="1854200"/>
          </a:xfrm>
          <a:prstGeom prst="rect">
            <a:avLst/>
          </a:prstGeom>
          <a:solidFill>
            <a:srgbClr val="66FFFF"/>
          </a:solidFill>
          <a:ln w="3175">
            <a:noFill/>
            <a:miter lim="800000"/>
            <a:headEnd/>
            <a:tailEnd/>
          </a:ln>
          <a:effectLst/>
        </p:spPr>
        <p:txBody>
          <a:bodyPr wrap="none" anchor="ctr"/>
          <a:lstStyle/>
          <a:p>
            <a:endParaRPr lang="it-IT"/>
          </a:p>
        </p:txBody>
      </p:sp>
      <p:sp>
        <p:nvSpPr>
          <p:cNvPr id="57350" name="Rectangle 6"/>
          <p:cNvSpPr>
            <a:spLocks noChangeArrowheads="1"/>
          </p:cNvSpPr>
          <p:nvPr/>
        </p:nvSpPr>
        <p:spPr bwMode="auto">
          <a:xfrm>
            <a:off x="4586288" y="3117850"/>
            <a:ext cx="2355850" cy="1854200"/>
          </a:xfrm>
          <a:prstGeom prst="rect">
            <a:avLst/>
          </a:prstGeom>
          <a:solidFill>
            <a:srgbClr val="FF99CC"/>
          </a:solidFill>
          <a:ln w="3175">
            <a:noFill/>
            <a:miter lim="800000"/>
            <a:headEnd/>
            <a:tailEnd/>
          </a:ln>
          <a:effectLst/>
        </p:spPr>
        <p:txBody>
          <a:bodyPr wrap="none" anchor="ctr"/>
          <a:lstStyle/>
          <a:p>
            <a:endParaRPr lang="it-IT"/>
          </a:p>
        </p:txBody>
      </p:sp>
      <p:sp>
        <p:nvSpPr>
          <p:cNvPr id="57351" name="Rectangle 7"/>
          <p:cNvSpPr>
            <a:spLocks noChangeArrowheads="1"/>
          </p:cNvSpPr>
          <p:nvPr/>
        </p:nvSpPr>
        <p:spPr bwMode="auto">
          <a:xfrm>
            <a:off x="2216150" y="3103563"/>
            <a:ext cx="2355850" cy="1870075"/>
          </a:xfrm>
          <a:prstGeom prst="rect">
            <a:avLst/>
          </a:prstGeom>
          <a:solidFill>
            <a:srgbClr val="66FF33"/>
          </a:solidFill>
          <a:ln w="3175">
            <a:solidFill>
              <a:schemeClr val="bg1"/>
            </a:solidFill>
            <a:miter lim="800000"/>
            <a:headEnd/>
            <a:tailEnd/>
          </a:ln>
          <a:effectLst/>
        </p:spPr>
        <p:txBody>
          <a:bodyPr wrap="none" anchor="ctr"/>
          <a:lstStyle/>
          <a:p>
            <a:endParaRPr lang="it-IT"/>
          </a:p>
        </p:txBody>
      </p:sp>
      <p:sp>
        <p:nvSpPr>
          <p:cNvPr id="57352" name="Rectangle 8"/>
          <p:cNvSpPr>
            <a:spLocks noChangeArrowheads="1"/>
          </p:cNvSpPr>
          <p:nvPr/>
        </p:nvSpPr>
        <p:spPr bwMode="auto">
          <a:xfrm>
            <a:off x="2209800" y="1233488"/>
            <a:ext cx="4724400" cy="3733800"/>
          </a:xfrm>
          <a:prstGeom prst="rect">
            <a:avLst/>
          </a:prstGeom>
          <a:noFill/>
          <a:ln w="12700">
            <a:solidFill>
              <a:schemeClr val="tx1"/>
            </a:solidFill>
            <a:miter lim="800000"/>
            <a:headEnd/>
            <a:tailEnd/>
          </a:ln>
          <a:effectLst/>
        </p:spPr>
        <p:txBody>
          <a:bodyPr wrap="none" anchor="ctr"/>
          <a:lstStyle/>
          <a:p>
            <a:endParaRPr lang="it-IT"/>
          </a:p>
        </p:txBody>
      </p:sp>
      <p:cxnSp>
        <p:nvCxnSpPr>
          <p:cNvPr id="57353" name="AutoShape 9"/>
          <p:cNvCxnSpPr>
            <a:cxnSpLocks noChangeShapeType="1"/>
            <a:stCxn id="57352" idx="1"/>
            <a:endCxn id="57352" idx="3"/>
          </p:cNvCxnSpPr>
          <p:nvPr/>
        </p:nvCxnSpPr>
        <p:spPr bwMode="auto">
          <a:xfrm>
            <a:off x="2209800" y="3100388"/>
            <a:ext cx="4724400" cy="0"/>
          </a:xfrm>
          <a:prstGeom prst="straightConnector1">
            <a:avLst/>
          </a:prstGeom>
          <a:noFill/>
          <a:ln w="19050">
            <a:solidFill>
              <a:schemeClr val="tx1"/>
            </a:solidFill>
            <a:round/>
            <a:headEnd/>
            <a:tailEnd/>
          </a:ln>
          <a:effectLst/>
        </p:spPr>
      </p:cxnSp>
      <p:cxnSp>
        <p:nvCxnSpPr>
          <p:cNvPr id="57354" name="AutoShape 10"/>
          <p:cNvCxnSpPr>
            <a:cxnSpLocks noChangeShapeType="1"/>
            <a:stCxn id="57352" idx="0"/>
            <a:endCxn id="57352" idx="2"/>
          </p:cNvCxnSpPr>
          <p:nvPr/>
        </p:nvCxnSpPr>
        <p:spPr bwMode="auto">
          <a:xfrm>
            <a:off x="4572000" y="1233488"/>
            <a:ext cx="0" cy="3733800"/>
          </a:xfrm>
          <a:prstGeom prst="straightConnector1">
            <a:avLst/>
          </a:prstGeom>
          <a:noFill/>
          <a:ln w="19050">
            <a:solidFill>
              <a:schemeClr val="tx1"/>
            </a:solidFill>
            <a:round/>
            <a:headEnd/>
            <a:tailEnd/>
          </a:ln>
          <a:effectLst/>
        </p:spPr>
      </p:cxnSp>
      <p:sp>
        <p:nvSpPr>
          <p:cNvPr id="57355" name="Rectangle 11"/>
          <p:cNvSpPr>
            <a:spLocks noChangeArrowheads="1"/>
          </p:cNvSpPr>
          <p:nvPr/>
        </p:nvSpPr>
        <p:spPr bwMode="auto">
          <a:xfrm>
            <a:off x="2238375" y="5381625"/>
            <a:ext cx="1162050" cy="457200"/>
          </a:xfrm>
          <a:prstGeom prst="rect">
            <a:avLst/>
          </a:prstGeom>
          <a:solidFill>
            <a:srgbClr val="48B858"/>
          </a:solidFill>
          <a:ln w="12700">
            <a:solidFill>
              <a:schemeClr val="tx1"/>
            </a:solidFill>
            <a:miter lim="800000"/>
            <a:headEnd/>
            <a:tailEnd/>
          </a:ln>
          <a:effectLst/>
        </p:spPr>
        <p:txBody>
          <a:bodyPr wrap="none" anchor="ctr"/>
          <a:lstStyle/>
          <a:p>
            <a:pPr eaLnBrk="0" hangingPunct="0"/>
            <a:r>
              <a:rPr lang="it-IT" sz="2400" b="1" dirty="0">
                <a:solidFill>
                  <a:schemeClr val="bg1"/>
                </a:solidFill>
                <a:latin typeface="Gill Sans MT" pitchFamily="34" charset="0"/>
                <a:cs typeface="Arial" charset="0"/>
              </a:rPr>
              <a:t>M1</a:t>
            </a:r>
            <a:endParaRPr lang="en-US" sz="2400" b="1" dirty="0">
              <a:solidFill>
                <a:schemeClr val="bg1"/>
              </a:solidFill>
              <a:latin typeface="Gill Sans MT" pitchFamily="34" charset="0"/>
              <a:cs typeface="Arial" charset="0"/>
            </a:endParaRPr>
          </a:p>
        </p:txBody>
      </p:sp>
      <p:sp>
        <p:nvSpPr>
          <p:cNvPr id="57356" name="Rectangle 12"/>
          <p:cNvSpPr>
            <a:spLocks noChangeArrowheads="1"/>
          </p:cNvSpPr>
          <p:nvPr/>
        </p:nvSpPr>
        <p:spPr bwMode="auto">
          <a:xfrm>
            <a:off x="3389313" y="5381625"/>
            <a:ext cx="1162050" cy="457200"/>
          </a:xfrm>
          <a:prstGeom prst="rect">
            <a:avLst/>
          </a:prstGeom>
          <a:solidFill>
            <a:srgbClr val="FF6600"/>
          </a:solidFill>
          <a:ln w="12700">
            <a:solidFill>
              <a:schemeClr val="tx1"/>
            </a:solidFill>
            <a:miter lim="800000"/>
            <a:headEnd/>
            <a:tailEnd/>
          </a:ln>
          <a:effectLst/>
        </p:spPr>
        <p:txBody>
          <a:bodyPr wrap="none" anchor="ctr"/>
          <a:lstStyle/>
          <a:p>
            <a:pPr eaLnBrk="0" hangingPunct="0"/>
            <a:r>
              <a:rPr lang="it-IT" sz="2400" b="1" dirty="0">
                <a:solidFill>
                  <a:schemeClr val="bg1"/>
                </a:solidFill>
                <a:latin typeface="Gill Sans MT" pitchFamily="34" charset="0"/>
                <a:cs typeface="Arial" charset="0"/>
              </a:rPr>
              <a:t>M2</a:t>
            </a:r>
            <a:endParaRPr lang="en-US" sz="2400" b="1" dirty="0">
              <a:solidFill>
                <a:schemeClr val="bg1"/>
              </a:solidFill>
              <a:latin typeface="Gill Sans MT" pitchFamily="34" charset="0"/>
              <a:cs typeface="Arial" charset="0"/>
            </a:endParaRPr>
          </a:p>
        </p:txBody>
      </p:sp>
      <p:sp>
        <p:nvSpPr>
          <p:cNvPr id="57357" name="Rectangle 13"/>
          <p:cNvSpPr>
            <a:spLocks noChangeArrowheads="1"/>
          </p:cNvSpPr>
          <p:nvPr/>
        </p:nvSpPr>
        <p:spPr bwMode="auto">
          <a:xfrm>
            <a:off x="4554538" y="5381625"/>
            <a:ext cx="1162050" cy="457200"/>
          </a:xfrm>
          <a:prstGeom prst="rect">
            <a:avLst/>
          </a:prstGeom>
          <a:solidFill>
            <a:schemeClr val="folHlink"/>
          </a:solidFill>
          <a:ln w="12700">
            <a:solidFill>
              <a:schemeClr val="tx1"/>
            </a:solidFill>
            <a:miter lim="800000"/>
            <a:headEnd/>
            <a:tailEnd/>
          </a:ln>
          <a:effectLst/>
        </p:spPr>
        <p:txBody>
          <a:bodyPr wrap="none" anchor="ctr"/>
          <a:lstStyle/>
          <a:p>
            <a:pPr eaLnBrk="0" hangingPunct="0"/>
            <a:r>
              <a:rPr lang="it-IT" sz="2400" b="1" dirty="0">
                <a:solidFill>
                  <a:schemeClr val="bg1"/>
                </a:solidFill>
                <a:latin typeface="Gill Sans MT" pitchFamily="34" charset="0"/>
                <a:cs typeface="Arial" charset="0"/>
              </a:rPr>
              <a:t>M3</a:t>
            </a:r>
            <a:endParaRPr lang="en-US" sz="2400" b="1" dirty="0">
              <a:solidFill>
                <a:schemeClr val="bg1"/>
              </a:solidFill>
              <a:latin typeface="Gill Sans MT" pitchFamily="34" charset="0"/>
              <a:cs typeface="Arial" charset="0"/>
            </a:endParaRPr>
          </a:p>
        </p:txBody>
      </p:sp>
      <p:sp>
        <p:nvSpPr>
          <p:cNvPr id="57358" name="AutoShape 14"/>
          <p:cNvSpPr>
            <a:spLocks noChangeArrowheads="1"/>
          </p:cNvSpPr>
          <p:nvPr/>
        </p:nvSpPr>
        <p:spPr bwMode="auto">
          <a:xfrm rot="8009125">
            <a:off x="1140619" y="2207419"/>
            <a:ext cx="2460625" cy="218598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022 w 21600"/>
              <a:gd name="T13" fmla="*/ 0 h 21600"/>
              <a:gd name="T14" fmla="*/ 20578 w 21600"/>
              <a:gd name="T15" fmla="*/ 7329 h 21600"/>
            </a:gdLst>
            <a:ahLst/>
            <a:cxnLst>
              <a:cxn ang="T8">
                <a:pos x="T0" y="T1"/>
              </a:cxn>
              <a:cxn ang="T9">
                <a:pos x="T2" y="T3"/>
              </a:cxn>
              <a:cxn ang="T10">
                <a:pos x="T4" y="T5"/>
              </a:cxn>
              <a:cxn ang="T11">
                <a:pos x="T6" y="T7"/>
              </a:cxn>
            </a:cxnLst>
            <a:rect l="T12" t="T13" r="T14" b="T15"/>
            <a:pathLst>
              <a:path w="21600" h="21600">
                <a:moveTo>
                  <a:pt x="4376" y="5744"/>
                </a:moveTo>
                <a:cubicBezTo>
                  <a:pt x="5926" y="3774"/>
                  <a:pt x="8293" y="2624"/>
                  <a:pt x="10800" y="2625"/>
                </a:cubicBezTo>
                <a:cubicBezTo>
                  <a:pt x="13306" y="2625"/>
                  <a:pt x="15673" y="3774"/>
                  <a:pt x="17223" y="5744"/>
                </a:cubicBezTo>
                <a:lnTo>
                  <a:pt x="19286" y="4120"/>
                </a:lnTo>
                <a:cubicBezTo>
                  <a:pt x="17238" y="1518"/>
                  <a:pt x="14110" y="-1"/>
                  <a:pt x="10799" y="0"/>
                </a:cubicBezTo>
                <a:cubicBezTo>
                  <a:pt x="7489" y="0"/>
                  <a:pt x="4361" y="1518"/>
                  <a:pt x="2313" y="4120"/>
                </a:cubicBezTo>
                <a:lnTo>
                  <a:pt x="4376" y="5744"/>
                </a:lnTo>
                <a:close/>
              </a:path>
            </a:pathLst>
          </a:custGeom>
          <a:solidFill>
            <a:srgbClr val="48B858"/>
          </a:solidFill>
          <a:ln w="9525">
            <a:noFill/>
            <a:miter lim="800000"/>
            <a:headEnd/>
            <a:tailEnd/>
          </a:ln>
          <a:effectLst/>
        </p:spPr>
        <p:txBody>
          <a:bodyPr rot="10800000" vert="eaVert" wrap="none" anchor="ctr"/>
          <a:lstStyle/>
          <a:p>
            <a:endParaRPr lang="it-IT"/>
          </a:p>
        </p:txBody>
      </p:sp>
      <p:sp>
        <p:nvSpPr>
          <p:cNvPr id="57359" name="Rectangle 15"/>
          <p:cNvSpPr>
            <a:spLocks noChangeArrowheads="1"/>
          </p:cNvSpPr>
          <p:nvPr/>
        </p:nvSpPr>
        <p:spPr bwMode="auto">
          <a:xfrm>
            <a:off x="5719763" y="5381625"/>
            <a:ext cx="1203325" cy="457200"/>
          </a:xfrm>
          <a:prstGeom prst="rect">
            <a:avLst/>
          </a:prstGeom>
          <a:solidFill>
            <a:srgbClr val="FF0066"/>
          </a:solidFill>
          <a:ln w="12700">
            <a:solidFill>
              <a:schemeClr val="tx1"/>
            </a:solidFill>
            <a:miter lim="800000"/>
            <a:headEnd/>
            <a:tailEnd/>
          </a:ln>
          <a:effectLst/>
        </p:spPr>
        <p:txBody>
          <a:bodyPr wrap="none" anchor="ctr"/>
          <a:lstStyle/>
          <a:p>
            <a:pPr eaLnBrk="0" hangingPunct="0"/>
            <a:r>
              <a:rPr lang="it-IT" sz="2400" b="1" dirty="0">
                <a:solidFill>
                  <a:schemeClr val="bg1"/>
                </a:solidFill>
                <a:latin typeface="Gill Sans MT" pitchFamily="34" charset="0"/>
                <a:cs typeface="Arial" charset="0"/>
              </a:rPr>
              <a:t>M4</a:t>
            </a:r>
            <a:endParaRPr lang="en-US" sz="2400" b="1" dirty="0">
              <a:solidFill>
                <a:schemeClr val="bg1"/>
              </a:solidFill>
              <a:latin typeface="Gill Sans MT" pitchFamily="34" charset="0"/>
              <a:cs typeface="Arial" charset="0"/>
            </a:endParaRPr>
          </a:p>
        </p:txBody>
      </p:sp>
      <p:sp>
        <p:nvSpPr>
          <p:cNvPr id="57360" name="Line 16"/>
          <p:cNvSpPr>
            <a:spLocks noChangeShapeType="1"/>
          </p:cNvSpPr>
          <p:nvPr/>
        </p:nvSpPr>
        <p:spPr bwMode="auto">
          <a:xfrm>
            <a:off x="2244725" y="5846763"/>
            <a:ext cx="4640263" cy="0"/>
          </a:xfrm>
          <a:prstGeom prst="line">
            <a:avLst/>
          </a:prstGeom>
          <a:noFill/>
          <a:ln w="19050">
            <a:solidFill>
              <a:schemeClr val="tx1"/>
            </a:solidFill>
            <a:round/>
            <a:headEnd/>
            <a:tailEnd/>
          </a:ln>
          <a:effectLst/>
        </p:spPr>
        <p:txBody>
          <a:bodyPr wrap="none" anchor="ctr"/>
          <a:lstStyle/>
          <a:p>
            <a:endParaRPr lang="it-IT"/>
          </a:p>
        </p:txBody>
      </p:sp>
      <p:sp>
        <p:nvSpPr>
          <p:cNvPr id="57361" name="Line 17"/>
          <p:cNvSpPr>
            <a:spLocks noChangeShapeType="1"/>
          </p:cNvSpPr>
          <p:nvPr/>
        </p:nvSpPr>
        <p:spPr bwMode="auto">
          <a:xfrm>
            <a:off x="2230438" y="5375275"/>
            <a:ext cx="0" cy="457200"/>
          </a:xfrm>
          <a:prstGeom prst="line">
            <a:avLst/>
          </a:prstGeom>
          <a:noFill/>
          <a:ln w="19050">
            <a:solidFill>
              <a:schemeClr val="tx1"/>
            </a:solidFill>
            <a:round/>
            <a:headEnd/>
            <a:tailEnd/>
          </a:ln>
          <a:effectLst/>
        </p:spPr>
        <p:txBody>
          <a:bodyPr wrap="none" anchor="ctr"/>
          <a:lstStyle/>
          <a:p>
            <a:endParaRPr lang="it-IT"/>
          </a:p>
        </p:txBody>
      </p:sp>
      <p:sp>
        <p:nvSpPr>
          <p:cNvPr id="57362" name="Line 18"/>
          <p:cNvSpPr>
            <a:spLocks noChangeShapeType="1"/>
          </p:cNvSpPr>
          <p:nvPr/>
        </p:nvSpPr>
        <p:spPr bwMode="auto">
          <a:xfrm>
            <a:off x="6913563" y="5375275"/>
            <a:ext cx="0" cy="457200"/>
          </a:xfrm>
          <a:prstGeom prst="line">
            <a:avLst/>
          </a:prstGeom>
          <a:noFill/>
          <a:ln w="19050">
            <a:solidFill>
              <a:schemeClr val="tx1"/>
            </a:solidFill>
            <a:round/>
            <a:headEnd/>
            <a:tailEnd/>
          </a:ln>
          <a:effectLst/>
        </p:spPr>
        <p:txBody>
          <a:bodyPr wrap="none" anchor="ctr"/>
          <a:lstStyle/>
          <a:p>
            <a:endParaRPr lang="it-IT"/>
          </a:p>
        </p:txBody>
      </p:sp>
      <p:sp>
        <p:nvSpPr>
          <p:cNvPr id="57363" name="Line 19"/>
          <p:cNvSpPr>
            <a:spLocks noChangeShapeType="1"/>
          </p:cNvSpPr>
          <p:nvPr/>
        </p:nvSpPr>
        <p:spPr bwMode="auto">
          <a:xfrm flipV="1">
            <a:off x="3394075" y="1233488"/>
            <a:ext cx="0" cy="4156075"/>
          </a:xfrm>
          <a:prstGeom prst="line">
            <a:avLst/>
          </a:prstGeom>
          <a:noFill/>
          <a:ln w="19050">
            <a:solidFill>
              <a:schemeClr val="tx1"/>
            </a:solidFill>
            <a:prstDash val="sysDot"/>
            <a:round/>
            <a:headEnd/>
            <a:tailEnd/>
          </a:ln>
          <a:effectLst/>
        </p:spPr>
        <p:txBody>
          <a:bodyPr wrap="none" anchor="ctr"/>
          <a:lstStyle/>
          <a:p>
            <a:endParaRPr lang="it-IT"/>
          </a:p>
        </p:txBody>
      </p:sp>
      <p:sp>
        <p:nvSpPr>
          <p:cNvPr id="57364" name="Line 20"/>
          <p:cNvSpPr>
            <a:spLocks noChangeShapeType="1"/>
          </p:cNvSpPr>
          <p:nvPr/>
        </p:nvSpPr>
        <p:spPr bwMode="auto">
          <a:xfrm flipV="1">
            <a:off x="5721350" y="1220788"/>
            <a:ext cx="0" cy="4156075"/>
          </a:xfrm>
          <a:prstGeom prst="line">
            <a:avLst/>
          </a:prstGeom>
          <a:noFill/>
          <a:ln w="19050">
            <a:solidFill>
              <a:schemeClr val="tx1"/>
            </a:solidFill>
            <a:prstDash val="sysDot"/>
            <a:round/>
            <a:headEnd/>
            <a:tailEnd/>
          </a:ln>
          <a:effectLst/>
        </p:spPr>
        <p:txBody>
          <a:bodyPr wrap="none" anchor="ctr"/>
          <a:lstStyle/>
          <a:p>
            <a:endParaRPr lang="it-IT"/>
          </a:p>
        </p:txBody>
      </p:sp>
      <p:sp>
        <p:nvSpPr>
          <p:cNvPr id="57365" name="Line 21"/>
          <p:cNvSpPr>
            <a:spLocks noChangeShapeType="1"/>
          </p:cNvSpPr>
          <p:nvPr/>
        </p:nvSpPr>
        <p:spPr bwMode="auto">
          <a:xfrm flipV="1">
            <a:off x="4570413" y="1222375"/>
            <a:ext cx="0" cy="4156075"/>
          </a:xfrm>
          <a:prstGeom prst="line">
            <a:avLst/>
          </a:prstGeom>
          <a:noFill/>
          <a:ln w="19050">
            <a:solidFill>
              <a:schemeClr val="tx1"/>
            </a:solidFill>
            <a:prstDash val="sysDot"/>
            <a:round/>
            <a:headEnd/>
            <a:tailEnd/>
          </a:ln>
          <a:effectLst/>
        </p:spPr>
        <p:txBody>
          <a:bodyPr wrap="none" anchor="ctr"/>
          <a:lstStyle/>
          <a:p>
            <a:endParaRPr lang="it-IT"/>
          </a:p>
        </p:txBody>
      </p:sp>
      <p:sp>
        <p:nvSpPr>
          <p:cNvPr id="57366" name="Line 22"/>
          <p:cNvSpPr>
            <a:spLocks noChangeShapeType="1"/>
          </p:cNvSpPr>
          <p:nvPr/>
        </p:nvSpPr>
        <p:spPr bwMode="auto">
          <a:xfrm flipV="1">
            <a:off x="2219325" y="1223963"/>
            <a:ext cx="0" cy="4156075"/>
          </a:xfrm>
          <a:prstGeom prst="line">
            <a:avLst/>
          </a:prstGeom>
          <a:noFill/>
          <a:ln w="19050">
            <a:solidFill>
              <a:schemeClr val="tx1"/>
            </a:solidFill>
            <a:prstDash val="sysDot"/>
            <a:round/>
            <a:headEnd/>
            <a:tailEnd/>
          </a:ln>
          <a:effectLst/>
        </p:spPr>
        <p:txBody>
          <a:bodyPr wrap="none" anchor="ctr"/>
          <a:lstStyle/>
          <a:p>
            <a:endParaRPr lang="it-IT"/>
          </a:p>
        </p:txBody>
      </p:sp>
      <p:sp>
        <p:nvSpPr>
          <p:cNvPr id="57367" name="Line 23"/>
          <p:cNvSpPr>
            <a:spLocks noChangeShapeType="1"/>
          </p:cNvSpPr>
          <p:nvPr/>
        </p:nvSpPr>
        <p:spPr bwMode="auto">
          <a:xfrm flipV="1">
            <a:off x="6946900" y="1198563"/>
            <a:ext cx="0" cy="4156075"/>
          </a:xfrm>
          <a:prstGeom prst="line">
            <a:avLst/>
          </a:prstGeom>
          <a:noFill/>
          <a:ln w="19050">
            <a:solidFill>
              <a:schemeClr val="tx1"/>
            </a:solidFill>
            <a:prstDash val="sysDot"/>
            <a:round/>
            <a:headEnd/>
            <a:tailEnd/>
          </a:ln>
          <a:effectLst/>
        </p:spPr>
        <p:txBody>
          <a:bodyPr wrap="none" anchor="ctr"/>
          <a:lstStyle/>
          <a:p>
            <a:endParaRPr lang="it-IT"/>
          </a:p>
        </p:txBody>
      </p:sp>
      <p:sp>
        <p:nvSpPr>
          <p:cNvPr id="57368" name="Text Box 24"/>
          <p:cNvSpPr txBox="1">
            <a:spLocks noChangeArrowheads="1"/>
          </p:cNvSpPr>
          <p:nvPr/>
        </p:nvSpPr>
        <p:spPr bwMode="auto">
          <a:xfrm>
            <a:off x="2741613" y="5854700"/>
            <a:ext cx="3746090" cy="276999"/>
          </a:xfrm>
          <a:prstGeom prst="rect">
            <a:avLst/>
          </a:prstGeom>
          <a:noFill/>
          <a:ln w="88900">
            <a:noFill/>
            <a:miter lim="800000"/>
            <a:headEnd/>
            <a:tailEnd/>
          </a:ln>
          <a:effectLst/>
        </p:spPr>
        <p:txBody>
          <a:bodyPr wrap="none">
            <a:spAutoFit/>
          </a:bodyPr>
          <a:lstStyle/>
          <a:p>
            <a:pPr eaLnBrk="0" hangingPunct="0"/>
            <a:r>
              <a:rPr lang="it-IT" sz="1200" b="1" dirty="0">
                <a:latin typeface="Gill Sans MT" pitchFamily="34" charset="0"/>
                <a:cs typeface="Arial" charset="0"/>
              </a:rPr>
              <a:t>LIVELLO </a:t>
            </a:r>
            <a:r>
              <a:rPr lang="it-IT" sz="1200" b="1" dirty="0" err="1">
                <a:latin typeface="Gill Sans MT" pitchFamily="34" charset="0"/>
                <a:cs typeface="Arial" charset="0"/>
              </a:rPr>
              <a:t>DI</a:t>
            </a:r>
            <a:r>
              <a:rPr lang="it-IT" sz="1200" b="1" dirty="0">
                <a:latin typeface="Gill Sans MT" pitchFamily="34" charset="0"/>
                <a:cs typeface="Arial" charset="0"/>
              </a:rPr>
              <a:t> </a:t>
            </a:r>
            <a:r>
              <a:rPr lang="it-IT" sz="1200" b="1" dirty="0">
                <a:solidFill>
                  <a:srgbClr val="002060"/>
                </a:solidFill>
                <a:latin typeface="Gill Sans MT" pitchFamily="34" charset="0"/>
                <a:cs typeface="Arial" charset="0"/>
              </a:rPr>
              <a:t>MATURITÀ</a:t>
            </a:r>
            <a:r>
              <a:rPr lang="it-IT" sz="1200" b="1" dirty="0">
                <a:latin typeface="Gill Sans MT" pitchFamily="34" charset="0"/>
                <a:cs typeface="Arial" charset="0"/>
              </a:rPr>
              <a:t> DEI </a:t>
            </a:r>
            <a:r>
              <a:rPr lang="it-IT" sz="1200" b="1" dirty="0">
                <a:solidFill>
                  <a:srgbClr val="002060"/>
                </a:solidFill>
                <a:latin typeface="Gill Sans MT" pitchFamily="34" charset="0"/>
                <a:cs typeface="Arial" charset="0"/>
              </a:rPr>
              <a:t>COLLABORATORI</a:t>
            </a:r>
            <a:endParaRPr lang="en-US" sz="1200" b="1" dirty="0">
              <a:solidFill>
                <a:srgbClr val="002060"/>
              </a:solidFill>
              <a:latin typeface="Gill Sans MT" pitchFamily="34" charset="0"/>
              <a:cs typeface="Arial" charset="0"/>
            </a:endParaRPr>
          </a:p>
        </p:txBody>
      </p:sp>
      <p:sp>
        <p:nvSpPr>
          <p:cNvPr id="57369" name="Text Box 25"/>
          <p:cNvSpPr txBox="1">
            <a:spLocks noChangeArrowheads="1"/>
          </p:cNvSpPr>
          <p:nvPr/>
        </p:nvSpPr>
        <p:spPr bwMode="auto">
          <a:xfrm rot="-5400000">
            <a:off x="6607412" y="5489189"/>
            <a:ext cx="896464" cy="276999"/>
          </a:xfrm>
          <a:prstGeom prst="rect">
            <a:avLst/>
          </a:prstGeom>
          <a:noFill/>
          <a:ln w="88900">
            <a:noFill/>
            <a:miter lim="800000"/>
            <a:headEnd/>
            <a:tailEnd/>
          </a:ln>
          <a:effectLst/>
        </p:spPr>
        <p:txBody>
          <a:bodyPr wrap="none">
            <a:spAutoFit/>
          </a:bodyPr>
          <a:lstStyle/>
          <a:p>
            <a:pPr eaLnBrk="0" hangingPunct="0"/>
            <a:r>
              <a:rPr lang="it-IT" sz="1200" b="1" dirty="0">
                <a:latin typeface="Gill Sans MT" pitchFamily="34" charset="0"/>
                <a:cs typeface="Arial" charset="0"/>
              </a:rPr>
              <a:t>MATURO</a:t>
            </a:r>
            <a:endParaRPr lang="en-US" sz="1200" b="1" dirty="0">
              <a:latin typeface="Gill Sans MT" pitchFamily="34" charset="0"/>
              <a:cs typeface="Arial" charset="0"/>
            </a:endParaRPr>
          </a:p>
        </p:txBody>
      </p:sp>
      <p:sp>
        <p:nvSpPr>
          <p:cNvPr id="57370" name="Text Box 26"/>
          <p:cNvSpPr txBox="1">
            <a:spLocks noChangeArrowheads="1"/>
          </p:cNvSpPr>
          <p:nvPr/>
        </p:nvSpPr>
        <p:spPr bwMode="auto">
          <a:xfrm rot="-5400000">
            <a:off x="1527299" y="5500301"/>
            <a:ext cx="1084015" cy="276999"/>
          </a:xfrm>
          <a:prstGeom prst="rect">
            <a:avLst/>
          </a:prstGeom>
          <a:noFill/>
          <a:ln w="88900">
            <a:noFill/>
            <a:miter lim="800000"/>
            <a:headEnd/>
            <a:tailEnd/>
          </a:ln>
          <a:effectLst/>
        </p:spPr>
        <p:txBody>
          <a:bodyPr wrap="none">
            <a:spAutoFit/>
          </a:bodyPr>
          <a:lstStyle/>
          <a:p>
            <a:pPr eaLnBrk="0" hangingPunct="0"/>
            <a:r>
              <a:rPr lang="it-IT" sz="1200" b="1" dirty="0">
                <a:solidFill>
                  <a:srgbClr val="002060"/>
                </a:solidFill>
                <a:latin typeface="Gill Sans MT" pitchFamily="34" charset="0"/>
                <a:cs typeface="Arial" charset="0"/>
              </a:rPr>
              <a:t>IMMATURO</a:t>
            </a:r>
            <a:endParaRPr lang="en-US" sz="1200" b="1" dirty="0">
              <a:solidFill>
                <a:srgbClr val="002060"/>
              </a:solidFill>
              <a:latin typeface="Gill Sans MT" pitchFamily="34" charset="0"/>
              <a:cs typeface="Arial" charset="0"/>
            </a:endParaRPr>
          </a:p>
        </p:txBody>
      </p:sp>
      <p:sp>
        <p:nvSpPr>
          <p:cNvPr id="57371" name="Text Box 27"/>
          <p:cNvSpPr txBox="1">
            <a:spLocks noChangeArrowheads="1"/>
          </p:cNvSpPr>
          <p:nvPr/>
        </p:nvSpPr>
        <p:spPr bwMode="auto">
          <a:xfrm>
            <a:off x="2452688" y="5135563"/>
            <a:ext cx="732893" cy="276999"/>
          </a:xfrm>
          <a:prstGeom prst="rect">
            <a:avLst/>
          </a:prstGeom>
          <a:noFill/>
          <a:ln w="88900">
            <a:noFill/>
            <a:miter lim="800000"/>
            <a:headEnd/>
            <a:tailEnd/>
          </a:ln>
          <a:effectLst/>
        </p:spPr>
        <p:txBody>
          <a:bodyPr wrap="none">
            <a:spAutoFit/>
          </a:bodyPr>
          <a:lstStyle/>
          <a:p>
            <a:pPr eaLnBrk="0" hangingPunct="0"/>
            <a:r>
              <a:rPr lang="it-IT" sz="1200" b="1" dirty="0">
                <a:latin typeface="Gill Sans MT" pitchFamily="34" charset="0"/>
                <a:cs typeface="Arial" charset="0"/>
              </a:rPr>
              <a:t>BASSO</a:t>
            </a:r>
            <a:endParaRPr lang="en-US" sz="1200" b="1" dirty="0">
              <a:latin typeface="Gill Sans MT" pitchFamily="34" charset="0"/>
              <a:cs typeface="Arial" charset="0"/>
            </a:endParaRPr>
          </a:p>
        </p:txBody>
      </p:sp>
      <p:sp>
        <p:nvSpPr>
          <p:cNvPr id="57372" name="Text Box 28"/>
          <p:cNvSpPr txBox="1">
            <a:spLocks noChangeArrowheads="1"/>
          </p:cNvSpPr>
          <p:nvPr/>
        </p:nvSpPr>
        <p:spPr bwMode="auto">
          <a:xfrm>
            <a:off x="6018213" y="5135563"/>
            <a:ext cx="615490" cy="276999"/>
          </a:xfrm>
          <a:prstGeom prst="rect">
            <a:avLst/>
          </a:prstGeom>
          <a:noFill/>
          <a:ln w="88900">
            <a:noFill/>
            <a:miter lim="800000"/>
            <a:headEnd/>
            <a:tailEnd/>
          </a:ln>
          <a:effectLst/>
        </p:spPr>
        <p:txBody>
          <a:bodyPr wrap="none">
            <a:spAutoFit/>
          </a:bodyPr>
          <a:lstStyle/>
          <a:p>
            <a:pPr eaLnBrk="0" hangingPunct="0"/>
            <a:r>
              <a:rPr lang="it-IT" sz="1200" b="1" dirty="0">
                <a:latin typeface="Gill Sans MT" pitchFamily="34" charset="0"/>
                <a:cs typeface="Arial" charset="0"/>
              </a:rPr>
              <a:t>ALTO</a:t>
            </a:r>
            <a:endParaRPr lang="en-US" sz="1200" b="1" dirty="0">
              <a:latin typeface="Gill Sans MT" pitchFamily="34" charset="0"/>
              <a:cs typeface="Arial" charset="0"/>
            </a:endParaRPr>
          </a:p>
        </p:txBody>
      </p:sp>
      <p:sp>
        <p:nvSpPr>
          <p:cNvPr id="57373" name="Text Box 29"/>
          <p:cNvSpPr txBox="1">
            <a:spLocks noChangeArrowheads="1"/>
          </p:cNvSpPr>
          <p:nvPr/>
        </p:nvSpPr>
        <p:spPr bwMode="auto">
          <a:xfrm>
            <a:off x="4221163" y="5181600"/>
            <a:ext cx="720725" cy="369332"/>
          </a:xfrm>
          <a:prstGeom prst="rect">
            <a:avLst/>
          </a:prstGeom>
          <a:noFill/>
          <a:ln w="88900">
            <a:noFill/>
            <a:miter lim="800000"/>
            <a:headEnd/>
            <a:tailEnd/>
          </a:ln>
          <a:effectLst/>
        </p:spPr>
        <p:txBody>
          <a:bodyPr tIns="0" bIns="0">
            <a:spAutoFit/>
          </a:bodyPr>
          <a:lstStyle/>
          <a:p>
            <a:pPr eaLnBrk="0" hangingPunct="0"/>
            <a:r>
              <a:rPr lang="it-IT" sz="1200" b="1" dirty="0">
                <a:latin typeface="Gill Sans MT" pitchFamily="34" charset="0"/>
                <a:cs typeface="Arial" charset="0"/>
              </a:rPr>
              <a:t>MEDIO</a:t>
            </a:r>
            <a:endParaRPr lang="en-US" sz="1200" b="1" dirty="0">
              <a:latin typeface="Gill Sans MT" pitchFamily="34" charset="0"/>
              <a:cs typeface="Arial" charset="0"/>
            </a:endParaRPr>
          </a:p>
        </p:txBody>
      </p:sp>
      <p:sp>
        <p:nvSpPr>
          <p:cNvPr id="57374" name="Line 30"/>
          <p:cNvSpPr>
            <a:spLocks noChangeShapeType="1"/>
          </p:cNvSpPr>
          <p:nvPr/>
        </p:nvSpPr>
        <p:spPr bwMode="auto">
          <a:xfrm>
            <a:off x="2555875" y="5380038"/>
            <a:ext cx="4391025" cy="0"/>
          </a:xfrm>
          <a:prstGeom prst="line">
            <a:avLst/>
          </a:prstGeom>
          <a:noFill/>
          <a:ln w="9525">
            <a:solidFill>
              <a:schemeClr val="tx1"/>
            </a:solidFill>
            <a:round/>
            <a:headEnd/>
            <a:tailEnd type="triangle" w="lg" len="lg"/>
          </a:ln>
          <a:effectLst/>
        </p:spPr>
        <p:txBody>
          <a:bodyPr wrap="none" anchor="ctr"/>
          <a:lstStyle/>
          <a:p>
            <a:endParaRPr lang="it-IT"/>
          </a:p>
        </p:txBody>
      </p:sp>
      <p:sp>
        <p:nvSpPr>
          <p:cNvPr id="57375" name="Text Box 31"/>
          <p:cNvSpPr txBox="1">
            <a:spLocks noChangeArrowheads="1"/>
          </p:cNvSpPr>
          <p:nvPr/>
        </p:nvSpPr>
        <p:spPr bwMode="auto">
          <a:xfrm>
            <a:off x="6918325" y="1108075"/>
            <a:ext cx="500458" cy="276999"/>
          </a:xfrm>
          <a:prstGeom prst="rect">
            <a:avLst/>
          </a:prstGeom>
          <a:noFill/>
          <a:ln w="88900">
            <a:noFill/>
            <a:miter lim="800000"/>
            <a:headEnd/>
            <a:tailEnd/>
          </a:ln>
          <a:effectLst/>
        </p:spPr>
        <p:txBody>
          <a:bodyPr wrap="none">
            <a:spAutoFit/>
          </a:bodyPr>
          <a:lstStyle/>
          <a:p>
            <a:pPr eaLnBrk="0" hangingPunct="0"/>
            <a:r>
              <a:rPr lang="it-IT" sz="1200" b="1" dirty="0">
                <a:solidFill>
                  <a:srgbClr val="6600FF"/>
                </a:solidFill>
                <a:latin typeface="Gill Sans MT" pitchFamily="34" charset="0"/>
                <a:cs typeface="Arial" charset="0"/>
              </a:rPr>
              <a:t>Alto</a:t>
            </a:r>
            <a:endParaRPr lang="en-US" sz="1200" b="1" dirty="0">
              <a:solidFill>
                <a:srgbClr val="6600FF"/>
              </a:solidFill>
              <a:latin typeface="Gill Sans MT" pitchFamily="34" charset="0"/>
              <a:cs typeface="Arial" charset="0"/>
            </a:endParaRPr>
          </a:p>
        </p:txBody>
      </p:sp>
      <p:sp>
        <p:nvSpPr>
          <p:cNvPr id="57376" name="Text Box 32"/>
          <p:cNvSpPr txBox="1">
            <a:spLocks noChangeArrowheads="1"/>
          </p:cNvSpPr>
          <p:nvPr/>
        </p:nvSpPr>
        <p:spPr bwMode="auto">
          <a:xfrm>
            <a:off x="6908800" y="4821238"/>
            <a:ext cx="596638" cy="276999"/>
          </a:xfrm>
          <a:prstGeom prst="rect">
            <a:avLst/>
          </a:prstGeom>
          <a:noFill/>
          <a:ln w="88900">
            <a:noFill/>
            <a:miter lim="800000"/>
            <a:headEnd/>
            <a:tailEnd/>
          </a:ln>
          <a:effectLst/>
        </p:spPr>
        <p:txBody>
          <a:bodyPr wrap="none">
            <a:spAutoFit/>
          </a:bodyPr>
          <a:lstStyle/>
          <a:p>
            <a:pPr eaLnBrk="0" hangingPunct="0"/>
            <a:r>
              <a:rPr lang="it-IT" sz="1200" b="1" dirty="0">
                <a:solidFill>
                  <a:schemeClr val="accent2"/>
                </a:solidFill>
                <a:latin typeface="Gill Sans MT" pitchFamily="34" charset="0"/>
                <a:cs typeface="Arial" charset="0"/>
              </a:rPr>
              <a:t>Basso</a:t>
            </a:r>
            <a:endParaRPr lang="en-US" sz="1200" b="1" dirty="0">
              <a:solidFill>
                <a:schemeClr val="accent2"/>
              </a:solidFill>
              <a:latin typeface="Gill Sans MT" pitchFamily="34" charset="0"/>
              <a:cs typeface="Arial" charset="0"/>
            </a:endParaRPr>
          </a:p>
        </p:txBody>
      </p:sp>
      <p:sp>
        <p:nvSpPr>
          <p:cNvPr id="57377" name="Line 33"/>
          <p:cNvSpPr>
            <a:spLocks noChangeShapeType="1"/>
          </p:cNvSpPr>
          <p:nvPr/>
        </p:nvSpPr>
        <p:spPr bwMode="auto">
          <a:xfrm flipV="1">
            <a:off x="7121525" y="1357313"/>
            <a:ext cx="14288" cy="3505200"/>
          </a:xfrm>
          <a:prstGeom prst="line">
            <a:avLst/>
          </a:prstGeom>
          <a:noFill/>
          <a:ln w="12700">
            <a:solidFill>
              <a:schemeClr val="hlink"/>
            </a:solidFill>
            <a:round/>
            <a:headEnd/>
            <a:tailEnd type="triangle" w="med" len="med"/>
          </a:ln>
          <a:effectLst/>
        </p:spPr>
        <p:txBody>
          <a:bodyPr wrap="none" anchor="ctr"/>
          <a:lstStyle/>
          <a:p>
            <a:endParaRPr lang="it-IT"/>
          </a:p>
        </p:txBody>
      </p:sp>
      <p:sp>
        <p:nvSpPr>
          <p:cNvPr id="57378" name="Text Box 34"/>
          <p:cNvSpPr txBox="1">
            <a:spLocks noChangeArrowheads="1"/>
          </p:cNvSpPr>
          <p:nvPr/>
        </p:nvSpPr>
        <p:spPr bwMode="auto">
          <a:xfrm rot="-5400000">
            <a:off x="6142832" y="2966244"/>
            <a:ext cx="1930400" cy="274637"/>
          </a:xfrm>
          <a:prstGeom prst="rect">
            <a:avLst/>
          </a:prstGeom>
          <a:solidFill>
            <a:schemeClr val="bg1"/>
          </a:solidFill>
          <a:ln w="88900">
            <a:noFill/>
            <a:miter lim="800000"/>
            <a:headEnd/>
            <a:tailEnd/>
          </a:ln>
          <a:effectLst/>
        </p:spPr>
        <p:txBody>
          <a:bodyPr wrap="none">
            <a:spAutoFit/>
          </a:bodyPr>
          <a:lstStyle/>
          <a:p>
            <a:pPr eaLnBrk="0" hangingPunct="0"/>
            <a:r>
              <a:rPr lang="it-IT" sz="1200" b="1" dirty="0">
                <a:solidFill>
                  <a:schemeClr val="hlink"/>
                </a:solidFill>
                <a:latin typeface="Gill Sans MT" pitchFamily="34" charset="0"/>
                <a:cs typeface="Arial" charset="0"/>
              </a:rPr>
              <a:t>Orientato alle relazioni</a:t>
            </a:r>
            <a:endParaRPr lang="en-US" sz="1200" b="1" dirty="0">
              <a:solidFill>
                <a:schemeClr val="hlink"/>
              </a:solidFill>
              <a:latin typeface="Gill Sans MT" pitchFamily="34" charset="0"/>
              <a:cs typeface="Arial" charset="0"/>
            </a:endParaRPr>
          </a:p>
        </p:txBody>
      </p:sp>
      <p:sp>
        <p:nvSpPr>
          <p:cNvPr id="57380" name="AutoShape 36"/>
          <p:cNvSpPr>
            <a:spLocks noChangeArrowheads="1"/>
          </p:cNvSpPr>
          <p:nvPr/>
        </p:nvSpPr>
        <p:spPr bwMode="auto">
          <a:xfrm rot="8009125" flipH="1" flipV="1">
            <a:off x="3177381" y="1805782"/>
            <a:ext cx="2460625" cy="218598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022 w 21600"/>
              <a:gd name="T13" fmla="*/ 0 h 21600"/>
              <a:gd name="T14" fmla="*/ 20578 w 21600"/>
              <a:gd name="T15" fmla="*/ 7329 h 21600"/>
            </a:gdLst>
            <a:ahLst/>
            <a:cxnLst>
              <a:cxn ang="T8">
                <a:pos x="T0" y="T1"/>
              </a:cxn>
              <a:cxn ang="T9">
                <a:pos x="T2" y="T3"/>
              </a:cxn>
              <a:cxn ang="T10">
                <a:pos x="T4" y="T5"/>
              </a:cxn>
              <a:cxn ang="T11">
                <a:pos x="T6" y="T7"/>
              </a:cxn>
            </a:cxnLst>
            <a:rect l="T12" t="T13" r="T14" b="T15"/>
            <a:pathLst>
              <a:path w="21600" h="21600">
                <a:moveTo>
                  <a:pt x="4376" y="5744"/>
                </a:moveTo>
                <a:cubicBezTo>
                  <a:pt x="5926" y="3774"/>
                  <a:pt x="8293" y="2624"/>
                  <a:pt x="10800" y="2625"/>
                </a:cubicBezTo>
                <a:cubicBezTo>
                  <a:pt x="13306" y="2625"/>
                  <a:pt x="15673" y="3774"/>
                  <a:pt x="17223" y="5744"/>
                </a:cubicBezTo>
                <a:lnTo>
                  <a:pt x="19286" y="4120"/>
                </a:lnTo>
                <a:cubicBezTo>
                  <a:pt x="17238" y="1518"/>
                  <a:pt x="14110" y="-1"/>
                  <a:pt x="10799" y="0"/>
                </a:cubicBezTo>
                <a:cubicBezTo>
                  <a:pt x="7489" y="0"/>
                  <a:pt x="4361" y="1518"/>
                  <a:pt x="2313" y="4120"/>
                </a:cubicBezTo>
                <a:lnTo>
                  <a:pt x="4376" y="5744"/>
                </a:lnTo>
                <a:close/>
              </a:path>
            </a:pathLst>
          </a:custGeom>
          <a:solidFill>
            <a:srgbClr val="FF6600"/>
          </a:solidFill>
          <a:ln w="9525">
            <a:noFill/>
            <a:miter lim="800000"/>
            <a:headEnd/>
            <a:tailEnd/>
          </a:ln>
          <a:effectLst/>
        </p:spPr>
        <p:txBody>
          <a:bodyPr wrap="none" anchor="ctr"/>
          <a:lstStyle/>
          <a:p>
            <a:endParaRPr lang="it-IT"/>
          </a:p>
        </p:txBody>
      </p:sp>
      <p:sp>
        <p:nvSpPr>
          <p:cNvPr id="57381" name="AutoShape 37"/>
          <p:cNvSpPr>
            <a:spLocks noChangeArrowheads="1"/>
          </p:cNvSpPr>
          <p:nvPr/>
        </p:nvSpPr>
        <p:spPr bwMode="auto">
          <a:xfrm rot="13590875" flipV="1">
            <a:off x="3453606" y="1805782"/>
            <a:ext cx="2460625" cy="218598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022 w 21600"/>
              <a:gd name="T13" fmla="*/ 0 h 21600"/>
              <a:gd name="T14" fmla="*/ 20578 w 21600"/>
              <a:gd name="T15" fmla="*/ 7329 h 21600"/>
            </a:gdLst>
            <a:ahLst/>
            <a:cxnLst>
              <a:cxn ang="T8">
                <a:pos x="T0" y="T1"/>
              </a:cxn>
              <a:cxn ang="T9">
                <a:pos x="T2" y="T3"/>
              </a:cxn>
              <a:cxn ang="T10">
                <a:pos x="T4" y="T5"/>
              </a:cxn>
              <a:cxn ang="T11">
                <a:pos x="T6" y="T7"/>
              </a:cxn>
            </a:cxnLst>
            <a:rect l="T12" t="T13" r="T14" b="T15"/>
            <a:pathLst>
              <a:path w="21600" h="21600">
                <a:moveTo>
                  <a:pt x="4376" y="5744"/>
                </a:moveTo>
                <a:cubicBezTo>
                  <a:pt x="5926" y="3774"/>
                  <a:pt x="8293" y="2624"/>
                  <a:pt x="10800" y="2625"/>
                </a:cubicBezTo>
                <a:cubicBezTo>
                  <a:pt x="13306" y="2625"/>
                  <a:pt x="15673" y="3774"/>
                  <a:pt x="17223" y="5744"/>
                </a:cubicBezTo>
                <a:lnTo>
                  <a:pt x="19286" y="4120"/>
                </a:lnTo>
                <a:cubicBezTo>
                  <a:pt x="17238" y="1518"/>
                  <a:pt x="14110" y="-1"/>
                  <a:pt x="10799" y="0"/>
                </a:cubicBezTo>
                <a:cubicBezTo>
                  <a:pt x="7489" y="0"/>
                  <a:pt x="4361" y="1518"/>
                  <a:pt x="2313" y="4120"/>
                </a:cubicBezTo>
                <a:lnTo>
                  <a:pt x="4376" y="5744"/>
                </a:lnTo>
                <a:close/>
              </a:path>
            </a:pathLst>
          </a:custGeom>
          <a:solidFill>
            <a:schemeClr val="folHlink"/>
          </a:solidFill>
          <a:ln w="9525">
            <a:noFill/>
            <a:miter lim="800000"/>
            <a:headEnd/>
            <a:tailEnd/>
          </a:ln>
          <a:effectLst/>
        </p:spPr>
        <p:txBody>
          <a:bodyPr wrap="none" anchor="ctr"/>
          <a:lstStyle/>
          <a:p>
            <a:endParaRPr lang="it-IT"/>
          </a:p>
        </p:txBody>
      </p:sp>
      <p:sp>
        <p:nvSpPr>
          <p:cNvPr id="57382" name="AutoShape 38"/>
          <p:cNvSpPr>
            <a:spLocks noChangeArrowheads="1"/>
          </p:cNvSpPr>
          <p:nvPr/>
        </p:nvSpPr>
        <p:spPr bwMode="auto">
          <a:xfrm rot="13590875" flipH="1">
            <a:off x="5412581" y="2404269"/>
            <a:ext cx="2706688" cy="19875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022 w 21600"/>
              <a:gd name="T13" fmla="*/ 0 h 21600"/>
              <a:gd name="T14" fmla="*/ 20578 w 21600"/>
              <a:gd name="T15" fmla="*/ 7329 h 21600"/>
            </a:gdLst>
            <a:ahLst/>
            <a:cxnLst>
              <a:cxn ang="T8">
                <a:pos x="T0" y="T1"/>
              </a:cxn>
              <a:cxn ang="T9">
                <a:pos x="T2" y="T3"/>
              </a:cxn>
              <a:cxn ang="T10">
                <a:pos x="T4" y="T5"/>
              </a:cxn>
              <a:cxn ang="T11">
                <a:pos x="T6" y="T7"/>
              </a:cxn>
            </a:cxnLst>
            <a:rect l="T12" t="T13" r="T14" b="T15"/>
            <a:pathLst>
              <a:path w="21600" h="21600">
                <a:moveTo>
                  <a:pt x="4376" y="5744"/>
                </a:moveTo>
                <a:cubicBezTo>
                  <a:pt x="5926" y="3774"/>
                  <a:pt x="8293" y="2624"/>
                  <a:pt x="10800" y="2625"/>
                </a:cubicBezTo>
                <a:cubicBezTo>
                  <a:pt x="13306" y="2625"/>
                  <a:pt x="15673" y="3774"/>
                  <a:pt x="17223" y="5744"/>
                </a:cubicBezTo>
                <a:lnTo>
                  <a:pt x="19286" y="4120"/>
                </a:lnTo>
                <a:cubicBezTo>
                  <a:pt x="17238" y="1518"/>
                  <a:pt x="14110" y="-1"/>
                  <a:pt x="10799" y="0"/>
                </a:cubicBezTo>
                <a:cubicBezTo>
                  <a:pt x="7489" y="0"/>
                  <a:pt x="4361" y="1518"/>
                  <a:pt x="2313" y="4120"/>
                </a:cubicBezTo>
                <a:lnTo>
                  <a:pt x="4376" y="5744"/>
                </a:lnTo>
                <a:close/>
              </a:path>
            </a:pathLst>
          </a:custGeom>
          <a:solidFill>
            <a:srgbClr val="FF0066"/>
          </a:solidFill>
          <a:ln w="9525">
            <a:noFill/>
            <a:miter lim="800000"/>
            <a:headEnd/>
            <a:tailEnd/>
          </a:ln>
          <a:effectLst/>
        </p:spPr>
        <p:txBody>
          <a:bodyPr wrap="none" anchor="ctr"/>
          <a:lstStyle/>
          <a:p>
            <a:endParaRPr lang="it-IT"/>
          </a:p>
        </p:txBody>
      </p:sp>
      <p:sp>
        <p:nvSpPr>
          <p:cNvPr id="57383" name="Rectangle 39"/>
          <p:cNvSpPr>
            <a:spLocks noChangeArrowheads="1"/>
          </p:cNvSpPr>
          <p:nvPr/>
        </p:nvSpPr>
        <p:spPr bwMode="auto">
          <a:xfrm>
            <a:off x="6802438" y="4156075"/>
            <a:ext cx="139700" cy="276225"/>
          </a:xfrm>
          <a:prstGeom prst="rect">
            <a:avLst/>
          </a:prstGeom>
          <a:solidFill>
            <a:srgbClr val="FF0066"/>
          </a:solidFill>
          <a:ln w="88900">
            <a:noFill/>
            <a:miter lim="800000"/>
            <a:headEnd/>
            <a:tailEnd/>
          </a:ln>
          <a:effectLst/>
        </p:spPr>
        <p:txBody>
          <a:bodyPr wrap="none" anchor="ctr"/>
          <a:lstStyle/>
          <a:p>
            <a:endParaRPr lang="it-IT"/>
          </a:p>
        </p:txBody>
      </p:sp>
      <p:graphicFrame>
        <p:nvGraphicFramePr>
          <p:cNvPr id="57384" name="Object 40"/>
          <p:cNvGraphicFramePr>
            <a:graphicFrameLocks noChangeAspect="1"/>
          </p:cNvGraphicFramePr>
          <p:nvPr/>
        </p:nvGraphicFramePr>
        <p:xfrm>
          <a:off x="1995488" y="3209925"/>
          <a:ext cx="1730375" cy="1214438"/>
        </p:xfrm>
        <a:graphic>
          <a:graphicData uri="http://schemas.openxmlformats.org/presentationml/2006/ole">
            <mc:AlternateContent xmlns:mc="http://schemas.openxmlformats.org/markup-compatibility/2006">
              <mc:Choice xmlns:v="urn:schemas-microsoft-com:vml" Requires="v">
                <p:oleObj spid="_x0000_s7175" name="Microsoft WordArt 3.2" r:id="rId5" imgW="6092651" imgH="4062884" progId="">
                  <p:embed/>
                </p:oleObj>
              </mc:Choice>
              <mc:Fallback>
                <p:oleObj name="Microsoft WordArt 3.2" r:id="rId5" imgW="6092651" imgH="4062884" progId="">
                  <p:embed/>
                  <p:pic>
                    <p:nvPicPr>
                      <p:cNvPr id="0"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5488" y="3209925"/>
                        <a:ext cx="1730375" cy="1214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7385" name="Object 41"/>
          <p:cNvGraphicFramePr>
            <a:graphicFrameLocks noChangeAspect="1"/>
          </p:cNvGraphicFramePr>
          <p:nvPr/>
        </p:nvGraphicFramePr>
        <p:xfrm>
          <a:off x="2924175" y="1700213"/>
          <a:ext cx="1749425" cy="1381125"/>
        </p:xfrm>
        <a:graphic>
          <a:graphicData uri="http://schemas.openxmlformats.org/presentationml/2006/ole">
            <mc:AlternateContent xmlns:mc="http://schemas.openxmlformats.org/markup-compatibility/2006">
              <mc:Choice xmlns:v="urn:schemas-microsoft-com:vml" Requires="v">
                <p:oleObj spid="_x0000_s7176" name="Microsoft WordArt 3.2" r:id="rId7" imgW="6096000" imgH="4064222" progId="">
                  <p:embed/>
                </p:oleObj>
              </mc:Choice>
              <mc:Fallback>
                <p:oleObj name="Microsoft WordArt 3.2" r:id="rId7" imgW="6096000" imgH="4064222" progId="">
                  <p:embed/>
                  <p:pic>
                    <p:nvPicPr>
                      <p:cNvPr id="0" name="Object 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4175" y="1700213"/>
                        <a:ext cx="1749425" cy="1381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86" name="Text Box 42"/>
          <p:cNvSpPr txBox="1">
            <a:spLocks noChangeArrowheads="1"/>
          </p:cNvSpPr>
          <p:nvPr/>
        </p:nvSpPr>
        <p:spPr bwMode="auto">
          <a:xfrm>
            <a:off x="3443288" y="3962400"/>
            <a:ext cx="958917" cy="954107"/>
          </a:xfrm>
          <a:prstGeom prst="rect">
            <a:avLst/>
          </a:prstGeom>
          <a:noFill/>
          <a:ln w="88900">
            <a:noFill/>
            <a:miter lim="800000"/>
            <a:headEnd/>
            <a:tailEnd/>
          </a:ln>
          <a:effectLst/>
        </p:spPr>
        <p:txBody>
          <a:bodyPr wrap="none">
            <a:spAutoFit/>
          </a:bodyPr>
          <a:lstStyle/>
          <a:p>
            <a:pPr eaLnBrk="0" hangingPunct="0"/>
            <a:r>
              <a:rPr lang="it-IT" sz="1400" b="1" dirty="0">
                <a:latin typeface="Gill Sans MT" pitchFamily="34" charset="0"/>
                <a:cs typeface="Arial" charset="0"/>
              </a:rPr>
              <a:t>Elevate</a:t>
            </a:r>
          </a:p>
          <a:p>
            <a:pPr eaLnBrk="0" hangingPunct="0"/>
            <a:r>
              <a:rPr lang="it-IT" sz="1400" b="1" dirty="0">
                <a:latin typeface="Gill Sans MT" pitchFamily="34" charset="0"/>
                <a:cs typeface="Arial" charset="0"/>
              </a:rPr>
              <a:t>Direttive</a:t>
            </a:r>
          </a:p>
          <a:p>
            <a:pPr eaLnBrk="0" hangingPunct="0"/>
            <a:r>
              <a:rPr lang="it-IT" sz="1400" b="1" dirty="0">
                <a:latin typeface="Gill Sans MT" pitchFamily="34" charset="0"/>
                <a:cs typeface="Arial" charset="0"/>
              </a:rPr>
              <a:t>Basso</a:t>
            </a:r>
          </a:p>
          <a:p>
            <a:pPr eaLnBrk="0" hangingPunct="0"/>
            <a:r>
              <a:rPr lang="it-IT" sz="1400" b="1" dirty="0">
                <a:latin typeface="Gill Sans MT" pitchFamily="34" charset="0"/>
                <a:cs typeface="Arial" charset="0"/>
              </a:rPr>
              <a:t>Sostegno</a:t>
            </a:r>
            <a:endParaRPr lang="en-US" sz="1400" b="1" dirty="0">
              <a:latin typeface="Gill Sans MT" pitchFamily="34" charset="0"/>
              <a:cs typeface="Arial" charset="0"/>
            </a:endParaRPr>
          </a:p>
        </p:txBody>
      </p:sp>
      <p:sp>
        <p:nvSpPr>
          <p:cNvPr id="57387" name="Text Box 43"/>
          <p:cNvSpPr txBox="1">
            <a:spLocks noChangeArrowheads="1"/>
          </p:cNvSpPr>
          <p:nvPr/>
        </p:nvSpPr>
        <p:spPr bwMode="auto">
          <a:xfrm>
            <a:off x="5811838" y="1303338"/>
            <a:ext cx="958917" cy="954107"/>
          </a:xfrm>
          <a:prstGeom prst="rect">
            <a:avLst/>
          </a:prstGeom>
          <a:noFill/>
          <a:ln w="88900">
            <a:noFill/>
            <a:miter lim="800000"/>
            <a:headEnd/>
            <a:tailEnd/>
          </a:ln>
          <a:effectLst/>
        </p:spPr>
        <p:txBody>
          <a:bodyPr wrap="none">
            <a:spAutoFit/>
          </a:bodyPr>
          <a:lstStyle/>
          <a:p>
            <a:pPr eaLnBrk="0" hangingPunct="0"/>
            <a:r>
              <a:rPr lang="it-IT" sz="1400" b="1" dirty="0">
                <a:latin typeface="Gill Sans MT" pitchFamily="34" charset="0"/>
                <a:cs typeface="Arial" charset="0"/>
              </a:rPr>
              <a:t>Poche</a:t>
            </a:r>
          </a:p>
          <a:p>
            <a:pPr eaLnBrk="0" hangingPunct="0"/>
            <a:r>
              <a:rPr lang="it-IT" sz="1400" b="1" dirty="0">
                <a:latin typeface="Gill Sans MT" pitchFamily="34" charset="0"/>
                <a:cs typeface="Arial" charset="0"/>
              </a:rPr>
              <a:t>Direttive</a:t>
            </a:r>
          </a:p>
          <a:p>
            <a:pPr eaLnBrk="0" hangingPunct="0"/>
            <a:r>
              <a:rPr lang="it-IT" sz="1400" b="1" dirty="0">
                <a:latin typeface="Gill Sans MT" pitchFamily="34" charset="0"/>
                <a:cs typeface="Arial" charset="0"/>
              </a:rPr>
              <a:t>Elevato</a:t>
            </a:r>
          </a:p>
          <a:p>
            <a:pPr eaLnBrk="0" hangingPunct="0"/>
            <a:r>
              <a:rPr lang="it-IT" sz="1400" b="1" dirty="0">
                <a:latin typeface="Gill Sans MT" pitchFamily="34" charset="0"/>
                <a:cs typeface="Arial" charset="0"/>
              </a:rPr>
              <a:t>Sostegno</a:t>
            </a:r>
            <a:endParaRPr lang="en-US" sz="1400" b="1" dirty="0">
              <a:latin typeface="Gill Sans MT" pitchFamily="34" charset="0"/>
              <a:cs typeface="Arial" charset="0"/>
            </a:endParaRPr>
          </a:p>
        </p:txBody>
      </p:sp>
      <p:sp>
        <p:nvSpPr>
          <p:cNvPr id="57388" name="Text Box 44"/>
          <p:cNvSpPr txBox="1">
            <a:spLocks noChangeArrowheads="1"/>
          </p:cNvSpPr>
          <p:nvPr/>
        </p:nvSpPr>
        <p:spPr bwMode="auto">
          <a:xfrm>
            <a:off x="4660900" y="3976688"/>
            <a:ext cx="958917" cy="954107"/>
          </a:xfrm>
          <a:prstGeom prst="rect">
            <a:avLst/>
          </a:prstGeom>
          <a:noFill/>
          <a:ln w="88900">
            <a:noFill/>
            <a:miter lim="800000"/>
            <a:headEnd/>
            <a:tailEnd/>
          </a:ln>
          <a:effectLst/>
        </p:spPr>
        <p:txBody>
          <a:bodyPr wrap="none">
            <a:spAutoFit/>
          </a:bodyPr>
          <a:lstStyle/>
          <a:p>
            <a:pPr eaLnBrk="0" hangingPunct="0"/>
            <a:r>
              <a:rPr lang="it-IT" sz="1400" b="1" dirty="0">
                <a:solidFill>
                  <a:srgbClr val="3F3F3F"/>
                </a:solidFill>
                <a:latin typeface="Gill Sans MT" pitchFamily="34" charset="0"/>
                <a:cs typeface="Arial" charset="0"/>
              </a:rPr>
              <a:t>Poche</a:t>
            </a:r>
          </a:p>
          <a:p>
            <a:pPr eaLnBrk="0" hangingPunct="0"/>
            <a:r>
              <a:rPr lang="it-IT" sz="1400" b="1" dirty="0">
                <a:solidFill>
                  <a:srgbClr val="3F3F3F"/>
                </a:solidFill>
                <a:latin typeface="Gill Sans MT" pitchFamily="34" charset="0"/>
                <a:cs typeface="Arial" charset="0"/>
              </a:rPr>
              <a:t>Direttive</a:t>
            </a:r>
          </a:p>
          <a:p>
            <a:pPr eaLnBrk="0" hangingPunct="0"/>
            <a:r>
              <a:rPr lang="it-IT" sz="1400" b="1" dirty="0">
                <a:solidFill>
                  <a:srgbClr val="3F3F3F"/>
                </a:solidFill>
                <a:latin typeface="Gill Sans MT" pitchFamily="34" charset="0"/>
                <a:cs typeface="Arial" charset="0"/>
              </a:rPr>
              <a:t>Basso</a:t>
            </a:r>
          </a:p>
          <a:p>
            <a:pPr eaLnBrk="0" hangingPunct="0"/>
            <a:r>
              <a:rPr lang="it-IT" sz="1400" b="1" dirty="0">
                <a:solidFill>
                  <a:srgbClr val="3F3F3F"/>
                </a:solidFill>
                <a:latin typeface="Gill Sans MT" pitchFamily="34" charset="0"/>
                <a:cs typeface="Arial" charset="0"/>
              </a:rPr>
              <a:t>Sostegno</a:t>
            </a:r>
            <a:endParaRPr lang="en-US" sz="1400" b="1" dirty="0">
              <a:solidFill>
                <a:srgbClr val="3F3F3F"/>
              </a:solidFill>
              <a:latin typeface="Gill Sans MT" pitchFamily="34" charset="0"/>
              <a:cs typeface="Arial" charset="0"/>
            </a:endParaRPr>
          </a:p>
        </p:txBody>
      </p:sp>
      <p:sp>
        <p:nvSpPr>
          <p:cNvPr id="57389" name="AutoShape 45"/>
          <p:cNvSpPr>
            <a:spLocks noChangeAspect="1" noChangeArrowheads="1" noTextEdit="1"/>
          </p:cNvSpPr>
          <p:nvPr/>
        </p:nvSpPr>
        <p:spPr bwMode="auto">
          <a:xfrm>
            <a:off x="5148263" y="3213100"/>
            <a:ext cx="2127250" cy="1362075"/>
          </a:xfrm>
          <a:prstGeom prst="rect">
            <a:avLst/>
          </a:prstGeom>
          <a:noFill/>
          <a:ln w="9525">
            <a:noFill/>
            <a:miter lim="800000"/>
            <a:headEnd/>
            <a:tailEnd/>
          </a:ln>
        </p:spPr>
        <p:txBody>
          <a:bodyPr/>
          <a:lstStyle/>
          <a:p>
            <a:endParaRPr lang="it-IT"/>
          </a:p>
        </p:txBody>
      </p:sp>
      <p:sp>
        <p:nvSpPr>
          <p:cNvPr id="57390" name="Freeform 46"/>
          <p:cNvSpPr>
            <a:spLocks noEditPoints="1"/>
          </p:cNvSpPr>
          <p:nvPr/>
        </p:nvSpPr>
        <p:spPr bwMode="auto">
          <a:xfrm>
            <a:off x="5691188" y="3455988"/>
            <a:ext cx="225425" cy="207962"/>
          </a:xfrm>
          <a:custGeom>
            <a:avLst/>
            <a:gdLst>
              <a:gd name="T0" fmla="*/ 2147483647 w 1137"/>
              <a:gd name="T1" fmla="*/ 2147483647 h 1046"/>
              <a:gd name="T2" fmla="*/ 2147483647 w 1137"/>
              <a:gd name="T3" fmla="*/ 2147483647 h 1046"/>
              <a:gd name="T4" fmla="*/ 2147483647 w 1137"/>
              <a:gd name="T5" fmla="*/ 2147483647 h 1046"/>
              <a:gd name="T6" fmla="*/ 2147483647 w 1137"/>
              <a:gd name="T7" fmla="*/ 2147483647 h 1046"/>
              <a:gd name="T8" fmla="*/ 2147483647 w 1137"/>
              <a:gd name="T9" fmla="*/ 2147483647 h 1046"/>
              <a:gd name="T10" fmla="*/ 2147483647 w 1137"/>
              <a:gd name="T11" fmla="*/ 2147483647 h 1046"/>
              <a:gd name="T12" fmla="*/ 2147483647 w 1137"/>
              <a:gd name="T13" fmla="*/ 2147483647 h 1046"/>
              <a:gd name="T14" fmla="*/ 2147483647 w 1137"/>
              <a:gd name="T15" fmla="*/ 2147483647 h 1046"/>
              <a:gd name="T16" fmla="*/ 2147483647 w 1137"/>
              <a:gd name="T17" fmla="*/ 2147483647 h 1046"/>
              <a:gd name="T18" fmla="*/ 2147483647 w 1137"/>
              <a:gd name="T19" fmla="*/ 2147483647 h 1046"/>
              <a:gd name="T20" fmla="*/ 2147483647 w 1137"/>
              <a:gd name="T21" fmla="*/ 2147483647 h 1046"/>
              <a:gd name="T22" fmla="*/ 2147483647 w 1137"/>
              <a:gd name="T23" fmla="*/ 2147483647 h 1046"/>
              <a:gd name="T24" fmla="*/ 2147483647 w 1137"/>
              <a:gd name="T25" fmla="*/ 2147483647 h 1046"/>
              <a:gd name="T26" fmla="*/ 2147483647 w 1137"/>
              <a:gd name="T27" fmla="*/ 2147483647 h 1046"/>
              <a:gd name="T28" fmla="*/ 2147483647 w 1137"/>
              <a:gd name="T29" fmla="*/ 2147483647 h 1046"/>
              <a:gd name="T30" fmla="*/ 2147483647 w 1137"/>
              <a:gd name="T31" fmla="*/ 2147483647 h 1046"/>
              <a:gd name="T32" fmla="*/ 2147483647 w 1137"/>
              <a:gd name="T33" fmla="*/ 2147483647 h 1046"/>
              <a:gd name="T34" fmla="*/ 2147483647 w 1137"/>
              <a:gd name="T35" fmla="*/ 2147483647 h 1046"/>
              <a:gd name="T36" fmla="*/ 2147483647 w 1137"/>
              <a:gd name="T37" fmla="*/ 2147483647 h 1046"/>
              <a:gd name="T38" fmla="*/ 2147483647 w 1137"/>
              <a:gd name="T39" fmla="*/ 2147483647 h 1046"/>
              <a:gd name="T40" fmla="*/ 2147483647 w 1137"/>
              <a:gd name="T41" fmla="*/ 2147483647 h 1046"/>
              <a:gd name="T42" fmla="*/ 2147483647 w 1137"/>
              <a:gd name="T43" fmla="*/ 2147483647 h 1046"/>
              <a:gd name="T44" fmla="*/ 2147483647 w 1137"/>
              <a:gd name="T45" fmla="*/ 2147483647 h 1046"/>
              <a:gd name="T46" fmla="*/ 2147483647 w 1137"/>
              <a:gd name="T47" fmla="*/ 2147483647 h 1046"/>
              <a:gd name="T48" fmla="*/ 2147483647 w 1137"/>
              <a:gd name="T49" fmla="*/ 2147483647 h 1046"/>
              <a:gd name="T50" fmla="*/ 2147483647 w 1137"/>
              <a:gd name="T51" fmla="*/ 2147483647 h 1046"/>
              <a:gd name="T52" fmla="*/ 2147483647 w 1137"/>
              <a:gd name="T53" fmla="*/ 2147483647 h 1046"/>
              <a:gd name="T54" fmla="*/ 2147483647 w 1137"/>
              <a:gd name="T55" fmla="*/ 2147483647 h 1046"/>
              <a:gd name="T56" fmla="*/ 2147483647 w 1137"/>
              <a:gd name="T57" fmla="*/ 0 h 1046"/>
              <a:gd name="T58" fmla="*/ 2147483647 w 1137"/>
              <a:gd name="T59" fmla="*/ 2147483647 h 1046"/>
              <a:gd name="T60" fmla="*/ 2147483647 w 1137"/>
              <a:gd name="T61" fmla="*/ 2147483647 h 1046"/>
              <a:gd name="T62" fmla="*/ 2147483647 w 1137"/>
              <a:gd name="T63" fmla="*/ 2147483647 h 1046"/>
              <a:gd name="T64" fmla="*/ 2147483647 w 1137"/>
              <a:gd name="T65" fmla="*/ 2147483647 h 1046"/>
              <a:gd name="T66" fmla="*/ 2147483647 w 1137"/>
              <a:gd name="T67" fmla="*/ 2147483647 h 1046"/>
              <a:gd name="T68" fmla="*/ 2147483647 w 1137"/>
              <a:gd name="T69" fmla="*/ 2147483647 h 1046"/>
              <a:gd name="T70" fmla="*/ 2147483647 w 1137"/>
              <a:gd name="T71" fmla="*/ 2147483647 h 1046"/>
              <a:gd name="T72" fmla="*/ 2147483647 w 1137"/>
              <a:gd name="T73" fmla="*/ 2147483647 h 1046"/>
              <a:gd name="T74" fmla="*/ 2147483647 w 1137"/>
              <a:gd name="T75" fmla="*/ 2147483647 h 1046"/>
              <a:gd name="T76" fmla="*/ 2147483647 w 1137"/>
              <a:gd name="T77" fmla="*/ 2147483647 h 1046"/>
              <a:gd name="T78" fmla="*/ 2147483647 w 1137"/>
              <a:gd name="T79" fmla="*/ 2147483647 h 1046"/>
              <a:gd name="T80" fmla="*/ 2147483647 w 1137"/>
              <a:gd name="T81" fmla="*/ 2147483647 h 1046"/>
              <a:gd name="T82" fmla="*/ 2147483647 w 1137"/>
              <a:gd name="T83" fmla="*/ 2147483647 h 1046"/>
              <a:gd name="T84" fmla="*/ 2147483647 w 1137"/>
              <a:gd name="T85" fmla="*/ 2147483647 h 1046"/>
              <a:gd name="T86" fmla="*/ 2147483647 w 1137"/>
              <a:gd name="T87" fmla="*/ 2147483647 h 1046"/>
              <a:gd name="T88" fmla="*/ 2147483647 w 1137"/>
              <a:gd name="T89" fmla="*/ 2147483647 h 1046"/>
              <a:gd name="T90" fmla="*/ 2147483647 w 1137"/>
              <a:gd name="T91" fmla="*/ 2147483647 h 1046"/>
              <a:gd name="T92" fmla="*/ 2147483647 w 1137"/>
              <a:gd name="T93" fmla="*/ 2147483647 h 1046"/>
              <a:gd name="T94" fmla="*/ 2147483647 w 1137"/>
              <a:gd name="T95" fmla="*/ 2147483647 h 10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37" h="1046">
                <a:moveTo>
                  <a:pt x="1002" y="0"/>
                </a:moveTo>
                <a:lnTo>
                  <a:pt x="1014" y="52"/>
                </a:lnTo>
                <a:lnTo>
                  <a:pt x="1025" y="103"/>
                </a:lnTo>
                <a:lnTo>
                  <a:pt x="1038" y="154"/>
                </a:lnTo>
                <a:lnTo>
                  <a:pt x="1051" y="206"/>
                </a:lnTo>
                <a:lnTo>
                  <a:pt x="1064" y="256"/>
                </a:lnTo>
                <a:lnTo>
                  <a:pt x="1078" y="306"/>
                </a:lnTo>
                <a:lnTo>
                  <a:pt x="1094" y="358"/>
                </a:lnTo>
                <a:lnTo>
                  <a:pt x="1095" y="361"/>
                </a:lnTo>
                <a:lnTo>
                  <a:pt x="1108" y="409"/>
                </a:lnTo>
                <a:lnTo>
                  <a:pt x="1121" y="460"/>
                </a:lnTo>
                <a:lnTo>
                  <a:pt x="1124" y="469"/>
                </a:lnTo>
                <a:lnTo>
                  <a:pt x="1131" y="512"/>
                </a:lnTo>
                <a:lnTo>
                  <a:pt x="1137" y="550"/>
                </a:lnTo>
                <a:lnTo>
                  <a:pt x="1136" y="567"/>
                </a:lnTo>
                <a:lnTo>
                  <a:pt x="1136" y="596"/>
                </a:lnTo>
                <a:lnTo>
                  <a:pt x="1133" y="623"/>
                </a:lnTo>
                <a:lnTo>
                  <a:pt x="1131" y="640"/>
                </a:lnTo>
                <a:lnTo>
                  <a:pt x="1120" y="683"/>
                </a:lnTo>
                <a:lnTo>
                  <a:pt x="1119" y="685"/>
                </a:lnTo>
                <a:lnTo>
                  <a:pt x="1102" y="726"/>
                </a:lnTo>
                <a:lnTo>
                  <a:pt x="1085" y="755"/>
                </a:lnTo>
                <a:lnTo>
                  <a:pt x="1055" y="805"/>
                </a:lnTo>
                <a:lnTo>
                  <a:pt x="1024" y="837"/>
                </a:lnTo>
                <a:lnTo>
                  <a:pt x="987" y="877"/>
                </a:lnTo>
                <a:lnTo>
                  <a:pt x="946" y="910"/>
                </a:lnTo>
                <a:lnTo>
                  <a:pt x="898" y="941"/>
                </a:lnTo>
                <a:lnTo>
                  <a:pt x="849" y="967"/>
                </a:lnTo>
                <a:lnTo>
                  <a:pt x="841" y="971"/>
                </a:lnTo>
                <a:lnTo>
                  <a:pt x="779" y="999"/>
                </a:lnTo>
                <a:lnTo>
                  <a:pt x="737" y="1011"/>
                </a:lnTo>
                <a:lnTo>
                  <a:pt x="667" y="1033"/>
                </a:lnTo>
                <a:lnTo>
                  <a:pt x="562" y="1046"/>
                </a:lnTo>
                <a:lnTo>
                  <a:pt x="503" y="1042"/>
                </a:lnTo>
                <a:lnTo>
                  <a:pt x="494" y="1041"/>
                </a:lnTo>
                <a:lnTo>
                  <a:pt x="448" y="1031"/>
                </a:lnTo>
                <a:lnTo>
                  <a:pt x="395" y="1014"/>
                </a:lnTo>
                <a:lnTo>
                  <a:pt x="392" y="1012"/>
                </a:lnTo>
                <a:lnTo>
                  <a:pt x="345" y="990"/>
                </a:lnTo>
                <a:lnTo>
                  <a:pt x="320" y="972"/>
                </a:lnTo>
                <a:lnTo>
                  <a:pt x="275" y="935"/>
                </a:lnTo>
                <a:lnTo>
                  <a:pt x="265" y="923"/>
                </a:lnTo>
                <a:lnTo>
                  <a:pt x="221" y="870"/>
                </a:lnTo>
                <a:lnTo>
                  <a:pt x="208" y="853"/>
                </a:lnTo>
                <a:lnTo>
                  <a:pt x="185" y="812"/>
                </a:lnTo>
                <a:lnTo>
                  <a:pt x="160" y="766"/>
                </a:lnTo>
                <a:lnTo>
                  <a:pt x="156" y="755"/>
                </a:lnTo>
                <a:lnTo>
                  <a:pt x="134" y="694"/>
                </a:lnTo>
                <a:lnTo>
                  <a:pt x="118" y="649"/>
                </a:lnTo>
                <a:lnTo>
                  <a:pt x="112" y="632"/>
                </a:lnTo>
                <a:lnTo>
                  <a:pt x="95" y="569"/>
                </a:lnTo>
                <a:lnTo>
                  <a:pt x="76" y="507"/>
                </a:lnTo>
                <a:lnTo>
                  <a:pt x="60" y="445"/>
                </a:lnTo>
                <a:lnTo>
                  <a:pt x="43" y="382"/>
                </a:lnTo>
                <a:lnTo>
                  <a:pt x="28" y="319"/>
                </a:lnTo>
                <a:lnTo>
                  <a:pt x="14" y="256"/>
                </a:lnTo>
                <a:lnTo>
                  <a:pt x="0" y="192"/>
                </a:lnTo>
                <a:lnTo>
                  <a:pt x="1002" y="0"/>
                </a:lnTo>
                <a:close/>
                <a:moveTo>
                  <a:pt x="881" y="240"/>
                </a:moveTo>
                <a:lnTo>
                  <a:pt x="224" y="397"/>
                </a:lnTo>
                <a:lnTo>
                  <a:pt x="226" y="405"/>
                </a:lnTo>
                <a:lnTo>
                  <a:pt x="242" y="465"/>
                </a:lnTo>
                <a:lnTo>
                  <a:pt x="260" y="525"/>
                </a:lnTo>
                <a:lnTo>
                  <a:pt x="273" y="571"/>
                </a:lnTo>
                <a:lnTo>
                  <a:pt x="278" y="586"/>
                </a:lnTo>
                <a:lnTo>
                  <a:pt x="299" y="646"/>
                </a:lnTo>
                <a:lnTo>
                  <a:pt x="302" y="654"/>
                </a:lnTo>
                <a:lnTo>
                  <a:pt x="323" y="704"/>
                </a:lnTo>
                <a:lnTo>
                  <a:pt x="327" y="709"/>
                </a:lnTo>
                <a:lnTo>
                  <a:pt x="359" y="754"/>
                </a:lnTo>
                <a:lnTo>
                  <a:pt x="363" y="756"/>
                </a:lnTo>
                <a:lnTo>
                  <a:pt x="399" y="788"/>
                </a:lnTo>
                <a:lnTo>
                  <a:pt x="429" y="801"/>
                </a:lnTo>
                <a:lnTo>
                  <a:pt x="449" y="808"/>
                </a:lnTo>
                <a:lnTo>
                  <a:pt x="513" y="816"/>
                </a:lnTo>
                <a:lnTo>
                  <a:pt x="596" y="806"/>
                </a:lnTo>
                <a:lnTo>
                  <a:pt x="634" y="796"/>
                </a:lnTo>
                <a:lnTo>
                  <a:pt x="698" y="777"/>
                </a:lnTo>
                <a:lnTo>
                  <a:pt x="758" y="753"/>
                </a:lnTo>
                <a:lnTo>
                  <a:pt x="794" y="738"/>
                </a:lnTo>
                <a:lnTo>
                  <a:pt x="862" y="697"/>
                </a:lnTo>
                <a:lnTo>
                  <a:pt x="906" y="654"/>
                </a:lnTo>
                <a:lnTo>
                  <a:pt x="915" y="640"/>
                </a:lnTo>
                <a:lnTo>
                  <a:pt x="935" y="608"/>
                </a:lnTo>
                <a:lnTo>
                  <a:pt x="943" y="571"/>
                </a:lnTo>
                <a:lnTo>
                  <a:pt x="948" y="557"/>
                </a:lnTo>
                <a:lnTo>
                  <a:pt x="948" y="513"/>
                </a:lnTo>
                <a:lnTo>
                  <a:pt x="948" y="501"/>
                </a:lnTo>
                <a:lnTo>
                  <a:pt x="940" y="458"/>
                </a:lnTo>
                <a:lnTo>
                  <a:pt x="935" y="436"/>
                </a:lnTo>
                <a:lnTo>
                  <a:pt x="926" y="405"/>
                </a:lnTo>
                <a:lnTo>
                  <a:pt x="912" y="351"/>
                </a:lnTo>
                <a:lnTo>
                  <a:pt x="906" y="331"/>
                </a:lnTo>
                <a:lnTo>
                  <a:pt x="898" y="299"/>
                </a:lnTo>
                <a:lnTo>
                  <a:pt x="883" y="246"/>
                </a:lnTo>
                <a:lnTo>
                  <a:pt x="881" y="240"/>
                </a:lnTo>
                <a:close/>
              </a:path>
            </a:pathLst>
          </a:custGeom>
          <a:solidFill>
            <a:srgbClr val="FFFFFF"/>
          </a:solidFill>
          <a:ln w="9525">
            <a:noFill/>
            <a:round/>
            <a:headEnd/>
            <a:tailEnd/>
          </a:ln>
        </p:spPr>
        <p:txBody>
          <a:bodyPr/>
          <a:lstStyle/>
          <a:p>
            <a:endParaRPr lang="it-IT"/>
          </a:p>
        </p:txBody>
      </p:sp>
      <p:sp>
        <p:nvSpPr>
          <p:cNvPr id="57391" name="Freeform 47"/>
          <p:cNvSpPr>
            <a:spLocks noEditPoints="1"/>
          </p:cNvSpPr>
          <p:nvPr/>
        </p:nvSpPr>
        <p:spPr bwMode="auto">
          <a:xfrm>
            <a:off x="5788025" y="3679825"/>
            <a:ext cx="158750" cy="160338"/>
          </a:xfrm>
          <a:custGeom>
            <a:avLst/>
            <a:gdLst>
              <a:gd name="T0" fmla="*/ 2147483647 w 800"/>
              <a:gd name="T1" fmla="*/ 2147483647 h 804"/>
              <a:gd name="T2" fmla="*/ 2147483647 w 800"/>
              <a:gd name="T3" fmla="*/ 2147483647 h 804"/>
              <a:gd name="T4" fmla="*/ 2147483647 w 800"/>
              <a:gd name="T5" fmla="*/ 2147483647 h 804"/>
              <a:gd name="T6" fmla="*/ 2147483647 w 800"/>
              <a:gd name="T7" fmla="*/ 2147483647 h 804"/>
              <a:gd name="T8" fmla="*/ 2147483647 w 800"/>
              <a:gd name="T9" fmla="*/ 2147483647 h 804"/>
              <a:gd name="T10" fmla="*/ 2147483647 w 800"/>
              <a:gd name="T11" fmla="*/ 2147483647 h 804"/>
              <a:gd name="T12" fmla="*/ 2147483647 w 800"/>
              <a:gd name="T13" fmla="*/ 2147483647 h 804"/>
              <a:gd name="T14" fmla="*/ 2147483647 w 800"/>
              <a:gd name="T15" fmla="*/ 2147483647 h 804"/>
              <a:gd name="T16" fmla="*/ 2147483647 w 800"/>
              <a:gd name="T17" fmla="*/ 2147483647 h 804"/>
              <a:gd name="T18" fmla="*/ 2147483647 w 800"/>
              <a:gd name="T19" fmla="*/ 2147483647 h 804"/>
              <a:gd name="T20" fmla="*/ 2147483647 w 800"/>
              <a:gd name="T21" fmla="*/ 2147483647 h 804"/>
              <a:gd name="T22" fmla="*/ 1547179088 w 800"/>
              <a:gd name="T23" fmla="*/ 2147483647 h 804"/>
              <a:gd name="T24" fmla="*/ 0 w 800"/>
              <a:gd name="T25" fmla="*/ 2147483647 h 804"/>
              <a:gd name="T26" fmla="*/ 2147483647 w 800"/>
              <a:gd name="T27" fmla="*/ 2147483647 h 804"/>
              <a:gd name="T28" fmla="*/ 2147483647 w 800"/>
              <a:gd name="T29" fmla="*/ 2147483647 h 804"/>
              <a:gd name="T30" fmla="*/ 2147483647 w 800"/>
              <a:gd name="T31" fmla="*/ 2147483647 h 804"/>
              <a:gd name="T32" fmla="*/ 2147483647 w 800"/>
              <a:gd name="T33" fmla="*/ 2147483647 h 804"/>
              <a:gd name="T34" fmla="*/ 2147483647 w 800"/>
              <a:gd name="T35" fmla="*/ 1578331176 h 804"/>
              <a:gd name="T36" fmla="*/ 2147483647 w 800"/>
              <a:gd name="T37" fmla="*/ 2147483647 h 804"/>
              <a:gd name="T38" fmla="*/ 2147483647 w 800"/>
              <a:gd name="T39" fmla="*/ 2147483647 h 804"/>
              <a:gd name="T40" fmla="*/ 2147483647 w 800"/>
              <a:gd name="T41" fmla="*/ 2147483647 h 804"/>
              <a:gd name="T42" fmla="*/ 2147483647 w 800"/>
              <a:gd name="T43" fmla="*/ 2147483647 h 804"/>
              <a:gd name="T44" fmla="*/ 2147483647 w 800"/>
              <a:gd name="T45" fmla="*/ 2147483647 h 804"/>
              <a:gd name="T46" fmla="*/ 2147483647 w 800"/>
              <a:gd name="T47" fmla="*/ 2147483647 h 804"/>
              <a:gd name="T48" fmla="*/ 2147483647 w 800"/>
              <a:gd name="T49" fmla="*/ 2147483647 h 804"/>
              <a:gd name="T50" fmla="*/ 2147483647 w 800"/>
              <a:gd name="T51" fmla="*/ 2147483647 h 804"/>
              <a:gd name="T52" fmla="*/ 2147483647 w 800"/>
              <a:gd name="T53" fmla="*/ 2147483647 h 804"/>
              <a:gd name="T54" fmla="*/ 2147483647 w 800"/>
              <a:gd name="T55" fmla="*/ 2147483647 h 804"/>
              <a:gd name="T56" fmla="*/ 2147483647 w 800"/>
              <a:gd name="T57" fmla="*/ 2147483647 h 804"/>
              <a:gd name="T58" fmla="*/ 2147483647 w 800"/>
              <a:gd name="T59" fmla="*/ 2147483647 h 804"/>
              <a:gd name="T60" fmla="*/ 2147483647 w 800"/>
              <a:gd name="T61" fmla="*/ 2147483647 h 804"/>
              <a:gd name="T62" fmla="*/ 2147483647 w 800"/>
              <a:gd name="T63" fmla="*/ 2147483647 h 804"/>
              <a:gd name="T64" fmla="*/ 2147483647 w 800"/>
              <a:gd name="T65" fmla="*/ 2147483647 h 804"/>
              <a:gd name="T66" fmla="*/ 2147483647 w 800"/>
              <a:gd name="T67" fmla="*/ 2147483647 h 804"/>
              <a:gd name="T68" fmla="*/ 2147483647 w 800"/>
              <a:gd name="T69" fmla="*/ 2147483647 h 804"/>
              <a:gd name="T70" fmla="*/ 2147483647 w 800"/>
              <a:gd name="T71" fmla="*/ 2147483647 h 804"/>
              <a:gd name="T72" fmla="*/ 2147483647 w 800"/>
              <a:gd name="T73" fmla="*/ 2147483647 h 804"/>
              <a:gd name="T74" fmla="*/ 2147483647 w 800"/>
              <a:gd name="T75" fmla="*/ 2147483647 h 804"/>
              <a:gd name="T76" fmla="*/ 2147483647 w 800"/>
              <a:gd name="T77" fmla="*/ 2147483647 h 804"/>
              <a:gd name="T78" fmla="*/ 2147483647 w 800"/>
              <a:gd name="T79" fmla="*/ 2147483647 h 804"/>
              <a:gd name="T80" fmla="*/ 2147483647 w 800"/>
              <a:gd name="T81" fmla="*/ 2147483647 h 804"/>
              <a:gd name="T82" fmla="*/ 2147483647 w 800"/>
              <a:gd name="T83" fmla="*/ 2147483647 h 804"/>
              <a:gd name="T84" fmla="*/ 2147483647 w 800"/>
              <a:gd name="T85" fmla="*/ 2147483647 h 804"/>
              <a:gd name="T86" fmla="*/ 2147483647 w 800"/>
              <a:gd name="T87" fmla="*/ 2147483647 h 804"/>
              <a:gd name="T88" fmla="*/ 2147483647 w 800"/>
              <a:gd name="T89" fmla="*/ 2147483647 h 804"/>
              <a:gd name="T90" fmla="*/ 2147483647 w 800"/>
              <a:gd name="T91" fmla="*/ 2147483647 h 804"/>
              <a:gd name="T92" fmla="*/ 2147483647 w 800"/>
              <a:gd name="T93" fmla="*/ 2147483647 h 804"/>
              <a:gd name="T94" fmla="*/ 2147483647 w 800"/>
              <a:gd name="T95" fmla="*/ 2147483647 h 804"/>
              <a:gd name="T96" fmla="*/ 2147483647 w 800"/>
              <a:gd name="T97" fmla="*/ 2147483647 h 804"/>
              <a:gd name="T98" fmla="*/ 2147483647 w 800"/>
              <a:gd name="T99" fmla="*/ 2147483647 h 804"/>
              <a:gd name="T100" fmla="*/ 2147483647 w 800"/>
              <a:gd name="T101" fmla="*/ 2147483647 h 804"/>
              <a:gd name="T102" fmla="*/ 2147483647 w 800"/>
              <a:gd name="T103" fmla="*/ 2147483647 h 804"/>
              <a:gd name="T104" fmla="*/ 2147483647 w 800"/>
              <a:gd name="T105" fmla="*/ 2147483647 h 804"/>
              <a:gd name="T106" fmla="*/ 2147483647 w 800"/>
              <a:gd name="T107" fmla="*/ 2147483647 h 804"/>
              <a:gd name="T108" fmla="*/ 2147483647 w 800"/>
              <a:gd name="T109" fmla="*/ 2147483647 h 804"/>
              <a:gd name="T110" fmla="*/ 2147483647 w 800"/>
              <a:gd name="T111" fmla="*/ 2147483647 h 804"/>
              <a:gd name="T112" fmla="*/ 2147483647 w 800"/>
              <a:gd name="T113" fmla="*/ 2147483647 h 804"/>
              <a:gd name="T114" fmla="*/ 2147483647 w 800"/>
              <a:gd name="T115" fmla="*/ 2147483647 h 804"/>
              <a:gd name="T116" fmla="*/ 2147483647 w 800"/>
              <a:gd name="T117" fmla="*/ 2147483647 h 804"/>
              <a:gd name="T118" fmla="*/ 2147483647 w 800"/>
              <a:gd name="T119" fmla="*/ 2147483647 h 8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00" h="804">
                <a:moveTo>
                  <a:pt x="368" y="589"/>
                </a:moveTo>
                <a:lnTo>
                  <a:pt x="385" y="627"/>
                </a:lnTo>
                <a:lnTo>
                  <a:pt x="412" y="686"/>
                </a:lnTo>
                <a:lnTo>
                  <a:pt x="439" y="743"/>
                </a:lnTo>
                <a:lnTo>
                  <a:pt x="465" y="800"/>
                </a:lnTo>
                <a:lnTo>
                  <a:pt x="409" y="804"/>
                </a:lnTo>
                <a:lnTo>
                  <a:pt x="354" y="799"/>
                </a:lnTo>
                <a:lnTo>
                  <a:pt x="348" y="798"/>
                </a:lnTo>
                <a:lnTo>
                  <a:pt x="301" y="787"/>
                </a:lnTo>
                <a:lnTo>
                  <a:pt x="267" y="772"/>
                </a:lnTo>
                <a:lnTo>
                  <a:pt x="248" y="762"/>
                </a:lnTo>
                <a:lnTo>
                  <a:pt x="203" y="733"/>
                </a:lnTo>
                <a:lnTo>
                  <a:pt x="199" y="729"/>
                </a:lnTo>
                <a:lnTo>
                  <a:pt x="155" y="688"/>
                </a:lnTo>
                <a:lnTo>
                  <a:pt x="152" y="687"/>
                </a:lnTo>
                <a:lnTo>
                  <a:pt x="112" y="637"/>
                </a:lnTo>
                <a:lnTo>
                  <a:pt x="111" y="635"/>
                </a:lnTo>
                <a:lnTo>
                  <a:pt x="75" y="581"/>
                </a:lnTo>
                <a:lnTo>
                  <a:pt x="72" y="578"/>
                </a:lnTo>
                <a:lnTo>
                  <a:pt x="47" y="523"/>
                </a:lnTo>
                <a:lnTo>
                  <a:pt x="25" y="478"/>
                </a:lnTo>
                <a:lnTo>
                  <a:pt x="22" y="460"/>
                </a:lnTo>
                <a:lnTo>
                  <a:pt x="4" y="399"/>
                </a:lnTo>
                <a:lnTo>
                  <a:pt x="1" y="385"/>
                </a:lnTo>
                <a:lnTo>
                  <a:pt x="0" y="328"/>
                </a:lnTo>
                <a:lnTo>
                  <a:pt x="0" y="297"/>
                </a:lnTo>
                <a:lnTo>
                  <a:pt x="13" y="251"/>
                </a:lnTo>
                <a:lnTo>
                  <a:pt x="22" y="218"/>
                </a:lnTo>
                <a:lnTo>
                  <a:pt x="54" y="163"/>
                </a:lnTo>
                <a:lnTo>
                  <a:pt x="98" y="115"/>
                </a:lnTo>
                <a:lnTo>
                  <a:pt x="152" y="74"/>
                </a:lnTo>
                <a:lnTo>
                  <a:pt x="218" y="40"/>
                </a:lnTo>
                <a:lnTo>
                  <a:pt x="300" y="12"/>
                </a:lnTo>
                <a:lnTo>
                  <a:pt x="379" y="0"/>
                </a:lnTo>
                <a:lnTo>
                  <a:pt x="422" y="1"/>
                </a:lnTo>
                <a:lnTo>
                  <a:pt x="453" y="2"/>
                </a:lnTo>
                <a:lnTo>
                  <a:pt x="522" y="18"/>
                </a:lnTo>
                <a:lnTo>
                  <a:pt x="525" y="19"/>
                </a:lnTo>
                <a:lnTo>
                  <a:pt x="590" y="50"/>
                </a:lnTo>
                <a:lnTo>
                  <a:pt x="592" y="50"/>
                </a:lnTo>
                <a:lnTo>
                  <a:pt x="645" y="89"/>
                </a:lnTo>
                <a:lnTo>
                  <a:pt x="648" y="91"/>
                </a:lnTo>
                <a:lnTo>
                  <a:pt x="687" y="128"/>
                </a:lnTo>
                <a:lnTo>
                  <a:pt x="698" y="140"/>
                </a:lnTo>
                <a:lnTo>
                  <a:pt x="721" y="175"/>
                </a:lnTo>
                <a:lnTo>
                  <a:pt x="740" y="203"/>
                </a:lnTo>
                <a:lnTo>
                  <a:pt x="750" y="224"/>
                </a:lnTo>
                <a:lnTo>
                  <a:pt x="775" y="274"/>
                </a:lnTo>
                <a:lnTo>
                  <a:pt x="776" y="276"/>
                </a:lnTo>
                <a:lnTo>
                  <a:pt x="790" y="330"/>
                </a:lnTo>
                <a:lnTo>
                  <a:pt x="795" y="349"/>
                </a:lnTo>
                <a:lnTo>
                  <a:pt x="797" y="390"/>
                </a:lnTo>
                <a:lnTo>
                  <a:pt x="800" y="420"/>
                </a:lnTo>
                <a:lnTo>
                  <a:pt x="794" y="458"/>
                </a:lnTo>
                <a:lnTo>
                  <a:pt x="790" y="492"/>
                </a:lnTo>
                <a:lnTo>
                  <a:pt x="771" y="541"/>
                </a:lnTo>
                <a:lnTo>
                  <a:pt x="763" y="562"/>
                </a:lnTo>
                <a:lnTo>
                  <a:pt x="716" y="629"/>
                </a:lnTo>
                <a:lnTo>
                  <a:pt x="670" y="672"/>
                </a:lnTo>
                <a:lnTo>
                  <a:pt x="650" y="692"/>
                </a:lnTo>
                <a:lnTo>
                  <a:pt x="565" y="752"/>
                </a:lnTo>
                <a:lnTo>
                  <a:pt x="559" y="743"/>
                </a:lnTo>
                <a:lnTo>
                  <a:pt x="525" y="690"/>
                </a:lnTo>
                <a:lnTo>
                  <a:pt x="491" y="639"/>
                </a:lnTo>
                <a:lnTo>
                  <a:pt x="458" y="586"/>
                </a:lnTo>
                <a:lnTo>
                  <a:pt x="425" y="534"/>
                </a:lnTo>
                <a:lnTo>
                  <a:pt x="394" y="481"/>
                </a:lnTo>
                <a:lnTo>
                  <a:pt x="364" y="429"/>
                </a:lnTo>
                <a:lnTo>
                  <a:pt x="333" y="375"/>
                </a:lnTo>
                <a:lnTo>
                  <a:pt x="303" y="321"/>
                </a:lnTo>
                <a:lnTo>
                  <a:pt x="275" y="269"/>
                </a:lnTo>
                <a:lnTo>
                  <a:pt x="273" y="267"/>
                </a:lnTo>
                <a:lnTo>
                  <a:pt x="265" y="273"/>
                </a:lnTo>
                <a:lnTo>
                  <a:pt x="239" y="288"/>
                </a:lnTo>
                <a:lnTo>
                  <a:pt x="211" y="314"/>
                </a:lnTo>
                <a:lnTo>
                  <a:pt x="192" y="342"/>
                </a:lnTo>
                <a:lnTo>
                  <a:pt x="179" y="373"/>
                </a:lnTo>
                <a:lnTo>
                  <a:pt x="178" y="384"/>
                </a:lnTo>
                <a:lnTo>
                  <a:pt x="174" y="408"/>
                </a:lnTo>
                <a:lnTo>
                  <a:pt x="175" y="443"/>
                </a:lnTo>
                <a:lnTo>
                  <a:pt x="179" y="455"/>
                </a:lnTo>
                <a:lnTo>
                  <a:pt x="185" y="479"/>
                </a:lnTo>
                <a:lnTo>
                  <a:pt x="202" y="513"/>
                </a:lnTo>
                <a:lnTo>
                  <a:pt x="203" y="514"/>
                </a:lnTo>
                <a:lnTo>
                  <a:pt x="232" y="553"/>
                </a:lnTo>
                <a:lnTo>
                  <a:pt x="245" y="563"/>
                </a:lnTo>
                <a:lnTo>
                  <a:pt x="270" y="580"/>
                </a:lnTo>
                <a:lnTo>
                  <a:pt x="315" y="593"/>
                </a:lnTo>
                <a:lnTo>
                  <a:pt x="321" y="593"/>
                </a:lnTo>
                <a:lnTo>
                  <a:pt x="368" y="589"/>
                </a:lnTo>
                <a:close/>
                <a:moveTo>
                  <a:pt x="546" y="503"/>
                </a:moveTo>
                <a:lnTo>
                  <a:pt x="577" y="480"/>
                </a:lnTo>
                <a:lnTo>
                  <a:pt x="602" y="455"/>
                </a:lnTo>
                <a:lnTo>
                  <a:pt x="621" y="428"/>
                </a:lnTo>
                <a:lnTo>
                  <a:pt x="622" y="423"/>
                </a:lnTo>
                <a:lnTo>
                  <a:pt x="632" y="398"/>
                </a:lnTo>
                <a:lnTo>
                  <a:pt x="636" y="368"/>
                </a:lnTo>
                <a:lnTo>
                  <a:pt x="636" y="349"/>
                </a:lnTo>
                <a:lnTo>
                  <a:pt x="635" y="339"/>
                </a:lnTo>
                <a:lnTo>
                  <a:pt x="629" y="310"/>
                </a:lnTo>
                <a:lnTo>
                  <a:pt x="620" y="293"/>
                </a:lnTo>
                <a:lnTo>
                  <a:pt x="614" y="282"/>
                </a:lnTo>
                <a:lnTo>
                  <a:pt x="596" y="255"/>
                </a:lnTo>
                <a:lnTo>
                  <a:pt x="586" y="246"/>
                </a:lnTo>
                <a:lnTo>
                  <a:pt x="573" y="232"/>
                </a:lnTo>
                <a:lnTo>
                  <a:pt x="547" y="214"/>
                </a:lnTo>
                <a:lnTo>
                  <a:pt x="531" y="207"/>
                </a:lnTo>
                <a:lnTo>
                  <a:pt x="517" y="203"/>
                </a:lnTo>
                <a:lnTo>
                  <a:pt x="485" y="196"/>
                </a:lnTo>
                <a:lnTo>
                  <a:pt x="452" y="197"/>
                </a:lnTo>
                <a:lnTo>
                  <a:pt x="417" y="205"/>
                </a:lnTo>
                <a:lnTo>
                  <a:pt x="382" y="218"/>
                </a:lnTo>
                <a:lnTo>
                  <a:pt x="410" y="267"/>
                </a:lnTo>
                <a:lnTo>
                  <a:pt x="439" y="321"/>
                </a:lnTo>
                <a:lnTo>
                  <a:pt x="468" y="373"/>
                </a:lnTo>
                <a:lnTo>
                  <a:pt x="499" y="424"/>
                </a:lnTo>
                <a:lnTo>
                  <a:pt x="528" y="476"/>
                </a:lnTo>
                <a:lnTo>
                  <a:pt x="546" y="503"/>
                </a:lnTo>
                <a:close/>
              </a:path>
            </a:pathLst>
          </a:custGeom>
          <a:solidFill>
            <a:srgbClr val="FFFFFF"/>
          </a:solidFill>
          <a:ln w="9525">
            <a:noFill/>
            <a:round/>
            <a:headEnd/>
            <a:tailEnd/>
          </a:ln>
        </p:spPr>
        <p:txBody>
          <a:bodyPr/>
          <a:lstStyle/>
          <a:p>
            <a:endParaRPr lang="it-IT"/>
          </a:p>
        </p:txBody>
      </p:sp>
      <p:sp>
        <p:nvSpPr>
          <p:cNvPr id="57392" name="Freeform 48"/>
          <p:cNvSpPr>
            <a:spLocks/>
          </p:cNvSpPr>
          <p:nvPr/>
        </p:nvSpPr>
        <p:spPr bwMode="auto">
          <a:xfrm>
            <a:off x="5870575" y="3781425"/>
            <a:ext cx="188913" cy="149225"/>
          </a:xfrm>
          <a:custGeom>
            <a:avLst/>
            <a:gdLst>
              <a:gd name="T0" fmla="*/ 0 w 955"/>
              <a:gd name="T1" fmla="*/ 2147483647 h 759"/>
              <a:gd name="T2" fmla="*/ 2147483647 w 955"/>
              <a:gd name="T3" fmla="*/ 0 h 759"/>
              <a:gd name="T4" fmla="*/ 2147483647 w 955"/>
              <a:gd name="T5" fmla="*/ 2147483647 h 759"/>
              <a:gd name="T6" fmla="*/ 2147483647 w 955"/>
              <a:gd name="T7" fmla="*/ 2147483647 h 759"/>
              <a:gd name="T8" fmla="*/ 2147483647 w 955"/>
              <a:gd name="T9" fmla="*/ 2147483647 h 759"/>
              <a:gd name="T10" fmla="*/ 2147483647 w 955"/>
              <a:gd name="T11" fmla="*/ 2147483647 h 759"/>
              <a:gd name="T12" fmla="*/ 2147483647 w 955"/>
              <a:gd name="T13" fmla="*/ 2147483647 h 759"/>
              <a:gd name="T14" fmla="*/ 2147483647 w 955"/>
              <a:gd name="T15" fmla="*/ 2147483647 h 759"/>
              <a:gd name="T16" fmla="*/ 2147483647 w 955"/>
              <a:gd name="T17" fmla="*/ 2147483647 h 759"/>
              <a:gd name="T18" fmla="*/ 2147483647 w 955"/>
              <a:gd name="T19" fmla="*/ 2147483647 h 759"/>
              <a:gd name="T20" fmla="*/ 0 w 955"/>
              <a:gd name="T21" fmla="*/ 2147483647 h 7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55" h="759">
                <a:moveTo>
                  <a:pt x="0" y="567"/>
                </a:moveTo>
                <a:lnTo>
                  <a:pt x="835" y="0"/>
                </a:lnTo>
                <a:lnTo>
                  <a:pt x="862" y="37"/>
                </a:lnTo>
                <a:lnTo>
                  <a:pt x="895" y="80"/>
                </a:lnTo>
                <a:lnTo>
                  <a:pt x="927" y="121"/>
                </a:lnTo>
                <a:lnTo>
                  <a:pt x="955" y="156"/>
                </a:lnTo>
                <a:lnTo>
                  <a:pt x="148" y="759"/>
                </a:lnTo>
                <a:lnTo>
                  <a:pt x="114" y="717"/>
                </a:lnTo>
                <a:lnTo>
                  <a:pt x="74" y="666"/>
                </a:lnTo>
                <a:lnTo>
                  <a:pt x="34" y="613"/>
                </a:lnTo>
                <a:lnTo>
                  <a:pt x="0" y="567"/>
                </a:lnTo>
                <a:close/>
              </a:path>
            </a:pathLst>
          </a:custGeom>
          <a:solidFill>
            <a:srgbClr val="FFFFFF"/>
          </a:solidFill>
          <a:ln w="9525">
            <a:noFill/>
            <a:round/>
            <a:headEnd/>
            <a:tailEnd/>
          </a:ln>
        </p:spPr>
        <p:txBody>
          <a:bodyPr/>
          <a:lstStyle/>
          <a:p>
            <a:endParaRPr lang="it-IT"/>
          </a:p>
        </p:txBody>
      </p:sp>
      <p:sp>
        <p:nvSpPr>
          <p:cNvPr id="57393" name="Freeform 49"/>
          <p:cNvSpPr>
            <a:spLocks noEditPoints="1"/>
          </p:cNvSpPr>
          <p:nvPr/>
        </p:nvSpPr>
        <p:spPr bwMode="auto">
          <a:xfrm>
            <a:off x="5949950" y="3894138"/>
            <a:ext cx="161925" cy="157162"/>
          </a:xfrm>
          <a:custGeom>
            <a:avLst/>
            <a:gdLst>
              <a:gd name="T0" fmla="*/ 2147483647 w 817"/>
              <a:gd name="T1" fmla="*/ 2147483647 h 797"/>
              <a:gd name="T2" fmla="*/ 2147483647 w 817"/>
              <a:gd name="T3" fmla="*/ 2147483647 h 797"/>
              <a:gd name="T4" fmla="*/ 2147483647 w 817"/>
              <a:gd name="T5" fmla="*/ 2147483647 h 797"/>
              <a:gd name="T6" fmla="*/ 2147483647 w 817"/>
              <a:gd name="T7" fmla="*/ 2147483647 h 797"/>
              <a:gd name="T8" fmla="*/ 2147483647 w 817"/>
              <a:gd name="T9" fmla="*/ 2147483647 h 797"/>
              <a:gd name="T10" fmla="*/ 2147483647 w 817"/>
              <a:gd name="T11" fmla="*/ 2147483647 h 797"/>
              <a:gd name="T12" fmla="*/ 2147483647 w 817"/>
              <a:gd name="T13" fmla="*/ 2147483647 h 797"/>
              <a:gd name="T14" fmla="*/ 2147483647 w 817"/>
              <a:gd name="T15" fmla="*/ 2147483647 h 797"/>
              <a:gd name="T16" fmla="*/ 2147483647 w 817"/>
              <a:gd name="T17" fmla="*/ 2147483647 h 797"/>
              <a:gd name="T18" fmla="*/ 2147483647 w 817"/>
              <a:gd name="T19" fmla="*/ 2147483647 h 797"/>
              <a:gd name="T20" fmla="*/ 2147483647 w 817"/>
              <a:gd name="T21" fmla="*/ 2147483647 h 797"/>
              <a:gd name="T22" fmla="*/ 2147483647 w 817"/>
              <a:gd name="T23" fmla="*/ 2147483647 h 797"/>
              <a:gd name="T24" fmla="*/ 2147483647 w 817"/>
              <a:gd name="T25" fmla="*/ 2147483647 h 797"/>
              <a:gd name="T26" fmla="*/ 2147483647 w 817"/>
              <a:gd name="T27" fmla="*/ 2147483647 h 797"/>
              <a:gd name="T28" fmla="*/ 0 w 817"/>
              <a:gd name="T29" fmla="*/ 2147483647 h 797"/>
              <a:gd name="T30" fmla="*/ 2147483647 w 817"/>
              <a:gd name="T31" fmla="*/ 2147483647 h 797"/>
              <a:gd name="T32" fmla="*/ 2147483647 w 817"/>
              <a:gd name="T33" fmla="*/ 2147483647 h 797"/>
              <a:gd name="T34" fmla="*/ 2147483647 w 817"/>
              <a:gd name="T35" fmla="*/ 2147483647 h 797"/>
              <a:gd name="T36" fmla="*/ 2147483647 w 817"/>
              <a:gd name="T37" fmla="*/ 2147483647 h 797"/>
              <a:gd name="T38" fmla="*/ 2147483647 w 817"/>
              <a:gd name="T39" fmla="*/ 0 h 797"/>
              <a:gd name="T40" fmla="*/ 2147483647 w 817"/>
              <a:gd name="T41" fmla="*/ 2147483647 h 797"/>
              <a:gd name="T42" fmla="*/ 2147483647 w 817"/>
              <a:gd name="T43" fmla="*/ 2147483647 h 797"/>
              <a:gd name="T44" fmla="*/ 2147483647 w 817"/>
              <a:gd name="T45" fmla="*/ 2147483647 h 797"/>
              <a:gd name="T46" fmla="*/ 2147483647 w 817"/>
              <a:gd name="T47" fmla="*/ 2147483647 h 797"/>
              <a:gd name="T48" fmla="*/ 2147483647 w 817"/>
              <a:gd name="T49" fmla="*/ 2147483647 h 797"/>
              <a:gd name="T50" fmla="*/ 2147483647 w 817"/>
              <a:gd name="T51" fmla="*/ 2147483647 h 797"/>
              <a:gd name="T52" fmla="*/ 2147483647 w 817"/>
              <a:gd name="T53" fmla="*/ 2147483647 h 797"/>
              <a:gd name="T54" fmla="*/ 2147483647 w 817"/>
              <a:gd name="T55" fmla="*/ 2147483647 h 797"/>
              <a:gd name="T56" fmla="*/ 2147483647 w 817"/>
              <a:gd name="T57" fmla="*/ 2147483647 h 797"/>
              <a:gd name="T58" fmla="*/ 2147483647 w 817"/>
              <a:gd name="T59" fmla="*/ 2147483647 h 797"/>
              <a:gd name="T60" fmla="*/ 2147483647 w 817"/>
              <a:gd name="T61" fmla="*/ 2147483647 h 797"/>
              <a:gd name="T62" fmla="*/ 2147483647 w 817"/>
              <a:gd name="T63" fmla="*/ 2147483647 h 797"/>
              <a:gd name="T64" fmla="*/ 2147483647 w 817"/>
              <a:gd name="T65" fmla="*/ 2147483647 h 797"/>
              <a:gd name="T66" fmla="*/ 2147483647 w 817"/>
              <a:gd name="T67" fmla="*/ 2147483647 h 797"/>
              <a:gd name="T68" fmla="*/ 2147483647 w 817"/>
              <a:gd name="T69" fmla="*/ 2147483647 h 797"/>
              <a:gd name="T70" fmla="*/ 2147483647 w 817"/>
              <a:gd name="T71" fmla="*/ 2147483647 h 797"/>
              <a:gd name="T72" fmla="*/ 2147483647 w 817"/>
              <a:gd name="T73" fmla="*/ 2147483647 h 797"/>
              <a:gd name="T74" fmla="*/ 2147483647 w 817"/>
              <a:gd name="T75" fmla="*/ 2147483647 h 797"/>
              <a:gd name="T76" fmla="*/ 2147483647 w 817"/>
              <a:gd name="T77" fmla="*/ 2147483647 h 797"/>
              <a:gd name="T78" fmla="*/ 2147483647 w 817"/>
              <a:gd name="T79" fmla="*/ 2147483647 h 797"/>
              <a:gd name="T80" fmla="*/ 2147483647 w 817"/>
              <a:gd name="T81" fmla="*/ 2147483647 h 797"/>
              <a:gd name="T82" fmla="*/ 2147483647 w 817"/>
              <a:gd name="T83" fmla="*/ 2147483647 h 797"/>
              <a:gd name="T84" fmla="*/ 2147483647 w 817"/>
              <a:gd name="T85" fmla="*/ 2147483647 h 797"/>
              <a:gd name="T86" fmla="*/ 2147483647 w 817"/>
              <a:gd name="T87" fmla="*/ 2147483647 h 797"/>
              <a:gd name="T88" fmla="*/ 2147483647 w 817"/>
              <a:gd name="T89" fmla="*/ 2147483647 h 797"/>
              <a:gd name="T90" fmla="*/ 2147483647 w 817"/>
              <a:gd name="T91" fmla="*/ 2147483647 h 797"/>
              <a:gd name="T92" fmla="*/ 2147483647 w 817"/>
              <a:gd name="T93" fmla="*/ 2147483647 h 797"/>
              <a:gd name="T94" fmla="*/ 2147483647 w 817"/>
              <a:gd name="T95" fmla="*/ 2147483647 h 797"/>
              <a:gd name="T96" fmla="*/ 2147483647 w 817"/>
              <a:gd name="T97" fmla="*/ 2147483647 h 797"/>
              <a:gd name="T98" fmla="*/ 2147483647 w 817"/>
              <a:gd name="T99" fmla="*/ 2147483647 h 797"/>
              <a:gd name="T100" fmla="*/ 2147483647 w 817"/>
              <a:gd name="T101" fmla="*/ 2147483647 h 797"/>
              <a:gd name="T102" fmla="*/ 2147483647 w 817"/>
              <a:gd name="T103" fmla="*/ 2147483647 h 797"/>
              <a:gd name="T104" fmla="*/ 2147483647 w 817"/>
              <a:gd name="T105" fmla="*/ 2147483647 h 797"/>
              <a:gd name="T106" fmla="*/ 2147483647 w 817"/>
              <a:gd name="T107" fmla="*/ 2147483647 h 797"/>
              <a:gd name="T108" fmla="*/ 2147483647 w 817"/>
              <a:gd name="T109" fmla="*/ 2147483647 h 797"/>
              <a:gd name="T110" fmla="*/ 2147483647 w 817"/>
              <a:gd name="T111" fmla="*/ 2147483647 h 797"/>
              <a:gd name="T112" fmla="*/ 2147483647 w 817"/>
              <a:gd name="T113" fmla="*/ 2147483647 h 797"/>
              <a:gd name="T114" fmla="*/ 2147483647 w 817"/>
              <a:gd name="T115" fmla="*/ 2147483647 h 797"/>
              <a:gd name="T116" fmla="*/ 2147483647 w 817"/>
              <a:gd name="T117" fmla="*/ 2147483647 h 797"/>
              <a:gd name="T118" fmla="*/ 2147483647 w 817"/>
              <a:gd name="T119" fmla="*/ 2147483647 h 7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17" h="797">
                <a:moveTo>
                  <a:pt x="440" y="591"/>
                </a:moveTo>
                <a:lnTo>
                  <a:pt x="456" y="609"/>
                </a:lnTo>
                <a:lnTo>
                  <a:pt x="498" y="660"/>
                </a:lnTo>
                <a:lnTo>
                  <a:pt x="537" y="707"/>
                </a:lnTo>
                <a:lnTo>
                  <a:pt x="578" y="753"/>
                </a:lnTo>
                <a:lnTo>
                  <a:pt x="590" y="766"/>
                </a:lnTo>
                <a:lnTo>
                  <a:pt x="556" y="777"/>
                </a:lnTo>
                <a:lnTo>
                  <a:pt x="536" y="784"/>
                </a:lnTo>
                <a:lnTo>
                  <a:pt x="483" y="796"/>
                </a:lnTo>
                <a:lnTo>
                  <a:pt x="453" y="797"/>
                </a:lnTo>
                <a:lnTo>
                  <a:pt x="428" y="797"/>
                </a:lnTo>
                <a:lnTo>
                  <a:pt x="374" y="791"/>
                </a:lnTo>
                <a:lnTo>
                  <a:pt x="373" y="789"/>
                </a:lnTo>
                <a:lnTo>
                  <a:pt x="317" y="771"/>
                </a:lnTo>
                <a:lnTo>
                  <a:pt x="303" y="763"/>
                </a:lnTo>
                <a:lnTo>
                  <a:pt x="262" y="742"/>
                </a:lnTo>
                <a:lnTo>
                  <a:pt x="246" y="731"/>
                </a:lnTo>
                <a:lnTo>
                  <a:pt x="205" y="704"/>
                </a:lnTo>
                <a:lnTo>
                  <a:pt x="189" y="690"/>
                </a:lnTo>
                <a:lnTo>
                  <a:pt x="150" y="657"/>
                </a:lnTo>
                <a:lnTo>
                  <a:pt x="141" y="646"/>
                </a:lnTo>
                <a:lnTo>
                  <a:pt x="99" y="596"/>
                </a:lnTo>
                <a:lnTo>
                  <a:pt x="77" y="572"/>
                </a:lnTo>
                <a:lnTo>
                  <a:pt x="59" y="541"/>
                </a:lnTo>
                <a:lnTo>
                  <a:pt x="27" y="488"/>
                </a:lnTo>
                <a:lnTo>
                  <a:pt x="25" y="484"/>
                </a:lnTo>
                <a:lnTo>
                  <a:pt x="6" y="415"/>
                </a:lnTo>
                <a:lnTo>
                  <a:pt x="2" y="403"/>
                </a:lnTo>
                <a:lnTo>
                  <a:pt x="0" y="333"/>
                </a:lnTo>
                <a:lnTo>
                  <a:pt x="0" y="323"/>
                </a:lnTo>
                <a:lnTo>
                  <a:pt x="16" y="260"/>
                </a:lnTo>
                <a:lnTo>
                  <a:pt x="33" y="225"/>
                </a:lnTo>
                <a:lnTo>
                  <a:pt x="44" y="202"/>
                </a:lnTo>
                <a:lnTo>
                  <a:pt x="85" y="149"/>
                </a:lnTo>
                <a:lnTo>
                  <a:pt x="138" y="100"/>
                </a:lnTo>
                <a:lnTo>
                  <a:pt x="210" y="51"/>
                </a:lnTo>
                <a:lnTo>
                  <a:pt x="282" y="19"/>
                </a:lnTo>
                <a:lnTo>
                  <a:pt x="289" y="17"/>
                </a:lnTo>
                <a:lnTo>
                  <a:pt x="355" y="1"/>
                </a:lnTo>
                <a:lnTo>
                  <a:pt x="401" y="0"/>
                </a:lnTo>
                <a:lnTo>
                  <a:pt x="429" y="0"/>
                </a:lnTo>
                <a:lnTo>
                  <a:pt x="482" y="9"/>
                </a:lnTo>
                <a:lnTo>
                  <a:pt x="501" y="12"/>
                </a:lnTo>
                <a:lnTo>
                  <a:pt x="547" y="29"/>
                </a:lnTo>
                <a:lnTo>
                  <a:pt x="568" y="36"/>
                </a:lnTo>
                <a:lnTo>
                  <a:pt x="602" y="56"/>
                </a:lnTo>
                <a:lnTo>
                  <a:pt x="630" y="73"/>
                </a:lnTo>
                <a:lnTo>
                  <a:pt x="651" y="90"/>
                </a:lnTo>
                <a:lnTo>
                  <a:pt x="687" y="121"/>
                </a:lnTo>
                <a:lnTo>
                  <a:pt x="692" y="128"/>
                </a:lnTo>
                <a:lnTo>
                  <a:pt x="729" y="169"/>
                </a:lnTo>
                <a:lnTo>
                  <a:pt x="742" y="184"/>
                </a:lnTo>
                <a:lnTo>
                  <a:pt x="765" y="218"/>
                </a:lnTo>
                <a:lnTo>
                  <a:pt x="783" y="248"/>
                </a:lnTo>
                <a:lnTo>
                  <a:pt x="791" y="270"/>
                </a:lnTo>
                <a:lnTo>
                  <a:pt x="809" y="316"/>
                </a:lnTo>
                <a:lnTo>
                  <a:pt x="811" y="334"/>
                </a:lnTo>
                <a:lnTo>
                  <a:pt x="817" y="387"/>
                </a:lnTo>
                <a:lnTo>
                  <a:pt x="814" y="412"/>
                </a:lnTo>
                <a:lnTo>
                  <a:pt x="810" y="460"/>
                </a:lnTo>
                <a:lnTo>
                  <a:pt x="785" y="528"/>
                </a:lnTo>
                <a:lnTo>
                  <a:pt x="782" y="535"/>
                </a:lnTo>
                <a:lnTo>
                  <a:pt x="739" y="615"/>
                </a:lnTo>
                <a:lnTo>
                  <a:pt x="673" y="695"/>
                </a:lnTo>
                <a:lnTo>
                  <a:pt x="649" y="674"/>
                </a:lnTo>
                <a:lnTo>
                  <a:pt x="605" y="636"/>
                </a:lnTo>
                <a:lnTo>
                  <a:pt x="559" y="596"/>
                </a:lnTo>
                <a:lnTo>
                  <a:pt x="512" y="553"/>
                </a:lnTo>
                <a:lnTo>
                  <a:pt x="468" y="512"/>
                </a:lnTo>
                <a:lnTo>
                  <a:pt x="420" y="467"/>
                </a:lnTo>
                <a:lnTo>
                  <a:pt x="376" y="425"/>
                </a:lnTo>
                <a:lnTo>
                  <a:pt x="334" y="381"/>
                </a:lnTo>
                <a:lnTo>
                  <a:pt x="288" y="336"/>
                </a:lnTo>
                <a:lnTo>
                  <a:pt x="256" y="304"/>
                </a:lnTo>
                <a:lnTo>
                  <a:pt x="229" y="333"/>
                </a:lnTo>
                <a:lnTo>
                  <a:pt x="209" y="365"/>
                </a:lnTo>
                <a:lnTo>
                  <a:pt x="198" y="397"/>
                </a:lnTo>
                <a:lnTo>
                  <a:pt x="196" y="419"/>
                </a:lnTo>
                <a:lnTo>
                  <a:pt x="195" y="432"/>
                </a:lnTo>
                <a:lnTo>
                  <a:pt x="201" y="467"/>
                </a:lnTo>
                <a:lnTo>
                  <a:pt x="211" y="494"/>
                </a:lnTo>
                <a:lnTo>
                  <a:pt x="213" y="501"/>
                </a:lnTo>
                <a:lnTo>
                  <a:pt x="231" y="531"/>
                </a:lnTo>
                <a:lnTo>
                  <a:pt x="245" y="548"/>
                </a:lnTo>
                <a:lnTo>
                  <a:pt x="255" y="560"/>
                </a:lnTo>
                <a:lnTo>
                  <a:pt x="293" y="589"/>
                </a:lnTo>
                <a:lnTo>
                  <a:pt x="296" y="591"/>
                </a:lnTo>
                <a:lnTo>
                  <a:pt x="342" y="608"/>
                </a:lnTo>
                <a:lnTo>
                  <a:pt x="371" y="608"/>
                </a:lnTo>
                <a:lnTo>
                  <a:pt x="390" y="608"/>
                </a:lnTo>
                <a:lnTo>
                  <a:pt x="440" y="591"/>
                </a:lnTo>
                <a:close/>
                <a:moveTo>
                  <a:pt x="586" y="461"/>
                </a:moveTo>
                <a:lnTo>
                  <a:pt x="610" y="431"/>
                </a:lnTo>
                <a:lnTo>
                  <a:pt x="628" y="400"/>
                </a:lnTo>
                <a:lnTo>
                  <a:pt x="639" y="370"/>
                </a:lnTo>
                <a:lnTo>
                  <a:pt x="641" y="342"/>
                </a:lnTo>
                <a:lnTo>
                  <a:pt x="641" y="339"/>
                </a:lnTo>
                <a:lnTo>
                  <a:pt x="635" y="308"/>
                </a:lnTo>
                <a:lnTo>
                  <a:pt x="624" y="280"/>
                </a:lnTo>
                <a:lnTo>
                  <a:pt x="621" y="274"/>
                </a:lnTo>
                <a:lnTo>
                  <a:pt x="609" y="254"/>
                </a:lnTo>
                <a:lnTo>
                  <a:pt x="588" y="231"/>
                </a:lnTo>
                <a:lnTo>
                  <a:pt x="585" y="229"/>
                </a:lnTo>
                <a:lnTo>
                  <a:pt x="563" y="210"/>
                </a:lnTo>
                <a:lnTo>
                  <a:pt x="537" y="194"/>
                </a:lnTo>
                <a:lnTo>
                  <a:pt x="536" y="194"/>
                </a:lnTo>
                <a:lnTo>
                  <a:pt x="506" y="184"/>
                </a:lnTo>
                <a:lnTo>
                  <a:pt x="473" y="179"/>
                </a:lnTo>
                <a:lnTo>
                  <a:pt x="464" y="179"/>
                </a:lnTo>
                <a:lnTo>
                  <a:pt x="439" y="180"/>
                </a:lnTo>
                <a:lnTo>
                  <a:pt x="408" y="190"/>
                </a:lnTo>
                <a:lnTo>
                  <a:pt x="377" y="206"/>
                </a:lnTo>
                <a:lnTo>
                  <a:pt x="348" y="229"/>
                </a:lnTo>
                <a:lnTo>
                  <a:pt x="376" y="258"/>
                </a:lnTo>
                <a:lnTo>
                  <a:pt x="420" y="302"/>
                </a:lnTo>
                <a:lnTo>
                  <a:pt x="461" y="345"/>
                </a:lnTo>
                <a:lnTo>
                  <a:pt x="505" y="386"/>
                </a:lnTo>
                <a:lnTo>
                  <a:pt x="551" y="429"/>
                </a:lnTo>
                <a:lnTo>
                  <a:pt x="586" y="461"/>
                </a:lnTo>
                <a:close/>
              </a:path>
            </a:pathLst>
          </a:custGeom>
          <a:solidFill>
            <a:srgbClr val="FFFFFF"/>
          </a:solidFill>
          <a:ln w="9525">
            <a:noFill/>
            <a:round/>
            <a:headEnd/>
            <a:tailEnd/>
          </a:ln>
        </p:spPr>
        <p:txBody>
          <a:bodyPr/>
          <a:lstStyle/>
          <a:p>
            <a:endParaRPr lang="it-IT"/>
          </a:p>
        </p:txBody>
      </p:sp>
      <p:sp>
        <p:nvSpPr>
          <p:cNvPr id="57394" name="Freeform 50"/>
          <p:cNvSpPr>
            <a:spLocks noEditPoints="1"/>
          </p:cNvSpPr>
          <p:nvPr/>
        </p:nvSpPr>
        <p:spPr bwMode="auto">
          <a:xfrm>
            <a:off x="6053138" y="4008438"/>
            <a:ext cx="233362" cy="211137"/>
          </a:xfrm>
          <a:custGeom>
            <a:avLst/>
            <a:gdLst>
              <a:gd name="T0" fmla="*/ 2147483647 w 1176"/>
              <a:gd name="T1" fmla="*/ 2147483647 h 1060"/>
              <a:gd name="T2" fmla="*/ 2147483647 w 1176"/>
              <a:gd name="T3" fmla="*/ 2147483647 h 1060"/>
              <a:gd name="T4" fmla="*/ 2147483647 w 1176"/>
              <a:gd name="T5" fmla="*/ 2147483647 h 1060"/>
              <a:gd name="T6" fmla="*/ 2147483647 w 1176"/>
              <a:gd name="T7" fmla="*/ 2147483647 h 1060"/>
              <a:gd name="T8" fmla="*/ 2147483647 w 1176"/>
              <a:gd name="T9" fmla="*/ 2147483647 h 1060"/>
              <a:gd name="T10" fmla="*/ 2147483647 w 1176"/>
              <a:gd name="T11" fmla="*/ 2147483647 h 1060"/>
              <a:gd name="T12" fmla="*/ 2147483647 w 1176"/>
              <a:gd name="T13" fmla="*/ 2147483647 h 1060"/>
              <a:gd name="T14" fmla="*/ 2147483647 w 1176"/>
              <a:gd name="T15" fmla="*/ 2147483647 h 1060"/>
              <a:gd name="T16" fmla="*/ 2147483647 w 1176"/>
              <a:gd name="T17" fmla="*/ 2147483647 h 1060"/>
              <a:gd name="T18" fmla="*/ 2147483647 w 1176"/>
              <a:gd name="T19" fmla="*/ 2147483647 h 1060"/>
              <a:gd name="T20" fmla="*/ 2147483647 w 1176"/>
              <a:gd name="T21" fmla="*/ 2147483647 h 1060"/>
              <a:gd name="T22" fmla="*/ 2147483647 w 1176"/>
              <a:gd name="T23" fmla="*/ 2147483647 h 1060"/>
              <a:gd name="T24" fmla="*/ 2147483647 w 1176"/>
              <a:gd name="T25" fmla="*/ 2147483647 h 1060"/>
              <a:gd name="T26" fmla="*/ 2147483647 w 1176"/>
              <a:gd name="T27" fmla="*/ 2147483647 h 1060"/>
              <a:gd name="T28" fmla="*/ 2147483647 w 1176"/>
              <a:gd name="T29" fmla="*/ 2147483647 h 1060"/>
              <a:gd name="T30" fmla="*/ 2147483647 w 1176"/>
              <a:gd name="T31" fmla="*/ 2147483647 h 1060"/>
              <a:gd name="T32" fmla="*/ 2147483647 w 1176"/>
              <a:gd name="T33" fmla="*/ 1572637810 h 1060"/>
              <a:gd name="T34" fmla="*/ 2147483647 w 1176"/>
              <a:gd name="T35" fmla="*/ 2147483647 h 1060"/>
              <a:gd name="T36" fmla="*/ 2147483647 w 1176"/>
              <a:gd name="T37" fmla="*/ 2147483647 h 1060"/>
              <a:gd name="T38" fmla="*/ 2147483647 w 1176"/>
              <a:gd name="T39" fmla="*/ 2147483647 h 1060"/>
              <a:gd name="T40" fmla="*/ 2147483647 w 1176"/>
              <a:gd name="T41" fmla="*/ 2147483647 h 1060"/>
              <a:gd name="T42" fmla="*/ 2147483647 w 1176"/>
              <a:gd name="T43" fmla="*/ 2147483647 h 1060"/>
              <a:gd name="T44" fmla="*/ 2147483647 w 1176"/>
              <a:gd name="T45" fmla="*/ 2147483647 h 1060"/>
              <a:gd name="T46" fmla="*/ 2147483647 w 1176"/>
              <a:gd name="T47" fmla="*/ 2147483647 h 1060"/>
              <a:gd name="T48" fmla="*/ 2147483647 w 1176"/>
              <a:gd name="T49" fmla="*/ 2147483647 h 1060"/>
              <a:gd name="T50" fmla="*/ 2147483647 w 1176"/>
              <a:gd name="T51" fmla="*/ 2147483647 h 1060"/>
              <a:gd name="T52" fmla="*/ 2147483647 w 1176"/>
              <a:gd name="T53" fmla="*/ 2147483647 h 1060"/>
              <a:gd name="T54" fmla="*/ 2147483647 w 1176"/>
              <a:gd name="T55" fmla="*/ 2147483647 h 1060"/>
              <a:gd name="T56" fmla="*/ 2147483647 w 1176"/>
              <a:gd name="T57" fmla="*/ 2147483647 h 1060"/>
              <a:gd name="T58" fmla="*/ 2147483647 w 1176"/>
              <a:gd name="T59" fmla="*/ 2147483647 h 1060"/>
              <a:gd name="T60" fmla="*/ 2147483647 w 1176"/>
              <a:gd name="T61" fmla="*/ 2147483647 h 1060"/>
              <a:gd name="T62" fmla="*/ 2147483647 w 1176"/>
              <a:gd name="T63" fmla="*/ 2147483647 h 1060"/>
              <a:gd name="T64" fmla="*/ 2147483647 w 1176"/>
              <a:gd name="T65" fmla="*/ 2147483647 h 1060"/>
              <a:gd name="T66" fmla="*/ 2147483647 w 1176"/>
              <a:gd name="T67" fmla="*/ 2147483647 h 1060"/>
              <a:gd name="T68" fmla="*/ 2147483647 w 1176"/>
              <a:gd name="T69" fmla="*/ 2147483647 h 1060"/>
              <a:gd name="T70" fmla="*/ 2147483647 w 1176"/>
              <a:gd name="T71" fmla="*/ 2147483647 h 1060"/>
              <a:gd name="T72" fmla="*/ 2147483647 w 1176"/>
              <a:gd name="T73" fmla="*/ 2147483647 h 1060"/>
              <a:gd name="T74" fmla="*/ 2147483647 w 1176"/>
              <a:gd name="T75" fmla="*/ 2147483647 h 1060"/>
              <a:gd name="T76" fmla="*/ 2147483647 w 1176"/>
              <a:gd name="T77" fmla="*/ 2147483647 h 1060"/>
              <a:gd name="T78" fmla="*/ 2147483647 w 1176"/>
              <a:gd name="T79" fmla="*/ 2147483647 h 1060"/>
              <a:gd name="T80" fmla="*/ 2147483647 w 1176"/>
              <a:gd name="T81" fmla="*/ 2147483647 h 1060"/>
              <a:gd name="T82" fmla="*/ 2147483647 w 1176"/>
              <a:gd name="T83" fmla="*/ 2147483647 h 1060"/>
              <a:gd name="T84" fmla="*/ 2147483647 w 1176"/>
              <a:gd name="T85" fmla="*/ 2147483647 h 1060"/>
              <a:gd name="T86" fmla="*/ 2147483647 w 1176"/>
              <a:gd name="T87" fmla="*/ 2147483647 h 1060"/>
              <a:gd name="T88" fmla="*/ 2147483647 w 1176"/>
              <a:gd name="T89" fmla="*/ 2147483647 h 1060"/>
              <a:gd name="T90" fmla="*/ 2147483647 w 1176"/>
              <a:gd name="T91" fmla="*/ 2147483647 h 1060"/>
              <a:gd name="T92" fmla="*/ 2147483647 w 1176"/>
              <a:gd name="T93" fmla="*/ 2147483647 h 1060"/>
              <a:gd name="T94" fmla="*/ 2147483647 w 1176"/>
              <a:gd name="T95" fmla="*/ 2147483647 h 1060"/>
              <a:gd name="T96" fmla="*/ 2147483647 w 1176"/>
              <a:gd name="T97" fmla="*/ 2147483647 h 1060"/>
              <a:gd name="T98" fmla="*/ 2147483647 w 1176"/>
              <a:gd name="T99" fmla="*/ 2147483647 h 10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76" h="1060">
                <a:moveTo>
                  <a:pt x="50" y="483"/>
                </a:moveTo>
                <a:lnTo>
                  <a:pt x="101" y="530"/>
                </a:lnTo>
                <a:lnTo>
                  <a:pt x="150" y="574"/>
                </a:lnTo>
                <a:lnTo>
                  <a:pt x="198" y="617"/>
                </a:lnTo>
                <a:lnTo>
                  <a:pt x="249" y="662"/>
                </a:lnTo>
                <a:lnTo>
                  <a:pt x="262" y="673"/>
                </a:lnTo>
                <a:lnTo>
                  <a:pt x="252" y="705"/>
                </a:lnTo>
                <a:lnTo>
                  <a:pt x="257" y="733"/>
                </a:lnTo>
                <a:lnTo>
                  <a:pt x="268" y="746"/>
                </a:lnTo>
                <a:lnTo>
                  <a:pt x="286" y="772"/>
                </a:lnTo>
                <a:lnTo>
                  <a:pt x="318" y="798"/>
                </a:lnTo>
                <a:lnTo>
                  <a:pt x="338" y="814"/>
                </a:lnTo>
                <a:lnTo>
                  <a:pt x="374" y="835"/>
                </a:lnTo>
                <a:lnTo>
                  <a:pt x="414" y="856"/>
                </a:lnTo>
                <a:lnTo>
                  <a:pt x="437" y="864"/>
                </a:lnTo>
                <a:lnTo>
                  <a:pt x="475" y="875"/>
                </a:lnTo>
                <a:lnTo>
                  <a:pt x="510" y="874"/>
                </a:lnTo>
                <a:lnTo>
                  <a:pt x="513" y="873"/>
                </a:lnTo>
                <a:lnTo>
                  <a:pt x="543" y="862"/>
                </a:lnTo>
                <a:lnTo>
                  <a:pt x="569" y="838"/>
                </a:lnTo>
                <a:lnTo>
                  <a:pt x="601" y="796"/>
                </a:lnTo>
                <a:lnTo>
                  <a:pt x="659" y="709"/>
                </a:lnTo>
                <a:lnTo>
                  <a:pt x="620" y="715"/>
                </a:lnTo>
                <a:lnTo>
                  <a:pt x="581" y="720"/>
                </a:lnTo>
                <a:lnTo>
                  <a:pt x="538" y="718"/>
                </a:lnTo>
                <a:lnTo>
                  <a:pt x="506" y="716"/>
                </a:lnTo>
                <a:lnTo>
                  <a:pt x="467" y="705"/>
                </a:lnTo>
                <a:lnTo>
                  <a:pt x="433" y="693"/>
                </a:lnTo>
                <a:lnTo>
                  <a:pt x="405" y="678"/>
                </a:lnTo>
                <a:lnTo>
                  <a:pt x="362" y="653"/>
                </a:lnTo>
                <a:lnTo>
                  <a:pt x="346" y="641"/>
                </a:lnTo>
                <a:lnTo>
                  <a:pt x="297" y="600"/>
                </a:lnTo>
                <a:lnTo>
                  <a:pt x="296" y="598"/>
                </a:lnTo>
                <a:lnTo>
                  <a:pt x="255" y="544"/>
                </a:lnTo>
                <a:lnTo>
                  <a:pt x="247" y="533"/>
                </a:lnTo>
                <a:lnTo>
                  <a:pt x="225" y="481"/>
                </a:lnTo>
                <a:lnTo>
                  <a:pt x="218" y="465"/>
                </a:lnTo>
                <a:lnTo>
                  <a:pt x="208" y="400"/>
                </a:lnTo>
                <a:lnTo>
                  <a:pt x="206" y="390"/>
                </a:lnTo>
                <a:lnTo>
                  <a:pt x="207" y="325"/>
                </a:lnTo>
                <a:lnTo>
                  <a:pt x="219" y="275"/>
                </a:lnTo>
                <a:lnTo>
                  <a:pt x="223" y="264"/>
                </a:lnTo>
                <a:lnTo>
                  <a:pt x="254" y="206"/>
                </a:lnTo>
                <a:lnTo>
                  <a:pt x="295" y="151"/>
                </a:lnTo>
                <a:lnTo>
                  <a:pt x="356" y="90"/>
                </a:lnTo>
                <a:lnTo>
                  <a:pt x="415" y="46"/>
                </a:lnTo>
                <a:lnTo>
                  <a:pt x="418" y="44"/>
                </a:lnTo>
                <a:lnTo>
                  <a:pt x="488" y="16"/>
                </a:lnTo>
                <a:lnTo>
                  <a:pt x="532" y="10"/>
                </a:lnTo>
                <a:lnTo>
                  <a:pt x="559" y="3"/>
                </a:lnTo>
                <a:lnTo>
                  <a:pt x="613" y="1"/>
                </a:lnTo>
                <a:lnTo>
                  <a:pt x="625" y="0"/>
                </a:lnTo>
                <a:lnTo>
                  <a:pt x="678" y="9"/>
                </a:lnTo>
                <a:lnTo>
                  <a:pt x="688" y="11"/>
                </a:lnTo>
                <a:lnTo>
                  <a:pt x="737" y="28"/>
                </a:lnTo>
                <a:lnTo>
                  <a:pt x="750" y="33"/>
                </a:lnTo>
                <a:lnTo>
                  <a:pt x="787" y="54"/>
                </a:lnTo>
                <a:lnTo>
                  <a:pt x="810" y="67"/>
                </a:lnTo>
                <a:lnTo>
                  <a:pt x="835" y="89"/>
                </a:lnTo>
                <a:lnTo>
                  <a:pt x="865" y="113"/>
                </a:lnTo>
                <a:lnTo>
                  <a:pt x="877" y="129"/>
                </a:lnTo>
                <a:lnTo>
                  <a:pt x="905" y="166"/>
                </a:lnTo>
                <a:lnTo>
                  <a:pt x="912" y="179"/>
                </a:lnTo>
                <a:lnTo>
                  <a:pt x="934" y="227"/>
                </a:lnTo>
                <a:lnTo>
                  <a:pt x="938" y="244"/>
                </a:lnTo>
                <a:lnTo>
                  <a:pt x="950" y="298"/>
                </a:lnTo>
                <a:lnTo>
                  <a:pt x="1005" y="214"/>
                </a:lnTo>
                <a:lnTo>
                  <a:pt x="1022" y="223"/>
                </a:lnTo>
                <a:lnTo>
                  <a:pt x="1071" y="253"/>
                </a:lnTo>
                <a:lnTo>
                  <a:pt x="1121" y="282"/>
                </a:lnTo>
                <a:lnTo>
                  <a:pt x="1171" y="310"/>
                </a:lnTo>
                <a:lnTo>
                  <a:pt x="1176" y="313"/>
                </a:lnTo>
                <a:lnTo>
                  <a:pt x="844" y="867"/>
                </a:lnTo>
                <a:lnTo>
                  <a:pt x="782" y="957"/>
                </a:lnTo>
                <a:lnTo>
                  <a:pt x="779" y="960"/>
                </a:lnTo>
                <a:lnTo>
                  <a:pt x="723" y="1014"/>
                </a:lnTo>
                <a:lnTo>
                  <a:pt x="664" y="1046"/>
                </a:lnTo>
                <a:lnTo>
                  <a:pt x="644" y="1051"/>
                </a:lnTo>
                <a:lnTo>
                  <a:pt x="603" y="1060"/>
                </a:lnTo>
                <a:lnTo>
                  <a:pt x="556" y="1058"/>
                </a:lnTo>
                <a:lnTo>
                  <a:pt x="535" y="1057"/>
                </a:lnTo>
                <a:lnTo>
                  <a:pt x="482" y="1045"/>
                </a:lnTo>
                <a:lnTo>
                  <a:pt x="455" y="1037"/>
                </a:lnTo>
                <a:lnTo>
                  <a:pt x="414" y="1020"/>
                </a:lnTo>
                <a:lnTo>
                  <a:pt x="365" y="999"/>
                </a:lnTo>
                <a:lnTo>
                  <a:pt x="349" y="990"/>
                </a:lnTo>
                <a:lnTo>
                  <a:pt x="288" y="955"/>
                </a:lnTo>
                <a:lnTo>
                  <a:pt x="261" y="938"/>
                </a:lnTo>
                <a:lnTo>
                  <a:pt x="232" y="916"/>
                </a:lnTo>
                <a:lnTo>
                  <a:pt x="173" y="872"/>
                </a:lnTo>
                <a:lnTo>
                  <a:pt x="167" y="869"/>
                </a:lnTo>
                <a:lnTo>
                  <a:pt x="122" y="827"/>
                </a:lnTo>
                <a:lnTo>
                  <a:pt x="97" y="804"/>
                </a:lnTo>
                <a:lnTo>
                  <a:pt x="73" y="775"/>
                </a:lnTo>
                <a:lnTo>
                  <a:pt x="48" y="743"/>
                </a:lnTo>
                <a:lnTo>
                  <a:pt x="33" y="717"/>
                </a:lnTo>
                <a:lnTo>
                  <a:pt x="17" y="688"/>
                </a:lnTo>
                <a:lnTo>
                  <a:pt x="6" y="644"/>
                </a:lnTo>
                <a:lnTo>
                  <a:pt x="3" y="634"/>
                </a:lnTo>
                <a:lnTo>
                  <a:pt x="0" y="584"/>
                </a:lnTo>
                <a:lnTo>
                  <a:pt x="11" y="538"/>
                </a:lnTo>
                <a:lnTo>
                  <a:pt x="35" y="499"/>
                </a:lnTo>
                <a:lnTo>
                  <a:pt x="50" y="483"/>
                </a:lnTo>
                <a:close/>
                <a:moveTo>
                  <a:pt x="489" y="284"/>
                </a:moveTo>
                <a:lnTo>
                  <a:pt x="458" y="328"/>
                </a:lnTo>
                <a:lnTo>
                  <a:pt x="439" y="370"/>
                </a:lnTo>
                <a:lnTo>
                  <a:pt x="429" y="410"/>
                </a:lnTo>
                <a:lnTo>
                  <a:pt x="429" y="427"/>
                </a:lnTo>
                <a:lnTo>
                  <a:pt x="430" y="448"/>
                </a:lnTo>
                <a:lnTo>
                  <a:pt x="439" y="483"/>
                </a:lnTo>
                <a:lnTo>
                  <a:pt x="450" y="504"/>
                </a:lnTo>
                <a:lnTo>
                  <a:pt x="455" y="514"/>
                </a:lnTo>
                <a:lnTo>
                  <a:pt x="479" y="543"/>
                </a:lnTo>
                <a:lnTo>
                  <a:pt x="494" y="556"/>
                </a:lnTo>
                <a:lnTo>
                  <a:pt x="510" y="568"/>
                </a:lnTo>
                <a:lnTo>
                  <a:pt x="547" y="588"/>
                </a:lnTo>
                <a:lnTo>
                  <a:pt x="549" y="589"/>
                </a:lnTo>
                <a:lnTo>
                  <a:pt x="585" y="601"/>
                </a:lnTo>
                <a:lnTo>
                  <a:pt x="616" y="605"/>
                </a:lnTo>
                <a:lnTo>
                  <a:pt x="623" y="606"/>
                </a:lnTo>
                <a:lnTo>
                  <a:pt x="663" y="603"/>
                </a:lnTo>
                <a:lnTo>
                  <a:pt x="702" y="592"/>
                </a:lnTo>
                <a:lnTo>
                  <a:pt x="703" y="590"/>
                </a:lnTo>
                <a:lnTo>
                  <a:pt x="738" y="571"/>
                </a:lnTo>
                <a:lnTo>
                  <a:pt x="772" y="540"/>
                </a:lnTo>
                <a:lnTo>
                  <a:pt x="804" y="500"/>
                </a:lnTo>
                <a:lnTo>
                  <a:pt x="830" y="454"/>
                </a:lnTo>
                <a:lnTo>
                  <a:pt x="846" y="412"/>
                </a:lnTo>
                <a:lnTo>
                  <a:pt x="853" y="371"/>
                </a:lnTo>
                <a:lnTo>
                  <a:pt x="853" y="370"/>
                </a:lnTo>
                <a:lnTo>
                  <a:pt x="851" y="333"/>
                </a:lnTo>
                <a:lnTo>
                  <a:pt x="840" y="298"/>
                </a:lnTo>
                <a:lnTo>
                  <a:pt x="834" y="289"/>
                </a:lnTo>
                <a:lnTo>
                  <a:pt x="822" y="268"/>
                </a:lnTo>
                <a:lnTo>
                  <a:pt x="799" y="241"/>
                </a:lnTo>
                <a:lnTo>
                  <a:pt x="798" y="240"/>
                </a:lnTo>
                <a:lnTo>
                  <a:pt x="770" y="217"/>
                </a:lnTo>
                <a:lnTo>
                  <a:pt x="750" y="205"/>
                </a:lnTo>
                <a:lnTo>
                  <a:pt x="737" y="198"/>
                </a:lnTo>
                <a:lnTo>
                  <a:pt x="702" y="185"/>
                </a:lnTo>
                <a:lnTo>
                  <a:pt x="689" y="184"/>
                </a:lnTo>
                <a:lnTo>
                  <a:pt x="666" y="181"/>
                </a:lnTo>
                <a:lnTo>
                  <a:pt x="632" y="185"/>
                </a:lnTo>
                <a:lnTo>
                  <a:pt x="611" y="192"/>
                </a:lnTo>
                <a:lnTo>
                  <a:pt x="595" y="196"/>
                </a:lnTo>
                <a:lnTo>
                  <a:pt x="559" y="216"/>
                </a:lnTo>
                <a:lnTo>
                  <a:pt x="524" y="245"/>
                </a:lnTo>
                <a:lnTo>
                  <a:pt x="489" y="284"/>
                </a:lnTo>
                <a:close/>
              </a:path>
            </a:pathLst>
          </a:custGeom>
          <a:solidFill>
            <a:srgbClr val="FFFFFF"/>
          </a:solidFill>
          <a:ln w="9525">
            <a:noFill/>
            <a:round/>
            <a:headEnd/>
            <a:tailEnd/>
          </a:ln>
        </p:spPr>
        <p:txBody>
          <a:bodyPr/>
          <a:lstStyle/>
          <a:p>
            <a:endParaRPr lang="it-IT"/>
          </a:p>
        </p:txBody>
      </p:sp>
      <p:sp>
        <p:nvSpPr>
          <p:cNvPr id="57395" name="Freeform 51"/>
          <p:cNvSpPr>
            <a:spLocks noEditPoints="1"/>
          </p:cNvSpPr>
          <p:nvPr/>
        </p:nvSpPr>
        <p:spPr bwMode="auto">
          <a:xfrm>
            <a:off x="6257925" y="4103688"/>
            <a:ext cx="173038" cy="173037"/>
          </a:xfrm>
          <a:custGeom>
            <a:avLst/>
            <a:gdLst>
              <a:gd name="T0" fmla="*/ 2147483647 w 868"/>
              <a:gd name="T1" fmla="*/ 2147483647 h 873"/>
              <a:gd name="T2" fmla="*/ 2147483647 w 868"/>
              <a:gd name="T3" fmla="*/ 2147483647 h 873"/>
              <a:gd name="T4" fmla="*/ 2147483647 w 868"/>
              <a:gd name="T5" fmla="*/ 2147483647 h 873"/>
              <a:gd name="T6" fmla="*/ 2147483647 w 868"/>
              <a:gd name="T7" fmla="*/ 2147483647 h 873"/>
              <a:gd name="T8" fmla="*/ 2147483647 w 868"/>
              <a:gd name="T9" fmla="*/ 2147483647 h 873"/>
              <a:gd name="T10" fmla="*/ 2147483647 w 868"/>
              <a:gd name="T11" fmla="*/ 0 h 873"/>
              <a:gd name="T12" fmla="*/ 2147483647 w 868"/>
              <a:gd name="T13" fmla="*/ 2147483647 h 873"/>
              <a:gd name="T14" fmla="*/ 2147483647 w 868"/>
              <a:gd name="T15" fmla="*/ 2147483647 h 873"/>
              <a:gd name="T16" fmla="*/ 2147483647 w 868"/>
              <a:gd name="T17" fmla="*/ 2147483647 h 873"/>
              <a:gd name="T18" fmla="*/ 2147483647 w 868"/>
              <a:gd name="T19" fmla="*/ 2147483647 h 873"/>
              <a:gd name="T20" fmla="*/ 2147483647 w 868"/>
              <a:gd name="T21" fmla="*/ 2147483647 h 873"/>
              <a:gd name="T22" fmla="*/ 2147483647 w 868"/>
              <a:gd name="T23" fmla="*/ 2147483647 h 873"/>
              <a:gd name="T24" fmla="*/ 2147483647 w 868"/>
              <a:gd name="T25" fmla="*/ 2147483647 h 873"/>
              <a:gd name="T26" fmla="*/ 2147483647 w 868"/>
              <a:gd name="T27" fmla="*/ 2147483647 h 873"/>
              <a:gd name="T28" fmla="*/ 2147483647 w 868"/>
              <a:gd name="T29" fmla="*/ 2147483647 h 873"/>
              <a:gd name="T30" fmla="*/ 2147483647 w 868"/>
              <a:gd name="T31" fmla="*/ 2147483647 h 873"/>
              <a:gd name="T32" fmla="*/ 2147483647 w 868"/>
              <a:gd name="T33" fmla="*/ 2147483647 h 873"/>
              <a:gd name="T34" fmla="*/ 2147483647 w 868"/>
              <a:gd name="T35" fmla="*/ 2147483647 h 873"/>
              <a:gd name="T36" fmla="*/ 2147483647 w 868"/>
              <a:gd name="T37" fmla="*/ 2147483647 h 873"/>
              <a:gd name="T38" fmla="*/ 2147483647 w 868"/>
              <a:gd name="T39" fmla="*/ 2147483647 h 873"/>
              <a:gd name="T40" fmla="*/ 2147483647 w 868"/>
              <a:gd name="T41" fmla="*/ 2147483647 h 873"/>
              <a:gd name="T42" fmla="*/ 2147483647 w 868"/>
              <a:gd name="T43" fmla="*/ 2147483647 h 873"/>
              <a:gd name="T44" fmla="*/ 2147483647 w 868"/>
              <a:gd name="T45" fmla="*/ 2147483647 h 873"/>
              <a:gd name="T46" fmla="*/ 2147483647 w 868"/>
              <a:gd name="T47" fmla="*/ 2147483647 h 873"/>
              <a:gd name="T48" fmla="*/ 2147483647 w 868"/>
              <a:gd name="T49" fmla="*/ 2147483647 h 873"/>
              <a:gd name="T50" fmla="*/ 2147483647 w 868"/>
              <a:gd name="T51" fmla="*/ 2147483647 h 873"/>
              <a:gd name="T52" fmla="*/ 2147483647 w 868"/>
              <a:gd name="T53" fmla="*/ 2147483647 h 873"/>
              <a:gd name="T54" fmla="*/ 2147483647 w 868"/>
              <a:gd name="T55" fmla="*/ 2147483647 h 873"/>
              <a:gd name="T56" fmla="*/ 2147483647 w 868"/>
              <a:gd name="T57" fmla="*/ 2147483647 h 873"/>
              <a:gd name="T58" fmla="*/ 2147483647 w 868"/>
              <a:gd name="T59" fmla="*/ 2147483647 h 873"/>
              <a:gd name="T60" fmla="*/ 2147483647 w 868"/>
              <a:gd name="T61" fmla="*/ 2147483647 h 873"/>
              <a:gd name="T62" fmla="*/ 0 w 868"/>
              <a:gd name="T63" fmla="*/ 2147483647 h 873"/>
              <a:gd name="T64" fmla="*/ 2147483647 w 868"/>
              <a:gd name="T65" fmla="*/ 2147483647 h 873"/>
              <a:gd name="T66" fmla="*/ 2147483647 w 868"/>
              <a:gd name="T67" fmla="*/ 2147483647 h 873"/>
              <a:gd name="T68" fmla="*/ 2147483647 w 868"/>
              <a:gd name="T69" fmla="*/ 2147483647 h 873"/>
              <a:gd name="T70" fmla="*/ 2147483647 w 868"/>
              <a:gd name="T71" fmla="*/ 2147483647 h 873"/>
              <a:gd name="T72" fmla="*/ 2147483647 w 868"/>
              <a:gd name="T73" fmla="*/ 2147483647 h 873"/>
              <a:gd name="T74" fmla="*/ 2147483647 w 868"/>
              <a:gd name="T75" fmla="*/ 2147483647 h 873"/>
              <a:gd name="T76" fmla="*/ 2147483647 w 868"/>
              <a:gd name="T77" fmla="*/ 2147483647 h 873"/>
              <a:gd name="T78" fmla="*/ 2147483647 w 868"/>
              <a:gd name="T79" fmla="*/ 2147483647 h 873"/>
              <a:gd name="T80" fmla="*/ 2147483647 w 868"/>
              <a:gd name="T81" fmla="*/ 2147483647 h 873"/>
              <a:gd name="T82" fmla="*/ 2147483647 w 868"/>
              <a:gd name="T83" fmla="*/ 2147483647 h 873"/>
              <a:gd name="T84" fmla="*/ 2147483647 w 868"/>
              <a:gd name="T85" fmla="*/ 2147483647 h 873"/>
              <a:gd name="T86" fmla="*/ 2147483647 w 868"/>
              <a:gd name="T87" fmla="*/ 2147483647 h 873"/>
              <a:gd name="T88" fmla="*/ 2147483647 w 868"/>
              <a:gd name="T89" fmla="*/ 2147483647 h 873"/>
              <a:gd name="T90" fmla="*/ 2147483647 w 868"/>
              <a:gd name="T91" fmla="*/ 2147483647 h 873"/>
              <a:gd name="T92" fmla="*/ 2147483647 w 868"/>
              <a:gd name="T93" fmla="*/ 2147483647 h 873"/>
              <a:gd name="T94" fmla="*/ 2147483647 w 868"/>
              <a:gd name="T95" fmla="*/ 2147483647 h 873"/>
              <a:gd name="T96" fmla="*/ 2147483647 w 868"/>
              <a:gd name="T97" fmla="*/ 2147483647 h 873"/>
              <a:gd name="T98" fmla="*/ 2147483647 w 868"/>
              <a:gd name="T99" fmla="*/ 2147483647 h 873"/>
              <a:gd name="T100" fmla="*/ 2147483647 w 868"/>
              <a:gd name="T101" fmla="*/ 2147483647 h 873"/>
              <a:gd name="T102" fmla="*/ 2147483647 w 868"/>
              <a:gd name="T103" fmla="*/ 2147483647 h 873"/>
              <a:gd name="T104" fmla="*/ 2147483647 w 868"/>
              <a:gd name="T105" fmla="*/ 2147483647 h 873"/>
              <a:gd name="T106" fmla="*/ 2147483647 w 868"/>
              <a:gd name="T107" fmla="*/ 2147483647 h 873"/>
              <a:gd name="T108" fmla="*/ 2147483647 w 868"/>
              <a:gd name="T109" fmla="*/ 2147483647 h 873"/>
              <a:gd name="T110" fmla="*/ 2147483647 w 868"/>
              <a:gd name="T111" fmla="*/ 2147483647 h 873"/>
              <a:gd name="T112" fmla="*/ 2147483647 w 868"/>
              <a:gd name="T113" fmla="*/ 2147483647 h 873"/>
              <a:gd name="T114" fmla="*/ 2147483647 w 868"/>
              <a:gd name="T115" fmla="*/ 2147483647 h 873"/>
              <a:gd name="T116" fmla="*/ 2147483647 w 868"/>
              <a:gd name="T117" fmla="*/ 2147483647 h 873"/>
              <a:gd name="T118" fmla="*/ 2147483647 w 868"/>
              <a:gd name="T119" fmla="*/ 2147483647 h 873"/>
              <a:gd name="T120" fmla="*/ 2147483647 w 868"/>
              <a:gd name="T121" fmla="*/ 2147483647 h 873"/>
              <a:gd name="T122" fmla="*/ 2147483647 w 868"/>
              <a:gd name="T123" fmla="*/ 2147483647 h 873"/>
              <a:gd name="T124" fmla="*/ 2147483647 w 868"/>
              <a:gd name="T125" fmla="*/ 2147483647 h 8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8" h="873">
                <a:moveTo>
                  <a:pt x="372" y="201"/>
                </a:moveTo>
                <a:lnTo>
                  <a:pt x="348" y="184"/>
                </a:lnTo>
                <a:lnTo>
                  <a:pt x="297" y="151"/>
                </a:lnTo>
                <a:lnTo>
                  <a:pt x="248" y="115"/>
                </a:lnTo>
                <a:lnTo>
                  <a:pt x="206" y="85"/>
                </a:lnTo>
                <a:lnTo>
                  <a:pt x="247" y="52"/>
                </a:lnTo>
                <a:lnTo>
                  <a:pt x="289" y="26"/>
                </a:lnTo>
                <a:lnTo>
                  <a:pt x="297" y="24"/>
                </a:lnTo>
                <a:lnTo>
                  <a:pt x="334" y="10"/>
                </a:lnTo>
                <a:lnTo>
                  <a:pt x="376" y="2"/>
                </a:lnTo>
                <a:lnTo>
                  <a:pt x="381" y="1"/>
                </a:lnTo>
                <a:lnTo>
                  <a:pt x="431" y="0"/>
                </a:lnTo>
                <a:lnTo>
                  <a:pt x="441" y="1"/>
                </a:lnTo>
                <a:lnTo>
                  <a:pt x="488" y="10"/>
                </a:lnTo>
                <a:lnTo>
                  <a:pt x="500" y="13"/>
                </a:lnTo>
                <a:lnTo>
                  <a:pt x="550" y="26"/>
                </a:lnTo>
                <a:lnTo>
                  <a:pt x="556" y="29"/>
                </a:lnTo>
                <a:lnTo>
                  <a:pt x="609" y="49"/>
                </a:lnTo>
                <a:lnTo>
                  <a:pt x="617" y="53"/>
                </a:lnTo>
                <a:lnTo>
                  <a:pt x="662" y="73"/>
                </a:lnTo>
                <a:lnTo>
                  <a:pt x="678" y="80"/>
                </a:lnTo>
                <a:lnTo>
                  <a:pt x="714" y="99"/>
                </a:lnTo>
                <a:lnTo>
                  <a:pt x="730" y="106"/>
                </a:lnTo>
                <a:lnTo>
                  <a:pt x="763" y="128"/>
                </a:lnTo>
                <a:lnTo>
                  <a:pt x="771" y="132"/>
                </a:lnTo>
                <a:lnTo>
                  <a:pt x="804" y="158"/>
                </a:lnTo>
                <a:lnTo>
                  <a:pt x="811" y="168"/>
                </a:lnTo>
                <a:lnTo>
                  <a:pt x="846" y="211"/>
                </a:lnTo>
                <a:lnTo>
                  <a:pt x="852" y="224"/>
                </a:lnTo>
                <a:lnTo>
                  <a:pt x="868" y="263"/>
                </a:lnTo>
                <a:lnTo>
                  <a:pt x="866" y="331"/>
                </a:lnTo>
                <a:lnTo>
                  <a:pt x="855" y="377"/>
                </a:lnTo>
                <a:lnTo>
                  <a:pt x="836" y="430"/>
                </a:lnTo>
                <a:lnTo>
                  <a:pt x="758" y="637"/>
                </a:lnTo>
                <a:lnTo>
                  <a:pt x="732" y="714"/>
                </a:lnTo>
                <a:lnTo>
                  <a:pt x="731" y="718"/>
                </a:lnTo>
                <a:lnTo>
                  <a:pt x="720" y="771"/>
                </a:lnTo>
                <a:lnTo>
                  <a:pt x="720" y="819"/>
                </a:lnTo>
                <a:lnTo>
                  <a:pt x="729" y="873"/>
                </a:lnTo>
                <a:lnTo>
                  <a:pt x="679" y="857"/>
                </a:lnTo>
                <a:lnTo>
                  <a:pt x="616" y="836"/>
                </a:lnTo>
                <a:lnTo>
                  <a:pt x="554" y="813"/>
                </a:lnTo>
                <a:lnTo>
                  <a:pt x="500" y="793"/>
                </a:lnTo>
                <a:lnTo>
                  <a:pt x="499" y="766"/>
                </a:lnTo>
                <a:lnTo>
                  <a:pt x="499" y="734"/>
                </a:lnTo>
                <a:lnTo>
                  <a:pt x="500" y="710"/>
                </a:lnTo>
                <a:lnTo>
                  <a:pt x="446" y="720"/>
                </a:lnTo>
                <a:lnTo>
                  <a:pt x="423" y="724"/>
                </a:lnTo>
                <a:lnTo>
                  <a:pt x="372" y="726"/>
                </a:lnTo>
                <a:lnTo>
                  <a:pt x="347" y="724"/>
                </a:lnTo>
                <a:lnTo>
                  <a:pt x="303" y="716"/>
                </a:lnTo>
                <a:lnTo>
                  <a:pt x="272" y="711"/>
                </a:lnTo>
                <a:lnTo>
                  <a:pt x="238" y="699"/>
                </a:lnTo>
                <a:lnTo>
                  <a:pt x="198" y="686"/>
                </a:lnTo>
                <a:lnTo>
                  <a:pt x="176" y="674"/>
                </a:lnTo>
                <a:lnTo>
                  <a:pt x="137" y="653"/>
                </a:lnTo>
                <a:lnTo>
                  <a:pt x="118" y="639"/>
                </a:lnTo>
                <a:lnTo>
                  <a:pt x="88" y="618"/>
                </a:lnTo>
                <a:lnTo>
                  <a:pt x="65" y="597"/>
                </a:lnTo>
                <a:lnTo>
                  <a:pt x="50" y="579"/>
                </a:lnTo>
                <a:lnTo>
                  <a:pt x="21" y="537"/>
                </a:lnTo>
                <a:lnTo>
                  <a:pt x="21" y="536"/>
                </a:lnTo>
                <a:lnTo>
                  <a:pt x="5" y="492"/>
                </a:lnTo>
                <a:lnTo>
                  <a:pt x="0" y="449"/>
                </a:lnTo>
                <a:lnTo>
                  <a:pt x="1" y="435"/>
                </a:lnTo>
                <a:lnTo>
                  <a:pt x="5" y="407"/>
                </a:lnTo>
                <a:lnTo>
                  <a:pt x="22" y="367"/>
                </a:lnTo>
                <a:lnTo>
                  <a:pt x="58" y="321"/>
                </a:lnTo>
                <a:lnTo>
                  <a:pt x="68" y="313"/>
                </a:lnTo>
                <a:lnTo>
                  <a:pt x="106" y="288"/>
                </a:lnTo>
                <a:lnTo>
                  <a:pt x="164" y="270"/>
                </a:lnTo>
                <a:lnTo>
                  <a:pt x="165" y="270"/>
                </a:lnTo>
                <a:lnTo>
                  <a:pt x="230" y="268"/>
                </a:lnTo>
                <a:lnTo>
                  <a:pt x="236" y="269"/>
                </a:lnTo>
                <a:lnTo>
                  <a:pt x="301" y="278"/>
                </a:lnTo>
                <a:lnTo>
                  <a:pt x="310" y="279"/>
                </a:lnTo>
                <a:lnTo>
                  <a:pt x="362" y="292"/>
                </a:lnTo>
                <a:lnTo>
                  <a:pt x="414" y="304"/>
                </a:lnTo>
                <a:lnTo>
                  <a:pt x="425" y="306"/>
                </a:lnTo>
                <a:lnTo>
                  <a:pt x="484" y="321"/>
                </a:lnTo>
                <a:lnTo>
                  <a:pt x="545" y="334"/>
                </a:lnTo>
                <a:lnTo>
                  <a:pt x="610" y="343"/>
                </a:lnTo>
                <a:lnTo>
                  <a:pt x="634" y="345"/>
                </a:lnTo>
                <a:lnTo>
                  <a:pt x="641" y="328"/>
                </a:lnTo>
                <a:lnTo>
                  <a:pt x="652" y="282"/>
                </a:lnTo>
                <a:lnTo>
                  <a:pt x="646" y="258"/>
                </a:lnTo>
                <a:lnTo>
                  <a:pt x="642" y="245"/>
                </a:lnTo>
                <a:lnTo>
                  <a:pt x="608" y="212"/>
                </a:lnTo>
                <a:lnTo>
                  <a:pt x="601" y="209"/>
                </a:lnTo>
                <a:lnTo>
                  <a:pt x="549" y="181"/>
                </a:lnTo>
                <a:lnTo>
                  <a:pt x="543" y="178"/>
                </a:lnTo>
                <a:lnTo>
                  <a:pt x="494" y="163"/>
                </a:lnTo>
                <a:lnTo>
                  <a:pt x="493" y="163"/>
                </a:lnTo>
                <a:lnTo>
                  <a:pt x="452" y="160"/>
                </a:lnTo>
                <a:lnTo>
                  <a:pt x="422" y="170"/>
                </a:lnTo>
                <a:lnTo>
                  <a:pt x="413" y="173"/>
                </a:lnTo>
                <a:lnTo>
                  <a:pt x="372" y="201"/>
                </a:lnTo>
                <a:close/>
                <a:moveTo>
                  <a:pt x="586" y="459"/>
                </a:moveTo>
                <a:lnTo>
                  <a:pt x="561" y="454"/>
                </a:lnTo>
                <a:lnTo>
                  <a:pt x="498" y="443"/>
                </a:lnTo>
                <a:lnTo>
                  <a:pt x="444" y="433"/>
                </a:lnTo>
                <a:lnTo>
                  <a:pt x="434" y="430"/>
                </a:lnTo>
                <a:lnTo>
                  <a:pt x="372" y="418"/>
                </a:lnTo>
                <a:lnTo>
                  <a:pt x="365" y="416"/>
                </a:lnTo>
                <a:lnTo>
                  <a:pt x="314" y="413"/>
                </a:lnTo>
                <a:lnTo>
                  <a:pt x="303" y="415"/>
                </a:lnTo>
                <a:lnTo>
                  <a:pt x="291" y="417"/>
                </a:lnTo>
                <a:lnTo>
                  <a:pt x="271" y="425"/>
                </a:lnTo>
                <a:lnTo>
                  <a:pt x="244" y="453"/>
                </a:lnTo>
                <a:lnTo>
                  <a:pt x="235" y="490"/>
                </a:lnTo>
                <a:lnTo>
                  <a:pt x="246" y="530"/>
                </a:lnTo>
                <a:lnTo>
                  <a:pt x="247" y="531"/>
                </a:lnTo>
                <a:lnTo>
                  <a:pt x="276" y="568"/>
                </a:lnTo>
                <a:lnTo>
                  <a:pt x="295" y="578"/>
                </a:lnTo>
                <a:lnTo>
                  <a:pt x="321" y="595"/>
                </a:lnTo>
                <a:lnTo>
                  <a:pt x="354" y="604"/>
                </a:lnTo>
                <a:lnTo>
                  <a:pt x="382" y="611"/>
                </a:lnTo>
                <a:lnTo>
                  <a:pt x="422" y="611"/>
                </a:lnTo>
                <a:lnTo>
                  <a:pt x="449" y="611"/>
                </a:lnTo>
                <a:lnTo>
                  <a:pt x="493" y="599"/>
                </a:lnTo>
                <a:lnTo>
                  <a:pt x="502" y="593"/>
                </a:lnTo>
                <a:lnTo>
                  <a:pt x="526" y="575"/>
                </a:lnTo>
                <a:lnTo>
                  <a:pt x="547" y="544"/>
                </a:lnTo>
                <a:lnTo>
                  <a:pt x="571" y="493"/>
                </a:lnTo>
                <a:lnTo>
                  <a:pt x="586" y="459"/>
                </a:lnTo>
                <a:close/>
              </a:path>
            </a:pathLst>
          </a:custGeom>
          <a:solidFill>
            <a:srgbClr val="FFFFFF"/>
          </a:solidFill>
          <a:ln w="9525">
            <a:noFill/>
            <a:round/>
            <a:headEnd/>
            <a:tailEnd/>
          </a:ln>
        </p:spPr>
        <p:txBody>
          <a:bodyPr/>
          <a:lstStyle/>
          <a:p>
            <a:endParaRPr lang="it-IT"/>
          </a:p>
        </p:txBody>
      </p:sp>
      <p:sp>
        <p:nvSpPr>
          <p:cNvPr id="57396" name="Freeform 52"/>
          <p:cNvSpPr>
            <a:spLocks/>
          </p:cNvSpPr>
          <p:nvPr/>
        </p:nvSpPr>
        <p:spPr bwMode="auto">
          <a:xfrm>
            <a:off x="6435725" y="4152900"/>
            <a:ext cx="144463" cy="147638"/>
          </a:xfrm>
          <a:custGeom>
            <a:avLst/>
            <a:gdLst>
              <a:gd name="T0" fmla="*/ 2147483647 w 724"/>
              <a:gd name="T1" fmla="*/ 2147483647 h 745"/>
              <a:gd name="T2" fmla="*/ 2147483647 w 724"/>
              <a:gd name="T3" fmla="*/ 2147483647 h 745"/>
              <a:gd name="T4" fmla="*/ 2147483647 w 724"/>
              <a:gd name="T5" fmla="*/ 2147483647 h 745"/>
              <a:gd name="T6" fmla="*/ 2147483647 w 724"/>
              <a:gd name="T7" fmla="*/ 2147483647 h 745"/>
              <a:gd name="T8" fmla="*/ 2147483647 w 724"/>
              <a:gd name="T9" fmla="*/ 2147483647 h 745"/>
              <a:gd name="T10" fmla="*/ 0 w 724"/>
              <a:gd name="T11" fmla="*/ 2147483647 h 745"/>
              <a:gd name="T12" fmla="*/ 2147483647 w 724"/>
              <a:gd name="T13" fmla="*/ 0 h 745"/>
              <a:gd name="T14" fmla="*/ 2147483647 w 724"/>
              <a:gd name="T15" fmla="*/ 2147483647 h 745"/>
              <a:gd name="T16" fmla="*/ 2147483647 w 724"/>
              <a:gd name="T17" fmla="*/ 2147483647 h 745"/>
              <a:gd name="T18" fmla="*/ 2147483647 w 724"/>
              <a:gd name="T19" fmla="*/ 2147483647 h 745"/>
              <a:gd name="T20" fmla="*/ 2147483647 w 724"/>
              <a:gd name="T21" fmla="*/ 2147483647 h 745"/>
              <a:gd name="T22" fmla="*/ 2147483647 w 724"/>
              <a:gd name="T23" fmla="*/ 2147483647 h 745"/>
              <a:gd name="T24" fmla="*/ 2147483647 w 724"/>
              <a:gd name="T25" fmla="*/ 2147483647 h 745"/>
              <a:gd name="T26" fmla="*/ 2147483647 w 724"/>
              <a:gd name="T27" fmla="*/ 2147483647 h 745"/>
              <a:gd name="T28" fmla="*/ 2147483647 w 724"/>
              <a:gd name="T29" fmla="*/ 2147483647 h 745"/>
              <a:gd name="T30" fmla="*/ 2147483647 w 724"/>
              <a:gd name="T31" fmla="*/ 2147483647 h 745"/>
              <a:gd name="T32" fmla="*/ 2147483647 w 724"/>
              <a:gd name="T33" fmla="*/ 2147483647 h 745"/>
              <a:gd name="T34" fmla="*/ 2147483647 w 724"/>
              <a:gd name="T35" fmla="*/ 2147483647 h 745"/>
              <a:gd name="T36" fmla="*/ 2147483647 w 724"/>
              <a:gd name="T37" fmla="*/ 2147483647 h 745"/>
              <a:gd name="T38" fmla="*/ 2147483647 w 724"/>
              <a:gd name="T39" fmla="*/ 2147483647 h 745"/>
              <a:gd name="T40" fmla="*/ 2147483647 w 724"/>
              <a:gd name="T41" fmla="*/ 2147483647 h 745"/>
              <a:gd name="T42" fmla="*/ 2147483647 w 724"/>
              <a:gd name="T43" fmla="*/ 2147483647 h 745"/>
              <a:gd name="T44" fmla="*/ 2147483647 w 724"/>
              <a:gd name="T45" fmla="*/ 2147483647 h 745"/>
              <a:gd name="T46" fmla="*/ 2147483647 w 724"/>
              <a:gd name="T47" fmla="*/ 2147483647 h 745"/>
              <a:gd name="T48" fmla="*/ 2147483647 w 724"/>
              <a:gd name="T49" fmla="*/ 2147483647 h 745"/>
              <a:gd name="T50" fmla="*/ 2147483647 w 724"/>
              <a:gd name="T51" fmla="*/ 2147483647 h 745"/>
              <a:gd name="T52" fmla="*/ 2147483647 w 724"/>
              <a:gd name="T53" fmla="*/ 2147483647 h 745"/>
              <a:gd name="T54" fmla="*/ 2147483647 w 724"/>
              <a:gd name="T55" fmla="*/ 2147483647 h 745"/>
              <a:gd name="T56" fmla="*/ 2147483647 w 724"/>
              <a:gd name="T57" fmla="*/ 2147483647 h 745"/>
              <a:gd name="T58" fmla="*/ 2147483647 w 724"/>
              <a:gd name="T59" fmla="*/ 2147483647 h 745"/>
              <a:gd name="T60" fmla="*/ 2147483647 w 724"/>
              <a:gd name="T61" fmla="*/ 2147483647 h 745"/>
              <a:gd name="T62" fmla="*/ 2147483647 w 724"/>
              <a:gd name="T63" fmla="*/ 2147483647 h 745"/>
              <a:gd name="T64" fmla="*/ 2147483647 w 724"/>
              <a:gd name="T65" fmla="*/ 2147483647 h 745"/>
              <a:gd name="T66" fmla="*/ 2147483647 w 724"/>
              <a:gd name="T67" fmla="*/ 2147483647 h 745"/>
              <a:gd name="T68" fmla="*/ 2147483647 w 724"/>
              <a:gd name="T69" fmla="*/ 2147483647 h 745"/>
              <a:gd name="T70" fmla="*/ 2147483647 w 724"/>
              <a:gd name="T71" fmla="*/ 2147483647 h 745"/>
              <a:gd name="T72" fmla="*/ 2147483647 w 724"/>
              <a:gd name="T73" fmla="*/ 2147483647 h 745"/>
              <a:gd name="T74" fmla="*/ 2147483647 w 724"/>
              <a:gd name="T75" fmla="*/ 2147483647 h 745"/>
              <a:gd name="T76" fmla="*/ 2147483647 w 724"/>
              <a:gd name="T77" fmla="*/ 2147483647 h 745"/>
              <a:gd name="T78" fmla="*/ 2147483647 w 724"/>
              <a:gd name="T79" fmla="*/ 2147483647 h 7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24" h="745">
                <a:moveTo>
                  <a:pt x="240" y="745"/>
                </a:moveTo>
                <a:lnTo>
                  <a:pt x="234" y="744"/>
                </a:lnTo>
                <a:lnTo>
                  <a:pt x="167" y="727"/>
                </a:lnTo>
                <a:lnTo>
                  <a:pt x="102" y="710"/>
                </a:lnTo>
                <a:lnTo>
                  <a:pt x="36" y="690"/>
                </a:lnTo>
                <a:lnTo>
                  <a:pt x="0" y="678"/>
                </a:lnTo>
                <a:lnTo>
                  <a:pt x="219" y="0"/>
                </a:lnTo>
                <a:lnTo>
                  <a:pt x="250" y="10"/>
                </a:lnTo>
                <a:lnTo>
                  <a:pt x="307" y="26"/>
                </a:lnTo>
                <a:lnTo>
                  <a:pt x="363" y="41"/>
                </a:lnTo>
                <a:lnTo>
                  <a:pt x="411" y="54"/>
                </a:lnTo>
                <a:lnTo>
                  <a:pt x="385" y="152"/>
                </a:lnTo>
                <a:lnTo>
                  <a:pt x="397" y="143"/>
                </a:lnTo>
                <a:lnTo>
                  <a:pt x="446" y="106"/>
                </a:lnTo>
                <a:lnTo>
                  <a:pt x="469" y="96"/>
                </a:lnTo>
                <a:lnTo>
                  <a:pt x="497" y="81"/>
                </a:lnTo>
                <a:lnTo>
                  <a:pt x="533" y="76"/>
                </a:lnTo>
                <a:lnTo>
                  <a:pt x="543" y="74"/>
                </a:lnTo>
                <a:lnTo>
                  <a:pt x="593" y="79"/>
                </a:lnTo>
                <a:lnTo>
                  <a:pt x="648" y="99"/>
                </a:lnTo>
                <a:lnTo>
                  <a:pt x="661" y="102"/>
                </a:lnTo>
                <a:lnTo>
                  <a:pt x="692" y="120"/>
                </a:lnTo>
                <a:lnTo>
                  <a:pt x="702" y="126"/>
                </a:lnTo>
                <a:lnTo>
                  <a:pt x="724" y="142"/>
                </a:lnTo>
                <a:lnTo>
                  <a:pt x="688" y="196"/>
                </a:lnTo>
                <a:lnTo>
                  <a:pt x="624" y="290"/>
                </a:lnTo>
                <a:lnTo>
                  <a:pt x="608" y="280"/>
                </a:lnTo>
                <a:lnTo>
                  <a:pt x="576" y="257"/>
                </a:lnTo>
                <a:lnTo>
                  <a:pt x="554" y="247"/>
                </a:lnTo>
                <a:lnTo>
                  <a:pt x="529" y="238"/>
                </a:lnTo>
                <a:lnTo>
                  <a:pt x="494" y="235"/>
                </a:lnTo>
                <a:lnTo>
                  <a:pt x="485" y="234"/>
                </a:lnTo>
                <a:lnTo>
                  <a:pt x="446" y="242"/>
                </a:lnTo>
                <a:lnTo>
                  <a:pt x="427" y="255"/>
                </a:lnTo>
                <a:lnTo>
                  <a:pt x="410" y="265"/>
                </a:lnTo>
                <a:lnTo>
                  <a:pt x="377" y="307"/>
                </a:lnTo>
                <a:lnTo>
                  <a:pt x="340" y="390"/>
                </a:lnTo>
                <a:lnTo>
                  <a:pt x="297" y="534"/>
                </a:lnTo>
                <a:lnTo>
                  <a:pt x="240" y="745"/>
                </a:lnTo>
                <a:close/>
              </a:path>
            </a:pathLst>
          </a:custGeom>
          <a:solidFill>
            <a:srgbClr val="FFFFFF"/>
          </a:solidFill>
          <a:ln w="9525">
            <a:noFill/>
            <a:round/>
            <a:headEnd/>
            <a:tailEnd/>
          </a:ln>
        </p:spPr>
        <p:txBody>
          <a:bodyPr/>
          <a:lstStyle/>
          <a:p>
            <a:endParaRPr lang="it-IT"/>
          </a:p>
        </p:txBody>
      </p:sp>
      <p:sp>
        <p:nvSpPr>
          <p:cNvPr id="57397" name="Freeform 53"/>
          <p:cNvSpPr>
            <a:spLocks noEditPoints="1"/>
          </p:cNvSpPr>
          <p:nvPr/>
        </p:nvSpPr>
        <p:spPr bwMode="auto">
          <a:xfrm>
            <a:off x="6570663" y="4184650"/>
            <a:ext cx="161925" cy="147638"/>
          </a:xfrm>
          <a:custGeom>
            <a:avLst/>
            <a:gdLst>
              <a:gd name="T0" fmla="*/ 2147483647 w 815"/>
              <a:gd name="T1" fmla="*/ 2147483647 h 747"/>
              <a:gd name="T2" fmla="*/ 2147483647 w 815"/>
              <a:gd name="T3" fmla="*/ 2147483647 h 747"/>
              <a:gd name="T4" fmla="*/ 2147483647 w 815"/>
              <a:gd name="T5" fmla="*/ 2147483647 h 747"/>
              <a:gd name="T6" fmla="*/ 2147483647 w 815"/>
              <a:gd name="T7" fmla="*/ 2147483647 h 747"/>
              <a:gd name="T8" fmla="*/ 2147483647 w 815"/>
              <a:gd name="T9" fmla="*/ 2147483647 h 747"/>
              <a:gd name="T10" fmla="*/ 2147483647 w 815"/>
              <a:gd name="T11" fmla="*/ 2147483647 h 747"/>
              <a:gd name="T12" fmla="*/ 2147483647 w 815"/>
              <a:gd name="T13" fmla="*/ 2147483647 h 747"/>
              <a:gd name="T14" fmla="*/ 2147483647 w 815"/>
              <a:gd name="T15" fmla="*/ 2147483647 h 747"/>
              <a:gd name="T16" fmla="*/ 2147483647 w 815"/>
              <a:gd name="T17" fmla="*/ 2147483647 h 747"/>
              <a:gd name="T18" fmla="*/ 2147483647 w 815"/>
              <a:gd name="T19" fmla="*/ 2147483647 h 747"/>
              <a:gd name="T20" fmla="*/ 2147483647 w 815"/>
              <a:gd name="T21" fmla="*/ 2147483647 h 747"/>
              <a:gd name="T22" fmla="*/ 2147483647 w 815"/>
              <a:gd name="T23" fmla="*/ 2147483647 h 747"/>
              <a:gd name="T24" fmla="*/ 2147483647 w 815"/>
              <a:gd name="T25" fmla="*/ 2147483647 h 747"/>
              <a:gd name="T26" fmla="*/ 2147483647 w 815"/>
              <a:gd name="T27" fmla="*/ 2147483647 h 747"/>
              <a:gd name="T28" fmla="*/ 2147483647 w 815"/>
              <a:gd name="T29" fmla="*/ 2147483647 h 747"/>
              <a:gd name="T30" fmla="*/ 0 w 815"/>
              <a:gd name="T31" fmla="*/ 2147483647 h 747"/>
              <a:gd name="T32" fmla="*/ 2147483647 w 815"/>
              <a:gd name="T33" fmla="*/ 2147483647 h 747"/>
              <a:gd name="T34" fmla="*/ 2147483647 w 815"/>
              <a:gd name="T35" fmla="*/ 2147483647 h 747"/>
              <a:gd name="T36" fmla="*/ 2147483647 w 815"/>
              <a:gd name="T37" fmla="*/ 2147483647 h 747"/>
              <a:gd name="T38" fmla="*/ 2147483647 w 815"/>
              <a:gd name="T39" fmla="*/ 2147483647 h 747"/>
              <a:gd name="T40" fmla="*/ 2147483647 w 815"/>
              <a:gd name="T41" fmla="*/ 2147483647 h 747"/>
              <a:gd name="T42" fmla="*/ 2147483647 w 815"/>
              <a:gd name="T43" fmla="*/ 2147483647 h 747"/>
              <a:gd name="T44" fmla="*/ 2147483647 w 815"/>
              <a:gd name="T45" fmla="*/ 0 h 747"/>
              <a:gd name="T46" fmla="*/ 2147483647 w 815"/>
              <a:gd name="T47" fmla="*/ 1528615392 h 747"/>
              <a:gd name="T48" fmla="*/ 2147483647 w 815"/>
              <a:gd name="T49" fmla="*/ 2147483647 h 747"/>
              <a:gd name="T50" fmla="*/ 2147483647 w 815"/>
              <a:gd name="T51" fmla="*/ 2147483647 h 747"/>
              <a:gd name="T52" fmla="*/ 2147483647 w 815"/>
              <a:gd name="T53" fmla="*/ 2147483647 h 747"/>
              <a:gd name="T54" fmla="*/ 2147483647 w 815"/>
              <a:gd name="T55" fmla="*/ 2147483647 h 747"/>
              <a:gd name="T56" fmla="*/ 2147483647 w 815"/>
              <a:gd name="T57" fmla="*/ 2147483647 h 747"/>
              <a:gd name="T58" fmla="*/ 2147483647 w 815"/>
              <a:gd name="T59" fmla="*/ 2147483647 h 747"/>
              <a:gd name="T60" fmla="*/ 2147483647 w 815"/>
              <a:gd name="T61" fmla="*/ 2147483647 h 747"/>
              <a:gd name="T62" fmla="*/ 2147483647 w 815"/>
              <a:gd name="T63" fmla="*/ 2147483647 h 747"/>
              <a:gd name="T64" fmla="*/ 2147483647 w 815"/>
              <a:gd name="T65" fmla="*/ 2147483647 h 747"/>
              <a:gd name="T66" fmla="*/ 2147483647 w 815"/>
              <a:gd name="T67" fmla="*/ 2147483647 h 747"/>
              <a:gd name="T68" fmla="*/ 2147483647 w 815"/>
              <a:gd name="T69" fmla="*/ 2147483647 h 747"/>
              <a:gd name="T70" fmla="*/ 2147483647 w 815"/>
              <a:gd name="T71" fmla="*/ 2147483647 h 747"/>
              <a:gd name="T72" fmla="*/ 2147483647 w 815"/>
              <a:gd name="T73" fmla="*/ 2147483647 h 747"/>
              <a:gd name="T74" fmla="*/ 2147483647 w 815"/>
              <a:gd name="T75" fmla="*/ 2147483647 h 747"/>
              <a:gd name="T76" fmla="*/ 2147483647 w 815"/>
              <a:gd name="T77" fmla="*/ 2147483647 h 747"/>
              <a:gd name="T78" fmla="*/ 2147483647 w 815"/>
              <a:gd name="T79" fmla="*/ 2147483647 h 747"/>
              <a:gd name="T80" fmla="*/ 2147483647 w 815"/>
              <a:gd name="T81" fmla="*/ 2147483647 h 747"/>
              <a:gd name="T82" fmla="*/ 2147483647 w 815"/>
              <a:gd name="T83" fmla="*/ 2147483647 h 747"/>
              <a:gd name="T84" fmla="*/ 2147483647 w 815"/>
              <a:gd name="T85" fmla="*/ 2147483647 h 747"/>
              <a:gd name="T86" fmla="*/ 2147483647 w 815"/>
              <a:gd name="T87" fmla="*/ 2147483647 h 747"/>
              <a:gd name="T88" fmla="*/ 2147483647 w 815"/>
              <a:gd name="T89" fmla="*/ 2147483647 h 747"/>
              <a:gd name="T90" fmla="*/ 2147483647 w 815"/>
              <a:gd name="T91" fmla="*/ 2147483647 h 747"/>
              <a:gd name="T92" fmla="*/ 2147483647 w 815"/>
              <a:gd name="T93" fmla="*/ 2147483647 h 747"/>
              <a:gd name="T94" fmla="*/ 2147483647 w 815"/>
              <a:gd name="T95" fmla="*/ 2147483647 h 747"/>
              <a:gd name="T96" fmla="*/ 2147483647 w 815"/>
              <a:gd name="T97" fmla="*/ 2147483647 h 747"/>
              <a:gd name="T98" fmla="*/ 2147483647 w 815"/>
              <a:gd name="T99" fmla="*/ 2147483647 h 747"/>
              <a:gd name="T100" fmla="*/ 2147483647 w 815"/>
              <a:gd name="T101" fmla="*/ 2147483647 h 747"/>
              <a:gd name="T102" fmla="*/ 2147483647 w 815"/>
              <a:gd name="T103" fmla="*/ 2147483647 h 747"/>
              <a:gd name="T104" fmla="*/ 2147483647 w 815"/>
              <a:gd name="T105" fmla="*/ 2147483647 h 747"/>
              <a:gd name="T106" fmla="*/ 2147483647 w 815"/>
              <a:gd name="T107" fmla="*/ 2147483647 h 747"/>
              <a:gd name="T108" fmla="*/ 2147483647 w 815"/>
              <a:gd name="T109" fmla="*/ 2147483647 h 747"/>
              <a:gd name="T110" fmla="*/ 2147483647 w 815"/>
              <a:gd name="T111" fmla="*/ 2147483647 h 747"/>
              <a:gd name="T112" fmla="*/ 2147483647 w 815"/>
              <a:gd name="T113" fmla="*/ 2147483647 h 747"/>
              <a:gd name="T114" fmla="*/ 2147483647 w 815"/>
              <a:gd name="T115" fmla="*/ 2147483647 h 747"/>
              <a:gd name="T116" fmla="*/ 2147483647 w 815"/>
              <a:gd name="T117" fmla="*/ 2147483647 h 747"/>
              <a:gd name="T118" fmla="*/ 2147483647 w 815"/>
              <a:gd name="T119" fmla="*/ 2147483647 h 747"/>
              <a:gd name="T120" fmla="*/ 2147483647 w 815"/>
              <a:gd name="T121" fmla="*/ 2147483647 h 7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15" h="747">
                <a:moveTo>
                  <a:pt x="565" y="517"/>
                </a:moveTo>
                <a:lnTo>
                  <a:pt x="629" y="529"/>
                </a:lnTo>
                <a:lnTo>
                  <a:pt x="692" y="540"/>
                </a:lnTo>
                <a:lnTo>
                  <a:pt x="756" y="552"/>
                </a:lnTo>
                <a:lnTo>
                  <a:pt x="800" y="559"/>
                </a:lnTo>
                <a:lnTo>
                  <a:pt x="772" y="606"/>
                </a:lnTo>
                <a:lnTo>
                  <a:pt x="754" y="627"/>
                </a:lnTo>
                <a:lnTo>
                  <a:pt x="737" y="647"/>
                </a:lnTo>
                <a:lnTo>
                  <a:pt x="694" y="682"/>
                </a:lnTo>
                <a:lnTo>
                  <a:pt x="684" y="688"/>
                </a:lnTo>
                <a:lnTo>
                  <a:pt x="646" y="710"/>
                </a:lnTo>
                <a:lnTo>
                  <a:pt x="617" y="723"/>
                </a:lnTo>
                <a:lnTo>
                  <a:pt x="591" y="731"/>
                </a:lnTo>
                <a:lnTo>
                  <a:pt x="547" y="740"/>
                </a:lnTo>
                <a:lnTo>
                  <a:pt x="529" y="742"/>
                </a:lnTo>
                <a:lnTo>
                  <a:pt x="481" y="746"/>
                </a:lnTo>
                <a:lnTo>
                  <a:pt x="461" y="747"/>
                </a:lnTo>
                <a:lnTo>
                  <a:pt x="413" y="745"/>
                </a:lnTo>
                <a:lnTo>
                  <a:pt x="387" y="743"/>
                </a:lnTo>
                <a:lnTo>
                  <a:pt x="346" y="736"/>
                </a:lnTo>
                <a:lnTo>
                  <a:pt x="279" y="726"/>
                </a:lnTo>
                <a:lnTo>
                  <a:pt x="274" y="725"/>
                </a:lnTo>
                <a:lnTo>
                  <a:pt x="213" y="703"/>
                </a:lnTo>
                <a:lnTo>
                  <a:pt x="181" y="690"/>
                </a:lnTo>
                <a:lnTo>
                  <a:pt x="152" y="671"/>
                </a:lnTo>
                <a:lnTo>
                  <a:pt x="106" y="641"/>
                </a:lnTo>
                <a:lnTo>
                  <a:pt x="91" y="624"/>
                </a:lnTo>
                <a:lnTo>
                  <a:pt x="50" y="578"/>
                </a:lnTo>
                <a:lnTo>
                  <a:pt x="36" y="551"/>
                </a:lnTo>
                <a:lnTo>
                  <a:pt x="21" y="521"/>
                </a:lnTo>
                <a:lnTo>
                  <a:pt x="3" y="460"/>
                </a:lnTo>
                <a:lnTo>
                  <a:pt x="0" y="394"/>
                </a:lnTo>
                <a:lnTo>
                  <a:pt x="8" y="323"/>
                </a:lnTo>
                <a:lnTo>
                  <a:pt x="25" y="260"/>
                </a:lnTo>
                <a:lnTo>
                  <a:pt x="31" y="242"/>
                </a:lnTo>
                <a:lnTo>
                  <a:pt x="64" y="172"/>
                </a:lnTo>
                <a:lnTo>
                  <a:pt x="109" y="113"/>
                </a:lnTo>
                <a:lnTo>
                  <a:pt x="115" y="109"/>
                </a:lnTo>
                <a:lnTo>
                  <a:pt x="165" y="67"/>
                </a:lnTo>
                <a:lnTo>
                  <a:pt x="184" y="57"/>
                </a:lnTo>
                <a:lnTo>
                  <a:pt x="229" y="33"/>
                </a:lnTo>
                <a:lnTo>
                  <a:pt x="250" y="27"/>
                </a:lnTo>
                <a:lnTo>
                  <a:pt x="295" y="11"/>
                </a:lnTo>
                <a:lnTo>
                  <a:pt x="310" y="9"/>
                </a:lnTo>
                <a:lnTo>
                  <a:pt x="366" y="0"/>
                </a:lnTo>
                <a:lnTo>
                  <a:pt x="370" y="0"/>
                </a:lnTo>
                <a:lnTo>
                  <a:pt x="428" y="1"/>
                </a:lnTo>
                <a:lnTo>
                  <a:pt x="444" y="3"/>
                </a:lnTo>
                <a:lnTo>
                  <a:pt x="486" y="10"/>
                </a:lnTo>
                <a:lnTo>
                  <a:pt x="528" y="16"/>
                </a:lnTo>
                <a:lnTo>
                  <a:pt x="543" y="21"/>
                </a:lnTo>
                <a:lnTo>
                  <a:pt x="599" y="42"/>
                </a:lnTo>
                <a:lnTo>
                  <a:pt x="602" y="43"/>
                </a:lnTo>
                <a:lnTo>
                  <a:pt x="657" y="74"/>
                </a:lnTo>
                <a:lnTo>
                  <a:pt x="667" y="80"/>
                </a:lnTo>
                <a:lnTo>
                  <a:pt x="713" y="120"/>
                </a:lnTo>
                <a:lnTo>
                  <a:pt x="721" y="127"/>
                </a:lnTo>
                <a:lnTo>
                  <a:pt x="765" y="189"/>
                </a:lnTo>
                <a:lnTo>
                  <a:pt x="769" y="198"/>
                </a:lnTo>
                <a:lnTo>
                  <a:pt x="796" y="263"/>
                </a:lnTo>
                <a:lnTo>
                  <a:pt x="813" y="351"/>
                </a:lnTo>
                <a:lnTo>
                  <a:pt x="815" y="453"/>
                </a:lnTo>
                <a:lnTo>
                  <a:pt x="761" y="450"/>
                </a:lnTo>
                <a:lnTo>
                  <a:pt x="696" y="448"/>
                </a:lnTo>
                <a:lnTo>
                  <a:pt x="634" y="446"/>
                </a:lnTo>
                <a:lnTo>
                  <a:pt x="569" y="442"/>
                </a:lnTo>
                <a:lnTo>
                  <a:pt x="507" y="436"/>
                </a:lnTo>
                <a:lnTo>
                  <a:pt x="444" y="431"/>
                </a:lnTo>
                <a:lnTo>
                  <a:pt x="380" y="424"/>
                </a:lnTo>
                <a:lnTo>
                  <a:pt x="316" y="418"/>
                </a:lnTo>
                <a:lnTo>
                  <a:pt x="254" y="411"/>
                </a:lnTo>
                <a:lnTo>
                  <a:pt x="233" y="408"/>
                </a:lnTo>
                <a:lnTo>
                  <a:pt x="232" y="447"/>
                </a:lnTo>
                <a:lnTo>
                  <a:pt x="238" y="484"/>
                </a:lnTo>
                <a:lnTo>
                  <a:pt x="242" y="494"/>
                </a:lnTo>
                <a:lnTo>
                  <a:pt x="251" y="515"/>
                </a:lnTo>
                <a:lnTo>
                  <a:pt x="271" y="545"/>
                </a:lnTo>
                <a:lnTo>
                  <a:pt x="298" y="568"/>
                </a:lnTo>
                <a:lnTo>
                  <a:pt x="299" y="568"/>
                </a:lnTo>
                <a:lnTo>
                  <a:pt x="329" y="585"/>
                </a:lnTo>
                <a:lnTo>
                  <a:pt x="361" y="596"/>
                </a:lnTo>
                <a:lnTo>
                  <a:pt x="365" y="598"/>
                </a:lnTo>
                <a:lnTo>
                  <a:pt x="404" y="604"/>
                </a:lnTo>
                <a:lnTo>
                  <a:pt x="426" y="604"/>
                </a:lnTo>
                <a:lnTo>
                  <a:pt x="457" y="603"/>
                </a:lnTo>
                <a:lnTo>
                  <a:pt x="493" y="592"/>
                </a:lnTo>
                <a:lnTo>
                  <a:pt x="501" y="590"/>
                </a:lnTo>
                <a:lnTo>
                  <a:pt x="537" y="561"/>
                </a:lnTo>
                <a:lnTo>
                  <a:pt x="563" y="518"/>
                </a:lnTo>
                <a:lnTo>
                  <a:pt x="565" y="517"/>
                </a:lnTo>
                <a:close/>
                <a:moveTo>
                  <a:pt x="592" y="328"/>
                </a:moveTo>
                <a:lnTo>
                  <a:pt x="590" y="289"/>
                </a:lnTo>
                <a:lnTo>
                  <a:pt x="583" y="257"/>
                </a:lnTo>
                <a:lnTo>
                  <a:pt x="583" y="255"/>
                </a:lnTo>
                <a:lnTo>
                  <a:pt x="570" y="224"/>
                </a:lnTo>
                <a:lnTo>
                  <a:pt x="551" y="199"/>
                </a:lnTo>
                <a:lnTo>
                  <a:pt x="530" y="179"/>
                </a:lnTo>
                <a:lnTo>
                  <a:pt x="529" y="178"/>
                </a:lnTo>
                <a:lnTo>
                  <a:pt x="502" y="163"/>
                </a:lnTo>
                <a:lnTo>
                  <a:pt x="473" y="152"/>
                </a:lnTo>
                <a:lnTo>
                  <a:pt x="472" y="152"/>
                </a:lnTo>
                <a:lnTo>
                  <a:pt x="441" y="147"/>
                </a:lnTo>
                <a:lnTo>
                  <a:pt x="412" y="146"/>
                </a:lnTo>
                <a:lnTo>
                  <a:pt x="407" y="146"/>
                </a:lnTo>
                <a:lnTo>
                  <a:pt x="375" y="151"/>
                </a:lnTo>
                <a:lnTo>
                  <a:pt x="349" y="161"/>
                </a:lnTo>
                <a:lnTo>
                  <a:pt x="344" y="163"/>
                </a:lnTo>
                <a:lnTo>
                  <a:pt x="317" y="179"/>
                </a:lnTo>
                <a:lnTo>
                  <a:pt x="293" y="201"/>
                </a:lnTo>
                <a:lnTo>
                  <a:pt x="280" y="219"/>
                </a:lnTo>
                <a:lnTo>
                  <a:pt x="275" y="228"/>
                </a:lnTo>
                <a:lnTo>
                  <a:pt x="262" y="258"/>
                </a:lnTo>
                <a:lnTo>
                  <a:pt x="254" y="295"/>
                </a:lnTo>
                <a:lnTo>
                  <a:pt x="269" y="297"/>
                </a:lnTo>
                <a:lnTo>
                  <a:pt x="331" y="304"/>
                </a:lnTo>
                <a:lnTo>
                  <a:pt x="394" y="310"/>
                </a:lnTo>
                <a:lnTo>
                  <a:pt x="456" y="315"/>
                </a:lnTo>
                <a:lnTo>
                  <a:pt x="517" y="321"/>
                </a:lnTo>
                <a:lnTo>
                  <a:pt x="578" y="327"/>
                </a:lnTo>
                <a:lnTo>
                  <a:pt x="592" y="328"/>
                </a:lnTo>
                <a:close/>
              </a:path>
            </a:pathLst>
          </a:custGeom>
          <a:solidFill>
            <a:srgbClr val="FFFFFF"/>
          </a:solidFill>
          <a:ln w="9525">
            <a:noFill/>
            <a:round/>
            <a:headEnd/>
            <a:tailEnd/>
          </a:ln>
        </p:spPr>
        <p:txBody>
          <a:bodyPr/>
          <a:lstStyle/>
          <a:p>
            <a:endParaRPr lang="it-IT"/>
          </a:p>
        </p:txBody>
      </p:sp>
      <p:grpSp>
        <p:nvGrpSpPr>
          <p:cNvPr id="2" name="Group 54"/>
          <p:cNvGrpSpPr>
            <a:grpSpLocks noChangeAspect="1"/>
          </p:cNvGrpSpPr>
          <p:nvPr/>
        </p:nvGrpSpPr>
        <p:grpSpPr bwMode="auto">
          <a:xfrm>
            <a:off x="4565650" y="1725613"/>
            <a:ext cx="1216025" cy="1306512"/>
            <a:chOff x="2876" y="1087"/>
            <a:chExt cx="766" cy="823"/>
          </a:xfrm>
        </p:grpSpPr>
        <p:sp>
          <p:nvSpPr>
            <p:cNvPr id="57399" name="AutoShape 55"/>
            <p:cNvSpPr>
              <a:spLocks noChangeAspect="1" noChangeArrowheads="1" noTextEdit="1"/>
            </p:cNvSpPr>
            <p:nvPr/>
          </p:nvSpPr>
          <p:spPr bwMode="auto">
            <a:xfrm>
              <a:off x="2876" y="1087"/>
              <a:ext cx="766" cy="823"/>
            </a:xfrm>
            <a:prstGeom prst="rect">
              <a:avLst/>
            </a:prstGeom>
            <a:noFill/>
            <a:ln w="9525">
              <a:noFill/>
              <a:miter lim="800000"/>
              <a:headEnd/>
              <a:tailEnd/>
            </a:ln>
          </p:spPr>
          <p:txBody>
            <a:bodyPr/>
            <a:lstStyle/>
            <a:p>
              <a:endParaRPr lang="it-IT"/>
            </a:p>
          </p:txBody>
        </p:sp>
        <p:sp>
          <p:nvSpPr>
            <p:cNvPr id="57400" name="Freeform 56"/>
            <p:cNvSpPr>
              <a:spLocks/>
            </p:cNvSpPr>
            <p:nvPr/>
          </p:nvSpPr>
          <p:spPr bwMode="auto">
            <a:xfrm>
              <a:off x="2876" y="1087"/>
              <a:ext cx="118" cy="141"/>
            </a:xfrm>
            <a:custGeom>
              <a:avLst/>
              <a:gdLst>
                <a:gd name="T0" fmla="*/ 1 w 708"/>
                <a:gd name="T1" fmla="*/ 1 h 843"/>
                <a:gd name="T2" fmla="*/ 1 w 708"/>
                <a:gd name="T3" fmla="*/ 1 h 843"/>
                <a:gd name="T4" fmla="*/ 1 w 708"/>
                <a:gd name="T5" fmla="*/ 1 h 843"/>
                <a:gd name="T6" fmla="*/ 0 w 708"/>
                <a:gd name="T7" fmla="*/ 1 h 843"/>
                <a:gd name="T8" fmla="*/ 0 w 708"/>
                <a:gd name="T9" fmla="*/ 1 h 843"/>
                <a:gd name="T10" fmla="*/ 0 w 708"/>
                <a:gd name="T11" fmla="*/ 1 h 843"/>
                <a:gd name="T12" fmla="*/ 0 w 708"/>
                <a:gd name="T13" fmla="*/ 1 h 843"/>
                <a:gd name="T14" fmla="*/ 0 w 708"/>
                <a:gd name="T15" fmla="*/ 1 h 843"/>
                <a:gd name="T16" fmla="*/ 0 w 708"/>
                <a:gd name="T17" fmla="*/ 1 h 843"/>
                <a:gd name="T18" fmla="*/ 0 w 708"/>
                <a:gd name="T19" fmla="*/ 1 h 843"/>
                <a:gd name="T20" fmla="*/ 0 w 708"/>
                <a:gd name="T21" fmla="*/ 1 h 843"/>
                <a:gd name="T22" fmla="*/ 0 w 708"/>
                <a:gd name="T23" fmla="*/ 1 h 843"/>
                <a:gd name="T24" fmla="*/ 0 w 708"/>
                <a:gd name="T25" fmla="*/ 1 h 843"/>
                <a:gd name="T26" fmla="*/ 0 w 708"/>
                <a:gd name="T27" fmla="*/ 1 h 843"/>
                <a:gd name="T28" fmla="*/ 0 w 708"/>
                <a:gd name="T29" fmla="*/ 0 h 843"/>
                <a:gd name="T30" fmla="*/ 0 w 708"/>
                <a:gd name="T31" fmla="*/ 0 h 843"/>
                <a:gd name="T32" fmla="*/ 0 w 708"/>
                <a:gd name="T33" fmla="*/ 0 h 843"/>
                <a:gd name="T34" fmla="*/ 0 w 708"/>
                <a:gd name="T35" fmla="*/ 0 h 843"/>
                <a:gd name="T36" fmla="*/ 0 w 708"/>
                <a:gd name="T37" fmla="*/ 0 h 843"/>
                <a:gd name="T38" fmla="*/ 0 w 708"/>
                <a:gd name="T39" fmla="*/ 0 h 843"/>
                <a:gd name="T40" fmla="*/ 0 w 708"/>
                <a:gd name="T41" fmla="*/ 0 h 843"/>
                <a:gd name="T42" fmla="*/ 0 w 708"/>
                <a:gd name="T43" fmla="*/ 0 h 843"/>
                <a:gd name="T44" fmla="*/ 0 w 708"/>
                <a:gd name="T45" fmla="*/ 0 h 843"/>
                <a:gd name="T46" fmla="*/ 0 w 708"/>
                <a:gd name="T47" fmla="*/ 0 h 843"/>
                <a:gd name="T48" fmla="*/ 0 w 708"/>
                <a:gd name="T49" fmla="*/ 0 h 843"/>
                <a:gd name="T50" fmla="*/ 0 w 708"/>
                <a:gd name="T51" fmla="*/ 0 h 843"/>
                <a:gd name="T52" fmla="*/ 0 w 708"/>
                <a:gd name="T53" fmla="*/ 0 h 843"/>
                <a:gd name="T54" fmla="*/ 0 w 708"/>
                <a:gd name="T55" fmla="*/ 0 h 843"/>
                <a:gd name="T56" fmla="*/ 0 w 708"/>
                <a:gd name="T57" fmla="*/ 0 h 843"/>
                <a:gd name="T58" fmla="*/ 1 w 708"/>
                <a:gd name="T59" fmla="*/ 0 h 843"/>
                <a:gd name="T60" fmla="*/ 1 w 708"/>
                <a:gd name="T61" fmla="*/ 0 h 843"/>
                <a:gd name="T62" fmla="*/ 1 w 708"/>
                <a:gd name="T63" fmla="*/ 0 h 843"/>
                <a:gd name="T64" fmla="*/ 1 w 708"/>
                <a:gd name="T65" fmla="*/ 0 h 843"/>
                <a:gd name="T66" fmla="*/ 1 w 708"/>
                <a:gd name="T67" fmla="*/ 0 h 843"/>
                <a:gd name="T68" fmla="*/ 1 w 708"/>
                <a:gd name="T69" fmla="*/ 0 h 843"/>
                <a:gd name="T70" fmla="*/ 1 w 708"/>
                <a:gd name="T71" fmla="*/ 0 h 843"/>
                <a:gd name="T72" fmla="*/ 0 w 708"/>
                <a:gd name="T73" fmla="*/ 0 h 843"/>
                <a:gd name="T74" fmla="*/ 0 w 708"/>
                <a:gd name="T75" fmla="*/ 0 h 843"/>
                <a:gd name="T76" fmla="*/ 0 w 708"/>
                <a:gd name="T77" fmla="*/ 0 h 843"/>
                <a:gd name="T78" fmla="*/ 0 w 708"/>
                <a:gd name="T79" fmla="*/ 0 h 843"/>
                <a:gd name="T80" fmla="*/ 0 w 708"/>
                <a:gd name="T81" fmla="*/ 0 h 843"/>
                <a:gd name="T82" fmla="*/ 0 w 708"/>
                <a:gd name="T83" fmla="*/ 0 h 843"/>
                <a:gd name="T84" fmla="*/ 0 w 708"/>
                <a:gd name="T85" fmla="*/ 0 h 843"/>
                <a:gd name="T86" fmla="*/ 0 w 708"/>
                <a:gd name="T87" fmla="*/ 0 h 843"/>
                <a:gd name="T88" fmla="*/ 0 w 708"/>
                <a:gd name="T89" fmla="*/ 0 h 843"/>
                <a:gd name="T90" fmla="*/ 0 w 708"/>
                <a:gd name="T91" fmla="*/ 0 h 843"/>
                <a:gd name="T92" fmla="*/ 0 w 708"/>
                <a:gd name="T93" fmla="*/ 1 h 843"/>
                <a:gd name="T94" fmla="*/ 0 w 708"/>
                <a:gd name="T95" fmla="*/ 1 h 843"/>
                <a:gd name="T96" fmla="*/ 0 w 708"/>
                <a:gd name="T97" fmla="*/ 1 h 843"/>
                <a:gd name="T98" fmla="*/ 0 w 708"/>
                <a:gd name="T99" fmla="*/ 1 h 843"/>
                <a:gd name="T100" fmla="*/ 0 w 708"/>
                <a:gd name="T101" fmla="*/ 1 h 843"/>
                <a:gd name="T102" fmla="*/ 0 w 708"/>
                <a:gd name="T103" fmla="*/ 1 h 843"/>
                <a:gd name="T104" fmla="*/ 0 w 708"/>
                <a:gd name="T105" fmla="*/ 1 h 843"/>
                <a:gd name="T106" fmla="*/ 0 w 708"/>
                <a:gd name="T107" fmla="*/ 1 h 843"/>
                <a:gd name="T108" fmla="*/ 0 w 708"/>
                <a:gd name="T109" fmla="*/ 1 h 843"/>
                <a:gd name="T110" fmla="*/ 1 w 708"/>
                <a:gd name="T111" fmla="*/ 1 h 8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08" h="843">
                  <a:moveTo>
                    <a:pt x="530" y="545"/>
                  </a:moveTo>
                  <a:lnTo>
                    <a:pt x="682" y="609"/>
                  </a:lnTo>
                  <a:lnTo>
                    <a:pt x="676" y="625"/>
                  </a:lnTo>
                  <a:lnTo>
                    <a:pt x="670" y="640"/>
                  </a:lnTo>
                  <a:lnTo>
                    <a:pt x="663" y="655"/>
                  </a:lnTo>
                  <a:lnTo>
                    <a:pt x="657" y="669"/>
                  </a:lnTo>
                  <a:lnTo>
                    <a:pt x="648" y="683"/>
                  </a:lnTo>
                  <a:lnTo>
                    <a:pt x="641" y="696"/>
                  </a:lnTo>
                  <a:lnTo>
                    <a:pt x="633" y="709"/>
                  </a:lnTo>
                  <a:lnTo>
                    <a:pt x="625" y="720"/>
                  </a:lnTo>
                  <a:lnTo>
                    <a:pt x="617" y="732"/>
                  </a:lnTo>
                  <a:lnTo>
                    <a:pt x="607" y="743"/>
                  </a:lnTo>
                  <a:lnTo>
                    <a:pt x="598" y="753"/>
                  </a:lnTo>
                  <a:lnTo>
                    <a:pt x="588" y="764"/>
                  </a:lnTo>
                  <a:lnTo>
                    <a:pt x="579" y="772"/>
                  </a:lnTo>
                  <a:lnTo>
                    <a:pt x="568" y="780"/>
                  </a:lnTo>
                  <a:lnTo>
                    <a:pt x="557" y="789"/>
                  </a:lnTo>
                  <a:lnTo>
                    <a:pt x="547" y="796"/>
                  </a:lnTo>
                  <a:lnTo>
                    <a:pt x="536" y="803"/>
                  </a:lnTo>
                  <a:lnTo>
                    <a:pt x="524" y="810"/>
                  </a:lnTo>
                  <a:lnTo>
                    <a:pt x="512" y="816"/>
                  </a:lnTo>
                  <a:lnTo>
                    <a:pt x="500" y="820"/>
                  </a:lnTo>
                  <a:lnTo>
                    <a:pt x="487" y="826"/>
                  </a:lnTo>
                  <a:lnTo>
                    <a:pt x="475" y="829"/>
                  </a:lnTo>
                  <a:lnTo>
                    <a:pt x="462" y="833"/>
                  </a:lnTo>
                  <a:lnTo>
                    <a:pt x="448" y="836"/>
                  </a:lnTo>
                  <a:lnTo>
                    <a:pt x="435" y="838"/>
                  </a:lnTo>
                  <a:lnTo>
                    <a:pt x="421" y="840"/>
                  </a:lnTo>
                  <a:lnTo>
                    <a:pt x="406" y="842"/>
                  </a:lnTo>
                  <a:lnTo>
                    <a:pt x="392" y="843"/>
                  </a:lnTo>
                  <a:lnTo>
                    <a:pt x="377" y="843"/>
                  </a:lnTo>
                  <a:lnTo>
                    <a:pt x="361" y="843"/>
                  </a:lnTo>
                  <a:lnTo>
                    <a:pt x="346" y="843"/>
                  </a:lnTo>
                  <a:lnTo>
                    <a:pt x="330" y="842"/>
                  </a:lnTo>
                  <a:lnTo>
                    <a:pt x="320" y="841"/>
                  </a:lnTo>
                  <a:lnTo>
                    <a:pt x="312" y="840"/>
                  </a:lnTo>
                  <a:lnTo>
                    <a:pt x="302" y="838"/>
                  </a:lnTo>
                  <a:lnTo>
                    <a:pt x="292" y="837"/>
                  </a:lnTo>
                  <a:lnTo>
                    <a:pt x="283" y="835"/>
                  </a:lnTo>
                  <a:lnTo>
                    <a:pt x="274" y="833"/>
                  </a:lnTo>
                  <a:lnTo>
                    <a:pt x="265" y="831"/>
                  </a:lnTo>
                  <a:lnTo>
                    <a:pt x="256" y="829"/>
                  </a:lnTo>
                  <a:lnTo>
                    <a:pt x="247" y="827"/>
                  </a:lnTo>
                  <a:lnTo>
                    <a:pt x="239" y="824"/>
                  </a:lnTo>
                  <a:lnTo>
                    <a:pt x="230" y="821"/>
                  </a:lnTo>
                  <a:lnTo>
                    <a:pt x="222" y="818"/>
                  </a:lnTo>
                  <a:lnTo>
                    <a:pt x="213" y="815"/>
                  </a:lnTo>
                  <a:lnTo>
                    <a:pt x="205" y="811"/>
                  </a:lnTo>
                  <a:lnTo>
                    <a:pt x="197" y="808"/>
                  </a:lnTo>
                  <a:lnTo>
                    <a:pt x="189" y="803"/>
                  </a:lnTo>
                  <a:lnTo>
                    <a:pt x="182" y="799"/>
                  </a:lnTo>
                  <a:lnTo>
                    <a:pt x="173" y="794"/>
                  </a:lnTo>
                  <a:lnTo>
                    <a:pt x="166" y="790"/>
                  </a:lnTo>
                  <a:lnTo>
                    <a:pt x="159" y="785"/>
                  </a:lnTo>
                  <a:lnTo>
                    <a:pt x="152" y="779"/>
                  </a:lnTo>
                  <a:lnTo>
                    <a:pt x="145" y="774"/>
                  </a:lnTo>
                  <a:lnTo>
                    <a:pt x="137" y="769"/>
                  </a:lnTo>
                  <a:lnTo>
                    <a:pt x="130" y="764"/>
                  </a:lnTo>
                  <a:lnTo>
                    <a:pt x="123" y="757"/>
                  </a:lnTo>
                  <a:lnTo>
                    <a:pt x="117" y="751"/>
                  </a:lnTo>
                  <a:lnTo>
                    <a:pt x="111" y="745"/>
                  </a:lnTo>
                  <a:lnTo>
                    <a:pt x="104" y="738"/>
                  </a:lnTo>
                  <a:lnTo>
                    <a:pt x="97" y="732"/>
                  </a:lnTo>
                  <a:lnTo>
                    <a:pt x="91" y="725"/>
                  </a:lnTo>
                  <a:lnTo>
                    <a:pt x="85" y="717"/>
                  </a:lnTo>
                  <a:lnTo>
                    <a:pt x="80" y="710"/>
                  </a:lnTo>
                  <a:lnTo>
                    <a:pt x="74" y="703"/>
                  </a:lnTo>
                  <a:lnTo>
                    <a:pt x="69" y="694"/>
                  </a:lnTo>
                  <a:lnTo>
                    <a:pt x="64" y="687"/>
                  </a:lnTo>
                  <a:lnTo>
                    <a:pt x="59" y="678"/>
                  </a:lnTo>
                  <a:lnTo>
                    <a:pt x="53" y="671"/>
                  </a:lnTo>
                  <a:lnTo>
                    <a:pt x="48" y="663"/>
                  </a:lnTo>
                  <a:lnTo>
                    <a:pt x="44" y="654"/>
                  </a:lnTo>
                  <a:lnTo>
                    <a:pt x="40" y="646"/>
                  </a:lnTo>
                  <a:lnTo>
                    <a:pt x="36" y="638"/>
                  </a:lnTo>
                  <a:lnTo>
                    <a:pt x="32" y="628"/>
                  </a:lnTo>
                  <a:lnTo>
                    <a:pt x="29" y="620"/>
                  </a:lnTo>
                  <a:lnTo>
                    <a:pt x="25" y="610"/>
                  </a:lnTo>
                  <a:lnTo>
                    <a:pt x="22" y="601"/>
                  </a:lnTo>
                  <a:lnTo>
                    <a:pt x="20" y="591"/>
                  </a:lnTo>
                  <a:lnTo>
                    <a:pt x="16" y="582"/>
                  </a:lnTo>
                  <a:lnTo>
                    <a:pt x="14" y="572"/>
                  </a:lnTo>
                  <a:lnTo>
                    <a:pt x="11" y="563"/>
                  </a:lnTo>
                  <a:lnTo>
                    <a:pt x="9" y="552"/>
                  </a:lnTo>
                  <a:lnTo>
                    <a:pt x="8" y="542"/>
                  </a:lnTo>
                  <a:lnTo>
                    <a:pt x="6" y="532"/>
                  </a:lnTo>
                  <a:lnTo>
                    <a:pt x="4" y="522"/>
                  </a:lnTo>
                  <a:lnTo>
                    <a:pt x="3" y="511"/>
                  </a:lnTo>
                  <a:lnTo>
                    <a:pt x="2" y="501"/>
                  </a:lnTo>
                  <a:lnTo>
                    <a:pt x="1" y="489"/>
                  </a:lnTo>
                  <a:lnTo>
                    <a:pt x="1" y="479"/>
                  </a:lnTo>
                  <a:lnTo>
                    <a:pt x="0" y="468"/>
                  </a:lnTo>
                  <a:lnTo>
                    <a:pt x="0" y="457"/>
                  </a:lnTo>
                  <a:lnTo>
                    <a:pt x="0" y="445"/>
                  </a:lnTo>
                  <a:lnTo>
                    <a:pt x="0" y="434"/>
                  </a:lnTo>
                  <a:lnTo>
                    <a:pt x="1" y="422"/>
                  </a:lnTo>
                  <a:lnTo>
                    <a:pt x="1" y="410"/>
                  </a:lnTo>
                  <a:lnTo>
                    <a:pt x="2" y="398"/>
                  </a:lnTo>
                  <a:lnTo>
                    <a:pt x="3" y="385"/>
                  </a:lnTo>
                  <a:lnTo>
                    <a:pt x="5" y="373"/>
                  </a:lnTo>
                  <a:lnTo>
                    <a:pt x="6" y="361"/>
                  </a:lnTo>
                  <a:lnTo>
                    <a:pt x="8" y="349"/>
                  </a:lnTo>
                  <a:lnTo>
                    <a:pt x="10" y="337"/>
                  </a:lnTo>
                  <a:lnTo>
                    <a:pt x="12" y="326"/>
                  </a:lnTo>
                  <a:lnTo>
                    <a:pt x="14" y="314"/>
                  </a:lnTo>
                  <a:lnTo>
                    <a:pt x="16" y="303"/>
                  </a:lnTo>
                  <a:lnTo>
                    <a:pt x="20" y="292"/>
                  </a:lnTo>
                  <a:lnTo>
                    <a:pt x="22" y="282"/>
                  </a:lnTo>
                  <a:lnTo>
                    <a:pt x="25" y="270"/>
                  </a:lnTo>
                  <a:lnTo>
                    <a:pt x="29" y="259"/>
                  </a:lnTo>
                  <a:lnTo>
                    <a:pt x="32" y="250"/>
                  </a:lnTo>
                  <a:lnTo>
                    <a:pt x="35" y="239"/>
                  </a:lnTo>
                  <a:lnTo>
                    <a:pt x="39" y="230"/>
                  </a:lnTo>
                  <a:lnTo>
                    <a:pt x="43" y="220"/>
                  </a:lnTo>
                  <a:lnTo>
                    <a:pt x="47" y="210"/>
                  </a:lnTo>
                  <a:lnTo>
                    <a:pt x="51" y="201"/>
                  </a:lnTo>
                  <a:lnTo>
                    <a:pt x="55" y="192"/>
                  </a:lnTo>
                  <a:lnTo>
                    <a:pt x="61" y="183"/>
                  </a:lnTo>
                  <a:lnTo>
                    <a:pt x="65" y="174"/>
                  </a:lnTo>
                  <a:lnTo>
                    <a:pt x="70" y="166"/>
                  </a:lnTo>
                  <a:lnTo>
                    <a:pt x="75" y="158"/>
                  </a:lnTo>
                  <a:lnTo>
                    <a:pt x="81" y="149"/>
                  </a:lnTo>
                  <a:lnTo>
                    <a:pt x="86" y="142"/>
                  </a:lnTo>
                  <a:lnTo>
                    <a:pt x="92" y="133"/>
                  </a:lnTo>
                  <a:lnTo>
                    <a:pt x="99" y="126"/>
                  </a:lnTo>
                  <a:lnTo>
                    <a:pt x="105" y="119"/>
                  </a:lnTo>
                  <a:lnTo>
                    <a:pt x="111" y="111"/>
                  </a:lnTo>
                  <a:lnTo>
                    <a:pt x="117" y="104"/>
                  </a:lnTo>
                  <a:lnTo>
                    <a:pt x="124" y="98"/>
                  </a:lnTo>
                  <a:lnTo>
                    <a:pt x="130" y="91"/>
                  </a:lnTo>
                  <a:lnTo>
                    <a:pt x="137" y="85"/>
                  </a:lnTo>
                  <a:lnTo>
                    <a:pt x="145" y="79"/>
                  </a:lnTo>
                  <a:lnTo>
                    <a:pt x="152" y="73"/>
                  </a:lnTo>
                  <a:lnTo>
                    <a:pt x="159" y="67"/>
                  </a:lnTo>
                  <a:lnTo>
                    <a:pt x="167" y="62"/>
                  </a:lnTo>
                  <a:lnTo>
                    <a:pt x="174" y="57"/>
                  </a:lnTo>
                  <a:lnTo>
                    <a:pt x="182" y="52"/>
                  </a:lnTo>
                  <a:lnTo>
                    <a:pt x="190" y="46"/>
                  </a:lnTo>
                  <a:lnTo>
                    <a:pt x="198" y="42"/>
                  </a:lnTo>
                  <a:lnTo>
                    <a:pt x="206" y="38"/>
                  </a:lnTo>
                  <a:lnTo>
                    <a:pt x="213" y="34"/>
                  </a:lnTo>
                  <a:lnTo>
                    <a:pt x="222" y="31"/>
                  </a:lnTo>
                  <a:lnTo>
                    <a:pt x="231" y="26"/>
                  </a:lnTo>
                  <a:lnTo>
                    <a:pt x="239" y="23"/>
                  </a:lnTo>
                  <a:lnTo>
                    <a:pt x="247" y="20"/>
                  </a:lnTo>
                  <a:lnTo>
                    <a:pt x="256" y="17"/>
                  </a:lnTo>
                  <a:lnTo>
                    <a:pt x="265" y="14"/>
                  </a:lnTo>
                  <a:lnTo>
                    <a:pt x="274" y="12"/>
                  </a:lnTo>
                  <a:lnTo>
                    <a:pt x="283" y="10"/>
                  </a:lnTo>
                  <a:lnTo>
                    <a:pt x="292" y="7"/>
                  </a:lnTo>
                  <a:lnTo>
                    <a:pt x="301" y="6"/>
                  </a:lnTo>
                  <a:lnTo>
                    <a:pt x="311" y="4"/>
                  </a:lnTo>
                  <a:lnTo>
                    <a:pt x="319" y="3"/>
                  </a:lnTo>
                  <a:lnTo>
                    <a:pt x="328" y="2"/>
                  </a:lnTo>
                  <a:lnTo>
                    <a:pt x="338" y="1"/>
                  </a:lnTo>
                  <a:lnTo>
                    <a:pt x="348" y="1"/>
                  </a:lnTo>
                  <a:lnTo>
                    <a:pt x="358" y="0"/>
                  </a:lnTo>
                  <a:lnTo>
                    <a:pt x="367" y="0"/>
                  </a:lnTo>
                  <a:lnTo>
                    <a:pt x="378" y="0"/>
                  </a:lnTo>
                  <a:lnTo>
                    <a:pt x="388" y="0"/>
                  </a:lnTo>
                  <a:lnTo>
                    <a:pt x="398" y="1"/>
                  </a:lnTo>
                  <a:lnTo>
                    <a:pt x="408" y="2"/>
                  </a:lnTo>
                  <a:lnTo>
                    <a:pt x="418" y="3"/>
                  </a:lnTo>
                  <a:lnTo>
                    <a:pt x="427" y="4"/>
                  </a:lnTo>
                  <a:lnTo>
                    <a:pt x="435" y="5"/>
                  </a:lnTo>
                  <a:lnTo>
                    <a:pt x="444" y="6"/>
                  </a:lnTo>
                  <a:lnTo>
                    <a:pt x="452" y="7"/>
                  </a:lnTo>
                  <a:lnTo>
                    <a:pt x="461" y="10"/>
                  </a:lnTo>
                  <a:lnTo>
                    <a:pt x="469" y="12"/>
                  </a:lnTo>
                  <a:lnTo>
                    <a:pt x="478" y="13"/>
                  </a:lnTo>
                  <a:lnTo>
                    <a:pt x="485" y="16"/>
                  </a:lnTo>
                  <a:lnTo>
                    <a:pt x="493" y="18"/>
                  </a:lnTo>
                  <a:lnTo>
                    <a:pt x="502" y="20"/>
                  </a:lnTo>
                  <a:lnTo>
                    <a:pt x="509" y="23"/>
                  </a:lnTo>
                  <a:lnTo>
                    <a:pt x="517" y="25"/>
                  </a:lnTo>
                  <a:lnTo>
                    <a:pt x="524" y="28"/>
                  </a:lnTo>
                  <a:lnTo>
                    <a:pt x="531" y="32"/>
                  </a:lnTo>
                  <a:lnTo>
                    <a:pt x="539" y="35"/>
                  </a:lnTo>
                  <a:lnTo>
                    <a:pt x="546" y="39"/>
                  </a:lnTo>
                  <a:lnTo>
                    <a:pt x="553" y="42"/>
                  </a:lnTo>
                  <a:lnTo>
                    <a:pt x="560" y="46"/>
                  </a:lnTo>
                  <a:lnTo>
                    <a:pt x="566" y="50"/>
                  </a:lnTo>
                  <a:lnTo>
                    <a:pt x="574" y="54"/>
                  </a:lnTo>
                  <a:lnTo>
                    <a:pt x="580" y="59"/>
                  </a:lnTo>
                  <a:lnTo>
                    <a:pt x="587" y="63"/>
                  </a:lnTo>
                  <a:lnTo>
                    <a:pt x="593" y="67"/>
                  </a:lnTo>
                  <a:lnTo>
                    <a:pt x="599" y="73"/>
                  </a:lnTo>
                  <a:lnTo>
                    <a:pt x="604" y="77"/>
                  </a:lnTo>
                  <a:lnTo>
                    <a:pt x="610" y="82"/>
                  </a:lnTo>
                  <a:lnTo>
                    <a:pt x="617" y="87"/>
                  </a:lnTo>
                  <a:lnTo>
                    <a:pt x="622" y="94"/>
                  </a:lnTo>
                  <a:lnTo>
                    <a:pt x="628" y="99"/>
                  </a:lnTo>
                  <a:lnTo>
                    <a:pt x="633" y="104"/>
                  </a:lnTo>
                  <a:lnTo>
                    <a:pt x="638" y="110"/>
                  </a:lnTo>
                  <a:lnTo>
                    <a:pt x="644" y="118"/>
                  </a:lnTo>
                  <a:lnTo>
                    <a:pt x="650" y="125"/>
                  </a:lnTo>
                  <a:lnTo>
                    <a:pt x="656" y="133"/>
                  </a:lnTo>
                  <a:lnTo>
                    <a:pt x="662" y="142"/>
                  </a:lnTo>
                  <a:lnTo>
                    <a:pt x="667" y="150"/>
                  </a:lnTo>
                  <a:lnTo>
                    <a:pt x="671" y="160"/>
                  </a:lnTo>
                  <a:lnTo>
                    <a:pt x="676" y="168"/>
                  </a:lnTo>
                  <a:lnTo>
                    <a:pt x="681" y="179"/>
                  </a:lnTo>
                  <a:lnTo>
                    <a:pt x="685" y="188"/>
                  </a:lnTo>
                  <a:lnTo>
                    <a:pt x="688" y="199"/>
                  </a:lnTo>
                  <a:lnTo>
                    <a:pt x="693" y="209"/>
                  </a:lnTo>
                  <a:lnTo>
                    <a:pt x="696" y="220"/>
                  </a:lnTo>
                  <a:lnTo>
                    <a:pt x="699" y="231"/>
                  </a:lnTo>
                  <a:lnTo>
                    <a:pt x="703" y="243"/>
                  </a:lnTo>
                  <a:lnTo>
                    <a:pt x="705" y="255"/>
                  </a:lnTo>
                  <a:lnTo>
                    <a:pt x="708" y="268"/>
                  </a:lnTo>
                  <a:lnTo>
                    <a:pt x="546" y="293"/>
                  </a:lnTo>
                  <a:lnTo>
                    <a:pt x="545" y="285"/>
                  </a:lnTo>
                  <a:lnTo>
                    <a:pt x="543" y="277"/>
                  </a:lnTo>
                  <a:lnTo>
                    <a:pt x="541" y="269"/>
                  </a:lnTo>
                  <a:lnTo>
                    <a:pt x="539" y="262"/>
                  </a:lnTo>
                  <a:lnTo>
                    <a:pt x="537" y="254"/>
                  </a:lnTo>
                  <a:lnTo>
                    <a:pt x="535" y="248"/>
                  </a:lnTo>
                  <a:lnTo>
                    <a:pt x="531" y="241"/>
                  </a:lnTo>
                  <a:lnTo>
                    <a:pt x="528" y="234"/>
                  </a:lnTo>
                  <a:lnTo>
                    <a:pt x="525" y="228"/>
                  </a:lnTo>
                  <a:lnTo>
                    <a:pt x="521" y="222"/>
                  </a:lnTo>
                  <a:lnTo>
                    <a:pt x="518" y="215"/>
                  </a:lnTo>
                  <a:lnTo>
                    <a:pt x="514" y="209"/>
                  </a:lnTo>
                  <a:lnTo>
                    <a:pt x="509" y="204"/>
                  </a:lnTo>
                  <a:lnTo>
                    <a:pt x="505" y="199"/>
                  </a:lnTo>
                  <a:lnTo>
                    <a:pt x="500" y="192"/>
                  </a:lnTo>
                  <a:lnTo>
                    <a:pt x="495" y="188"/>
                  </a:lnTo>
                  <a:lnTo>
                    <a:pt x="489" y="183"/>
                  </a:lnTo>
                  <a:lnTo>
                    <a:pt x="484" y="179"/>
                  </a:lnTo>
                  <a:lnTo>
                    <a:pt x="478" y="173"/>
                  </a:lnTo>
                  <a:lnTo>
                    <a:pt x="473" y="169"/>
                  </a:lnTo>
                  <a:lnTo>
                    <a:pt x="466" y="166"/>
                  </a:lnTo>
                  <a:lnTo>
                    <a:pt x="461" y="162"/>
                  </a:lnTo>
                  <a:lnTo>
                    <a:pt x="453" y="159"/>
                  </a:lnTo>
                  <a:lnTo>
                    <a:pt x="447" y="155"/>
                  </a:lnTo>
                  <a:lnTo>
                    <a:pt x="440" y="153"/>
                  </a:lnTo>
                  <a:lnTo>
                    <a:pt x="434" y="150"/>
                  </a:lnTo>
                  <a:lnTo>
                    <a:pt x="427" y="148"/>
                  </a:lnTo>
                  <a:lnTo>
                    <a:pt x="420" y="147"/>
                  </a:lnTo>
                  <a:lnTo>
                    <a:pt x="412" y="145"/>
                  </a:lnTo>
                  <a:lnTo>
                    <a:pt x="404" y="144"/>
                  </a:lnTo>
                  <a:lnTo>
                    <a:pt x="397" y="143"/>
                  </a:lnTo>
                  <a:lnTo>
                    <a:pt x="389" y="142"/>
                  </a:lnTo>
                  <a:lnTo>
                    <a:pt x="378" y="141"/>
                  </a:lnTo>
                  <a:lnTo>
                    <a:pt x="367" y="141"/>
                  </a:lnTo>
                  <a:lnTo>
                    <a:pt x="357" y="141"/>
                  </a:lnTo>
                  <a:lnTo>
                    <a:pt x="347" y="142"/>
                  </a:lnTo>
                  <a:lnTo>
                    <a:pt x="337" y="144"/>
                  </a:lnTo>
                  <a:lnTo>
                    <a:pt x="326" y="145"/>
                  </a:lnTo>
                  <a:lnTo>
                    <a:pt x="318" y="148"/>
                  </a:lnTo>
                  <a:lnTo>
                    <a:pt x="309" y="151"/>
                  </a:lnTo>
                  <a:lnTo>
                    <a:pt x="300" y="154"/>
                  </a:lnTo>
                  <a:lnTo>
                    <a:pt x="290" y="159"/>
                  </a:lnTo>
                  <a:lnTo>
                    <a:pt x="281" y="163"/>
                  </a:lnTo>
                  <a:lnTo>
                    <a:pt x="273" y="168"/>
                  </a:lnTo>
                  <a:lnTo>
                    <a:pt x="265" y="174"/>
                  </a:lnTo>
                  <a:lnTo>
                    <a:pt x="256" y="181"/>
                  </a:lnTo>
                  <a:lnTo>
                    <a:pt x="248" y="187"/>
                  </a:lnTo>
                  <a:lnTo>
                    <a:pt x="241" y="194"/>
                  </a:lnTo>
                  <a:lnTo>
                    <a:pt x="234" y="203"/>
                  </a:lnTo>
                  <a:lnTo>
                    <a:pt x="227" y="211"/>
                  </a:lnTo>
                  <a:lnTo>
                    <a:pt x="221" y="220"/>
                  </a:lnTo>
                  <a:lnTo>
                    <a:pt x="214" y="230"/>
                  </a:lnTo>
                  <a:lnTo>
                    <a:pt x="208" y="241"/>
                  </a:lnTo>
                  <a:lnTo>
                    <a:pt x="203" y="252"/>
                  </a:lnTo>
                  <a:lnTo>
                    <a:pt x="198" y="264"/>
                  </a:lnTo>
                  <a:lnTo>
                    <a:pt x="193" y="276"/>
                  </a:lnTo>
                  <a:lnTo>
                    <a:pt x="189" y="289"/>
                  </a:lnTo>
                  <a:lnTo>
                    <a:pt x="185" y="303"/>
                  </a:lnTo>
                  <a:lnTo>
                    <a:pt x="181" y="317"/>
                  </a:lnTo>
                  <a:lnTo>
                    <a:pt x="178" y="333"/>
                  </a:lnTo>
                  <a:lnTo>
                    <a:pt x="175" y="349"/>
                  </a:lnTo>
                  <a:lnTo>
                    <a:pt x="172" y="366"/>
                  </a:lnTo>
                  <a:lnTo>
                    <a:pt x="170" y="382"/>
                  </a:lnTo>
                  <a:lnTo>
                    <a:pt x="169" y="400"/>
                  </a:lnTo>
                  <a:lnTo>
                    <a:pt x="167" y="419"/>
                  </a:lnTo>
                  <a:lnTo>
                    <a:pt x="167" y="438"/>
                  </a:lnTo>
                  <a:lnTo>
                    <a:pt x="166" y="455"/>
                  </a:lnTo>
                  <a:lnTo>
                    <a:pt x="166" y="473"/>
                  </a:lnTo>
                  <a:lnTo>
                    <a:pt x="167" y="488"/>
                  </a:lnTo>
                  <a:lnTo>
                    <a:pt x="168" y="504"/>
                  </a:lnTo>
                  <a:lnTo>
                    <a:pt x="169" y="519"/>
                  </a:lnTo>
                  <a:lnTo>
                    <a:pt x="171" y="534"/>
                  </a:lnTo>
                  <a:lnTo>
                    <a:pt x="174" y="547"/>
                  </a:lnTo>
                  <a:lnTo>
                    <a:pt x="178" y="561"/>
                  </a:lnTo>
                  <a:lnTo>
                    <a:pt x="181" y="572"/>
                  </a:lnTo>
                  <a:lnTo>
                    <a:pt x="185" y="585"/>
                  </a:lnTo>
                  <a:lnTo>
                    <a:pt x="189" y="596"/>
                  </a:lnTo>
                  <a:lnTo>
                    <a:pt x="194" y="606"/>
                  </a:lnTo>
                  <a:lnTo>
                    <a:pt x="199" y="615"/>
                  </a:lnTo>
                  <a:lnTo>
                    <a:pt x="205" y="625"/>
                  </a:lnTo>
                  <a:lnTo>
                    <a:pt x="211" y="633"/>
                  </a:lnTo>
                  <a:lnTo>
                    <a:pt x="218" y="642"/>
                  </a:lnTo>
                  <a:lnTo>
                    <a:pt x="225" y="649"/>
                  </a:lnTo>
                  <a:lnTo>
                    <a:pt x="232" y="656"/>
                  </a:lnTo>
                  <a:lnTo>
                    <a:pt x="239" y="663"/>
                  </a:lnTo>
                  <a:lnTo>
                    <a:pt x="247" y="669"/>
                  </a:lnTo>
                  <a:lnTo>
                    <a:pt x="255" y="674"/>
                  </a:lnTo>
                  <a:lnTo>
                    <a:pt x="264" y="680"/>
                  </a:lnTo>
                  <a:lnTo>
                    <a:pt x="272" y="684"/>
                  </a:lnTo>
                  <a:lnTo>
                    <a:pt x="281" y="688"/>
                  </a:lnTo>
                  <a:lnTo>
                    <a:pt x="290" y="691"/>
                  </a:lnTo>
                  <a:lnTo>
                    <a:pt x="300" y="695"/>
                  </a:lnTo>
                  <a:lnTo>
                    <a:pt x="310" y="697"/>
                  </a:lnTo>
                  <a:lnTo>
                    <a:pt x="319" y="699"/>
                  </a:lnTo>
                  <a:lnTo>
                    <a:pt x="329" y="702"/>
                  </a:lnTo>
                  <a:lnTo>
                    <a:pt x="340" y="703"/>
                  </a:lnTo>
                  <a:lnTo>
                    <a:pt x="348" y="703"/>
                  </a:lnTo>
                  <a:lnTo>
                    <a:pt x="356" y="703"/>
                  </a:lnTo>
                  <a:lnTo>
                    <a:pt x="363" y="703"/>
                  </a:lnTo>
                  <a:lnTo>
                    <a:pt x="371" y="703"/>
                  </a:lnTo>
                  <a:lnTo>
                    <a:pt x="379" y="702"/>
                  </a:lnTo>
                  <a:lnTo>
                    <a:pt x="386" y="701"/>
                  </a:lnTo>
                  <a:lnTo>
                    <a:pt x="393" y="698"/>
                  </a:lnTo>
                  <a:lnTo>
                    <a:pt x="400" y="697"/>
                  </a:lnTo>
                  <a:lnTo>
                    <a:pt x="407" y="695"/>
                  </a:lnTo>
                  <a:lnTo>
                    <a:pt x="414" y="692"/>
                  </a:lnTo>
                  <a:lnTo>
                    <a:pt x="421" y="690"/>
                  </a:lnTo>
                  <a:lnTo>
                    <a:pt x="428" y="686"/>
                  </a:lnTo>
                  <a:lnTo>
                    <a:pt x="434" y="683"/>
                  </a:lnTo>
                  <a:lnTo>
                    <a:pt x="441" y="678"/>
                  </a:lnTo>
                  <a:lnTo>
                    <a:pt x="447" y="674"/>
                  </a:lnTo>
                  <a:lnTo>
                    <a:pt x="453" y="670"/>
                  </a:lnTo>
                  <a:lnTo>
                    <a:pt x="460" y="665"/>
                  </a:lnTo>
                  <a:lnTo>
                    <a:pt x="466" y="660"/>
                  </a:lnTo>
                  <a:lnTo>
                    <a:pt x="471" y="654"/>
                  </a:lnTo>
                  <a:lnTo>
                    <a:pt x="477" y="648"/>
                  </a:lnTo>
                  <a:lnTo>
                    <a:pt x="482" y="642"/>
                  </a:lnTo>
                  <a:lnTo>
                    <a:pt x="487" y="634"/>
                  </a:lnTo>
                  <a:lnTo>
                    <a:pt x="492" y="627"/>
                  </a:lnTo>
                  <a:lnTo>
                    <a:pt x="498" y="620"/>
                  </a:lnTo>
                  <a:lnTo>
                    <a:pt x="502" y="611"/>
                  </a:lnTo>
                  <a:lnTo>
                    <a:pt x="507" y="604"/>
                  </a:lnTo>
                  <a:lnTo>
                    <a:pt x="511" y="594"/>
                  </a:lnTo>
                  <a:lnTo>
                    <a:pt x="515" y="585"/>
                  </a:lnTo>
                  <a:lnTo>
                    <a:pt x="519" y="576"/>
                  </a:lnTo>
                  <a:lnTo>
                    <a:pt x="523" y="566"/>
                  </a:lnTo>
                  <a:lnTo>
                    <a:pt x="527" y="556"/>
                  </a:lnTo>
                  <a:lnTo>
                    <a:pt x="530" y="545"/>
                  </a:lnTo>
                  <a:close/>
                </a:path>
              </a:pathLst>
            </a:custGeom>
            <a:solidFill>
              <a:srgbClr val="FFFFFF"/>
            </a:solidFill>
            <a:ln w="9525">
              <a:noFill/>
              <a:round/>
              <a:headEnd/>
              <a:tailEnd/>
            </a:ln>
          </p:spPr>
          <p:txBody>
            <a:bodyPr/>
            <a:lstStyle/>
            <a:p>
              <a:endParaRPr lang="it-IT"/>
            </a:p>
          </p:txBody>
        </p:sp>
        <p:sp>
          <p:nvSpPr>
            <p:cNvPr id="57401" name="Freeform 57"/>
            <p:cNvSpPr>
              <a:spLocks noEditPoints="1"/>
            </p:cNvSpPr>
            <p:nvPr/>
          </p:nvSpPr>
          <p:spPr bwMode="auto">
            <a:xfrm>
              <a:off x="3014" y="1150"/>
              <a:ext cx="100" cy="103"/>
            </a:xfrm>
            <a:custGeom>
              <a:avLst/>
              <a:gdLst>
                <a:gd name="T0" fmla="*/ 0 w 602"/>
                <a:gd name="T1" fmla="*/ 0 h 622"/>
                <a:gd name="T2" fmla="*/ 0 w 602"/>
                <a:gd name="T3" fmla="*/ 0 h 622"/>
                <a:gd name="T4" fmla="*/ 0 w 602"/>
                <a:gd name="T5" fmla="*/ 0 h 622"/>
                <a:gd name="T6" fmla="*/ 0 w 602"/>
                <a:gd name="T7" fmla="*/ 0 h 622"/>
                <a:gd name="T8" fmla="*/ 0 w 602"/>
                <a:gd name="T9" fmla="*/ 0 h 622"/>
                <a:gd name="T10" fmla="*/ 0 w 602"/>
                <a:gd name="T11" fmla="*/ 0 h 622"/>
                <a:gd name="T12" fmla="*/ 0 w 602"/>
                <a:gd name="T13" fmla="*/ 0 h 622"/>
                <a:gd name="T14" fmla="*/ 0 w 602"/>
                <a:gd name="T15" fmla="*/ 0 h 622"/>
                <a:gd name="T16" fmla="*/ 0 w 602"/>
                <a:gd name="T17" fmla="*/ 0 h 622"/>
                <a:gd name="T18" fmla="*/ 0 w 602"/>
                <a:gd name="T19" fmla="*/ 0 h 622"/>
                <a:gd name="T20" fmla="*/ 0 w 602"/>
                <a:gd name="T21" fmla="*/ 0 h 622"/>
                <a:gd name="T22" fmla="*/ 0 w 602"/>
                <a:gd name="T23" fmla="*/ 0 h 622"/>
                <a:gd name="T24" fmla="*/ 0 w 602"/>
                <a:gd name="T25" fmla="*/ 0 h 622"/>
                <a:gd name="T26" fmla="*/ 0 w 602"/>
                <a:gd name="T27" fmla="*/ 0 h 622"/>
                <a:gd name="T28" fmla="*/ 0 w 602"/>
                <a:gd name="T29" fmla="*/ 0 h 622"/>
                <a:gd name="T30" fmla="*/ 0 w 602"/>
                <a:gd name="T31" fmla="*/ 0 h 622"/>
                <a:gd name="T32" fmla="*/ 0 w 602"/>
                <a:gd name="T33" fmla="*/ 0 h 622"/>
                <a:gd name="T34" fmla="*/ 0 w 602"/>
                <a:gd name="T35" fmla="*/ 0 h 622"/>
                <a:gd name="T36" fmla="*/ 0 w 602"/>
                <a:gd name="T37" fmla="*/ 0 h 622"/>
                <a:gd name="T38" fmla="*/ 0 w 602"/>
                <a:gd name="T39" fmla="*/ 0 h 622"/>
                <a:gd name="T40" fmla="*/ 0 w 602"/>
                <a:gd name="T41" fmla="*/ 0 h 622"/>
                <a:gd name="T42" fmla="*/ 0 w 602"/>
                <a:gd name="T43" fmla="*/ 0 h 622"/>
                <a:gd name="T44" fmla="*/ 0 w 602"/>
                <a:gd name="T45" fmla="*/ 0 h 622"/>
                <a:gd name="T46" fmla="*/ 0 w 602"/>
                <a:gd name="T47" fmla="*/ 0 h 622"/>
                <a:gd name="T48" fmla="*/ 0 w 602"/>
                <a:gd name="T49" fmla="*/ 0 h 622"/>
                <a:gd name="T50" fmla="*/ 0 w 602"/>
                <a:gd name="T51" fmla="*/ 0 h 622"/>
                <a:gd name="T52" fmla="*/ 0 w 602"/>
                <a:gd name="T53" fmla="*/ 0 h 622"/>
                <a:gd name="T54" fmla="*/ 0 w 602"/>
                <a:gd name="T55" fmla="*/ 0 h 622"/>
                <a:gd name="T56" fmla="*/ 0 w 602"/>
                <a:gd name="T57" fmla="*/ 0 h 622"/>
                <a:gd name="T58" fmla="*/ 0 w 602"/>
                <a:gd name="T59" fmla="*/ 0 h 622"/>
                <a:gd name="T60" fmla="*/ 0 w 602"/>
                <a:gd name="T61" fmla="*/ 0 h 622"/>
                <a:gd name="T62" fmla="*/ 0 w 602"/>
                <a:gd name="T63" fmla="*/ 0 h 622"/>
                <a:gd name="T64" fmla="*/ 0 w 602"/>
                <a:gd name="T65" fmla="*/ 0 h 622"/>
                <a:gd name="T66" fmla="*/ 0 w 602"/>
                <a:gd name="T67" fmla="*/ 0 h 622"/>
                <a:gd name="T68" fmla="*/ 0 w 602"/>
                <a:gd name="T69" fmla="*/ 0 h 622"/>
                <a:gd name="T70" fmla="*/ 0 w 602"/>
                <a:gd name="T71" fmla="*/ 0 h 622"/>
                <a:gd name="T72" fmla="*/ 0 w 602"/>
                <a:gd name="T73" fmla="*/ 0 h 622"/>
                <a:gd name="T74" fmla="*/ 0 w 602"/>
                <a:gd name="T75" fmla="*/ 0 h 622"/>
                <a:gd name="T76" fmla="*/ 0 w 602"/>
                <a:gd name="T77" fmla="*/ 0 h 622"/>
                <a:gd name="T78" fmla="*/ 0 w 602"/>
                <a:gd name="T79" fmla="*/ 0 h 622"/>
                <a:gd name="T80" fmla="*/ 0 w 602"/>
                <a:gd name="T81" fmla="*/ 0 h 622"/>
                <a:gd name="T82" fmla="*/ 0 w 602"/>
                <a:gd name="T83" fmla="*/ 0 h 622"/>
                <a:gd name="T84" fmla="*/ 0 w 602"/>
                <a:gd name="T85" fmla="*/ 0 h 622"/>
                <a:gd name="T86" fmla="*/ 0 w 602"/>
                <a:gd name="T87" fmla="*/ 0 h 622"/>
                <a:gd name="T88" fmla="*/ 0 w 602"/>
                <a:gd name="T89" fmla="*/ 0 h 622"/>
                <a:gd name="T90" fmla="*/ 0 w 602"/>
                <a:gd name="T91" fmla="*/ 0 h 622"/>
                <a:gd name="T92" fmla="*/ 0 w 602"/>
                <a:gd name="T93" fmla="*/ 0 h 622"/>
                <a:gd name="T94" fmla="*/ 0 w 602"/>
                <a:gd name="T95" fmla="*/ 0 h 622"/>
                <a:gd name="T96" fmla="*/ 0 w 602"/>
                <a:gd name="T97" fmla="*/ 0 h 622"/>
                <a:gd name="T98" fmla="*/ 0 w 602"/>
                <a:gd name="T99" fmla="*/ 0 h 622"/>
                <a:gd name="T100" fmla="*/ 0 w 602"/>
                <a:gd name="T101" fmla="*/ 0 h 622"/>
                <a:gd name="T102" fmla="*/ 0 w 602"/>
                <a:gd name="T103" fmla="*/ 0 h 622"/>
                <a:gd name="T104" fmla="*/ 0 w 602"/>
                <a:gd name="T105" fmla="*/ 0 h 622"/>
                <a:gd name="T106" fmla="*/ 0 w 602"/>
                <a:gd name="T107" fmla="*/ 0 h 622"/>
                <a:gd name="T108" fmla="*/ 0 w 602"/>
                <a:gd name="T109" fmla="*/ 0 h 622"/>
                <a:gd name="T110" fmla="*/ 0 w 602"/>
                <a:gd name="T111" fmla="*/ 0 h 6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02" h="622">
                  <a:moveTo>
                    <a:pt x="18" y="218"/>
                  </a:moveTo>
                  <a:lnTo>
                    <a:pt x="20" y="209"/>
                  </a:lnTo>
                  <a:lnTo>
                    <a:pt x="23" y="200"/>
                  </a:lnTo>
                  <a:lnTo>
                    <a:pt x="28" y="190"/>
                  </a:lnTo>
                  <a:lnTo>
                    <a:pt x="31" y="182"/>
                  </a:lnTo>
                  <a:lnTo>
                    <a:pt x="35" y="172"/>
                  </a:lnTo>
                  <a:lnTo>
                    <a:pt x="39" y="164"/>
                  </a:lnTo>
                  <a:lnTo>
                    <a:pt x="43" y="155"/>
                  </a:lnTo>
                  <a:lnTo>
                    <a:pt x="48" y="147"/>
                  </a:lnTo>
                  <a:lnTo>
                    <a:pt x="53" y="139"/>
                  </a:lnTo>
                  <a:lnTo>
                    <a:pt x="58" y="130"/>
                  </a:lnTo>
                  <a:lnTo>
                    <a:pt x="64" y="122"/>
                  </a:lnTo>
                  <a:lnTo>
                    <a:pt x="70" y="114"/>
                  </a:lnTo>
                  <a:lnTo>
                    <a:pt x="76" y="106"/>
                  </a:lnTo>
                  <a:lnTo>
                    <a:pt x="82" y="99"/>
                  </a:lnTo>
                  <a:lnTo>
                    <a:pt x="88" y="91"/>
                  </a:lnTo>
                  <a:lnTo>
                    <a:pt x="95" y="84"/>
                  </a:lnTo>
                  <a:lnTo>
                    <a:pt x="102" y="77"/>
                  </a:lnTo>
                  <a:lnTo>
                    <a:pt x="110" y="69"/>
                  </a:lnTo>
                  <a:lnTo>
                    <a:pt x="117" y="63"/>
                  </a:lnTo>
                  <a:lnTo>
                    <a:pt x="125" y="57"/>
                  </a:lnTo>
                  <a:lnTo>
                    <a:pt x="132" y="50"/>
                  </a:lnTo>
                  <a:lnTo>
                    <a:pt x="140" y="45"/>
                  </a:lnTo>
                  <a:lnTo>
                    <a:pt x="149" y="40"/>
                  </a:lnTo>
                  <a:lnTo>
                    <a:pt x="157" y="35"/>
                  </a:lnTo>
                  <a:lnTo>
                    <a:pt x="165" y="30"/>
                  </a:lnTo>
                  <a:lnTo>
                    <a:pt x="173" y="25"/>
                  </a:lnTo>
                  <a:lnTo>
                    <a:pt x="183" y="22"/>
                  </a:lnTo>
                  <a:lnTo>
                    <a:pt x="191" y="18"/>
                  </a:lnTo>
                  <a:lnTo>
                    <a:pt x="200" y="15"/>
                  </a:lnTo>
                  <a:lnTo>
                    <a:pt x="209" y="12"/>
                  </a:lnTo>
                  <a:lnTo>
                    <a:pt x="218" y="9"/>
                  </a:lnTo>
                  <a:lnTo>
                    <a:pt x="227" y="7"/>
                  </a:lnTo>
                  <a:lnTo>
                    <a:pt x="237" y="5"/>
                  </a:lnTo>
                  <a:lnTo>
                    <a:pt x="246" y="3"/>
                  </a:lnTo>
                  <a:lnTo>
                    <a:pt x="255" y="2"/>
                  </a:lnTo>
                  <a:lnTo>
                    <a:pt x="266" y="1"/>
                  </a:lnTo>
                  <a:lnTo>
                    <a:pt x="275" y="0"/>
                  </a:lnTo>
                  <a:lnTo>
                    <a:pt x="285" y="0"/>
                  </a:lnTo>
                  <a:lnTo>
                    <a:pt x="295" y="0"/>
                  </a:lnTo>
                  <a:lnTo>
                    <a:pt x="305" y="0"/>
                  </a:lnTo>
                  <a:lnTo>
                    <a:pt x="315" y="1"/>
                  </a:lnTo>
                  <a:lnTo>
                    <a:pt x="325" y="2"/>
                  </a:lnTo>
                  <a:lnTo>
                    <a:pt x="334" y="3"/>
                  </a:lnTo>
                  <a:lnTo>
                    <a:pt x="345" y="4"/>
                  </a:lnTo>
                  <a:lnTo>
                    <a:pt x="355" y="6"/>
                  </a:lnTo>
                  <a:lnTo>
                    <a:pt x="365" y="8"/>
                  </a:lnTo>
                  <a:lnTo>
                    <a:pt x="375" y="12"/>
                  </a:lnTo>
                  <a:lnTo>
                    <a:pt x="386" y="15"/>
                  </a:lnTo>
                  <a:lnTo>
                    <a:pt x="401" y="19"/>
                  </a:lnTo>
                  <a:lnTo>
                    <a:pt x="415" y="24"/>
                  </a:lnTo>
                  <a:lnTo>
                    <a:pt x="430" y="30"/>
                  </a:lnTo>
                  <a:lnTo>
                    <a:pt x="444" y="38"/>
                  </a:lnTo>
                  <a:lnTo>
                    <a:pt x="450" y="41"/>
                  </a:lnTo>
                  <a:lnTo>
                    <a:pt x="457" y="44"/>
                  </a:lnTo>
                  <a:lnTo>
                    <a:pt x="464" y="48"/>
                  </a:lnTo>
                  <a:lnTo>
                    <a:pt x="470" y="53"/>
                  </a:lnTo>
                  <a:lnTo>
                    <a:pt x="476" y="57"/>
                  </a:lnTo>
                  <a:lnTo>
                    <a:pt x="482" y="61"/>
                  </a:lnTo>
                  <a:lnTo>
                    <a:pt x="488" y="65"/>
                  </a:lnTo>
                  <a:lnTo>
                    <a:pt x="493" y="69"/>
                  </a:lnTo>
                  <a:lnTo>
                    <a:pt x="500" y="74"/>
                  </a:lnTo>
                  <a:lnTo>
                    <a:pt x="505" y="79"/>
                  </a:lnTo>
                  <a:lnTo>
                    <a:pt x="511" y="84"/>
                  </a:lnTo>
                  <a:lnTo>
                    <a:pt x="516" y="88"/>
                  </a:lnTo>
                  <a:lnTo>
                    <a:pt x="521" y="93"/>
                  </a:lnTo>
                  <a:lnTo>
                    <a:pt x="526" y="99"/>
                  </a:lnTo>
                  <a:lnTo>
                    <a:pt x="530" y="104"/>
                  </a:lnTo>
                  <a:lnTo>
                    <a:pt x="535" y="110"/>
                  </a:lnTo>
                  <a:lnTo>
                    <a:pt x="540" y="116"/>
                  </a:lnTo>
                  <a:lnTo>
                    <a:pt x="545" y="122"/>
                  </a:lnTo>
                  <a:lnTo>
                    <a:pt x="549" y="127"/>
                  </a:lnTo>
                  <a:lnTo>
                    <a:pt x="553" y="133"/>
                  </a:lnTo>
                  <a:lnTo>
                    <a:pt x="557" y="140"/>
                  </a:lnTo>
                  <a:lnTo>
                    <a:pt x="560" y="146"/>
                  </a:lnTo>
                  <a:lnTo>
                    <a:pt x="564" y="153"/>
                  </a:lnTo>
                  <a:lnTo>
                    <a:pt x="568" y="160"/>
                  </a:lnTo>
                  <a:lnTo>
                    <a:pt x="571" y="166"/>
                  </a:lnTo>
                  <a:lnTo>
                    <a:pt x="574" y="173"/>
                  </a:lnTo>
                  <a:lnTo>
                    <a:pt x="577" y="180"/>
                  </a:lnTo>
                  <a:lnTo>
                    <a:pt x="581" y="187"/>
                  </a:lnTo>
                  <a:lnTo>
                    <a:pt x="584" y="193"/>
                  </a:lnTo>
                  <a:lnTo>
                    <a:pt x="586" y="201"/>
                  </a:lnTo>
                  <a:lnTo>
                    <a:pt x="589" y="208"/>
                  </a:lnTo>
                  <a:lnTo>
                    <a:pt x="590" y="214"/>
                  </a:lnTo>
                  <a:lnTo>
                    <a:pt x="592" y="222"/>
                  </a:lnTo>
                  <a:lnTo>
                    <a:pt x="594" y="229"/>
                  </a:lnTo>
                  <a:lnTo>
                    <a:pt x="596" y="236"/>
                  </a:lnTo>
                  <a:lnTo>
                    <a:pt x="597" y="243"/>
                  </a:lnTo>
                  <a:lnTo>
                    <a:pt x="599" y="250"/>
                  </a:lnTo>
                  <a:lnTo>
                    <a:pt x="600" y="257"/>
                  </a:lnTo>
                  <a:lnTo>
                    <a:pt x="601" y="265"/>
                  </a:lnTo>
                  <a:lnTo>
                    <a:pt x="601" y="272"/>
                  </a:lnTo>
                  <a:lnTo>
                    <a:pt x="602" y="280"/>
                  </a:lnTo>
                  <a:lnTo>
                    <a:pt x="602" y="288"/>
                  </a:lnTo>
                  <a:lnTo>
                    <a:pt x="602" y="295"/>
                  </a:lnTo>
                  <a:lnTo>
                    <a:pt x="602" y="302"/>
                  </a:lnTo>
                  <a:lnTo>
                    <a:pt x="602" y="310"/>
                  </a:lnTo>
                  <a:lnTo>
                    <a:pt x="602" y="317"/>
                  </a:lnTo>
                  <a:lnTo>
                    <a:pt x="600" y="333"/>
                  </a:lnTo>
                  <a:lnTo>
                    <a:pt x="599" y="348"/>
                  </a:lnTo>
                  <a:lnTo>
                    <a:pt x="596" y="363"/>
                  </a:lnTo>
                  <a:lnTo>
                    <a:pt x="592" y="379"/>
                  </a:lnTo>
                  <a:lnTo>
                    <a:pt x="588" y="396"/>
                  </a:lnTo>
                  <a:lnTo>
                    <a:pt x="583" y="411"/>
                  </a:lnTo>
                  <a:lnTo>
                    <a:pt x="577" y="426"/>
                  </a:lnTo>
                  <a:lnTo>
                    <a:pt x="572" y="441"/>
                  </a:lnTo>
                  <a:lnTo>
                    <a:pt x="565" y="456"/>
                  </a:lnTo>
                  <a:lnTo>
                    <a:pt x="558" y="469"/>
                  </a:lnTo>
                  <a:lnTo>
                    <a:pt x="555" y="476"/>
                  </a:lnTo>
                  <a:lnTo>
                    <a:pt x="551" y="482"/>
                  </a:lnTo>
                  <a:lnTo>
                    <a:pt x="547" y="488"/>
                  </a:lnTo>
                  <a:lnTo>
                    <a:pt x="543" y="495"/>
                  </a:lnTo>
                  <a:lnTo>
                    <a:pt x="538" y="501"/>
                  </a:lnTo>
                  <a:lnTo>
                    <a:pt x="534" y="507"/>
                  </a:lnTo>
                  <a:lnTo>
                    <a:pt x="529" y="513"/>
                  </a:lnTo>
                  <a:lnTo>
                    <a:pt x="525" y="519"/>
                  </a:lnTo>
                  <a:lnTo>
                    <a:pt x="520" y="524"/>
                  </a:lnTo>
                  <a:lnTo>
                    <a:pt x="515" y="530"/>
                  </a:lnTo>
                  <a:lnTo>
                    <a:pt x="511" y="535"/>
                  </a:lnTo>
                  <a:lnTo>
                    <a:pt x="506" y="540"/>
                  </a:lnTo>
                  <a:lnTo>
                    <a:pt x="500" y="545"/>
                  </a:lnTo>
                  <a:lnTo>
                    <a:pt x="494" y="550"/>
                  </a:lnTo>
                  <a:lnTo>
                    <a:pt x="489" y="556"/>
                  </a:lnTo>
                  <a:lnTo>
                    <a:pt x="483" y="560"/>
                  </a:lnTo>
                  <a:lnTo>
                    <a:pt x="477" y="564"/>
                  </a:lnTo>
                  <a:lnTo>
                    <a:pt x="471" y="568"/>
                  </a:lnTo>
                  <a:lnTo>
                    <a:pt x="465" y="573"/>
                  </a:lnTo>
                  <a:lnTo>
                    <a:pt x="458" y="577"/>
                  </a:lnTo>
                  <a:lnTo>
                    <a:pt x="452" y="581"/>
                  </a:lnTo>
                  <a:lnTo>
                    <a:pt x="446" y="585"/>
                  </a:lnTo>
                  <a:lnTo>
                    <a:pt x="439" y="588"/>
                  </a:lnTo>
                  <a:lnTo>
                    <a:pt x="433" y="592"/>
                  </a:lnTo>
                  <a:lnTo>
                    <a:pt x="426" y="594"/>
                  </a:lnTo>
                  <a:lnTo>
                    <a:pt x="419" y="598"/>
                  </a:lnTo>
                  <a:lnTo>
                    <a:pt x="412" y="601"/>
                  </a:lnTo>
                  <a:lnTo>
                    <a:pt x="405" y="603"/>
                  </a:lnTo>
                  <a:lnTo>
                    <a:pt x="399" y="606"/>
                  </a:lnTo>
                  <a:lnTo>
                    <a:pt x="392" y="608"/>
                  </a:lnTo>
                  <a:lnTo>
                    <a:pt x="386" y="610"/>
                  </a:lnTo>
                  <a:lnTo>
                    <a:pt x="378" y="612"/>
                  </a:lnTo>
                  <a:lnTo>
                    <a:pt x="371" y="614"/>
                  </a:lnTo>
                  <a:lnTo>
                    <a:pt x="364" y="615"/>
                  </a:lnTo>
                  <a:lnTo>
                    <a:pt x="357" y="616"/>
                  </a:lnTo>
                  <a:lnTo>
                    <a:pt x="351" y="618"/>
                  </a:lnTo>
                  <a:lnTo>
                    <a:pt x="344" y="620"/>
                  </a:lnTo>
                  <a:lnTo>
                    <a:pt x="335" y="620"/>
                  </a:lnTo>
                  <a:lnTo>
                    <a:pt x="329" y="621"/>
                  </a:lnTo>
                  <a:lnTo>
                    <a:pt x="322" y="621"/>
                  </a:lnTo>
                  <a:lnTo>
                    <a:pt x="314" y="621"/>
                  </a:lnTo>
                  <a:lnTo>
                    <a:pt x="307" y="622"/>
                  </a:lnTo>
                  <a:lnTo>
                    <a:pt x="299" y="622"/>
                  </a:lnTo>
                  <a:lnTo>
                    <a:pt x="292" y="621"/>
                  </a:lnTo>
                  <a:lnTo>
                    <a:pt x="285" y="621"/>
                  </a:lnTo>
                  <a:lnTo>
                    <a:pt x="278" y="620"/>
                  </a:lnTo>
                  <a:lnTo>
                    <a:pt x="263" y="618"/>
                  </a:lnTo>
                  <a:lnTo>
                    <a:pt x="247" y="615"/>
                  </a:lnTo>
                  <a:lnTo>
                    <a:pt x="233" y="611"/>
                  </a:lnTo>
                  <a:lnTo>
                    <a:pt x="218" y="608"/>
                  </a:lnTo>
                  <a:lnTo>
                    <a:pt x="208" y="605"/>
                  </a:lnTo>
                  <a:lnTo>
                    <a:pt x="199" y="601"/>
                  </a:lnTo>
                  <a:lnTo>
                    <a:pt x="190" y="598"/>
                  </a:lnTo>
                  <a:lnTo>
                    <a:pt x="180" y="594"/>
                  </a:lnTo>
                  <a:lnTo>
                    <a:pt x="172" y="591"/>
                  </a:lnTo>
                  <a:lnTo>
                    <a:pt x="163" y="587"/>
                  </a:lnTo>
                  <a:lnTo>
                    <a:pt x="155" y="582"/>
                  </a:lnTo>
                  <a:lnTo>
                    <a:pt x="146" y="578"/>
                  </a:lnTo>
                  <a:lnTo>
                    <a:pt x="137" y="572"/>
                  </a:lnTo>
                  <a:lnTo>
                    <a:pt x="129" y="567"/>
                  </a:lnTo>
                  <a:lnTo>
                    <a:pt x="121" y="562"/>
                  </a:lnTo>
                  <a:lnTo>
                    <a:pt x="114" y="556"/>
                  </a:lnTo>
                  <a:lnTo>
                    <a:pt x="106" y="549"/>
                  </a:lnTo>
                  <a:lnTo>
                    <a:pt x="97" y="543"/>
                  </a:lnTo>
                  <a:lnTo>
                    <a:pt x="90" y="537"/>
                  </a:lnTo>
                  <a:lnTo>
                    <a:pt x="83" y="530"/>
                  </a:lnTo>
                  <a:lnTo>
                    <a:pt x="75" y="523"/>
                  </a:lnTo>
                  <a:lnTo>
                    <a:pt x="69" y="516"/>
                  </a:lnTo>
                  <a:lnTo>
                    <a:pt x="61" y="508"/>
                  </a:lnTo>
                  <a:lnTo>
                    <a:pt x="55" y="500"/>
                  </a:lnTo>
                  <a:lnTo>
                    <a:pt x="49" y="493"/>
                  </a:lnTo>
                  <a:lnTo>
                    <a:pt x="44" y="484"/>
                  </a:lnTo>
                  <a:lnTo>
                    <a:pt x="39" y="476"/>
                  </a:lnTo>
                  <a:lnTo>
                    <a:pt x="34" y="468"/>
                  </a:lnTo>
                  <a:lnTo>
                    <a:pt x="30" y="459"/>
                  </a:lnTo>
                  <a:lnTo>
                    <a:pt x="26" y="451"/>
                  </a:lnTo>
                  <a:lnTo>
                    <a:pt x="21" y="442"/>
                  </a:lnTo>
                  <a:lnTo>
                    <a:pt x="17" y="433"/>
                  </a:lnTo>
                  <a:lnTo>
                    <a:pt x="14" y="423"/>
                  </a:lnTo>
                  <a:lnTo>
                    <a:pt x="11" y="414"/>
                  </a:lnTo>
                  <a:lnTo>
                    <a:pt x="9" y="404"/>
                  </a:lnTo>
                  <a:lnTo>
                    <a:pt x="7" y="395"/>
                  </a:lnTo>
                  <a:lnTo>
                    <a:pt x="5" y="384"/>
                  </a:lnTo>
                  <a:lnTo>
                    <a:pt x="3" y="375"/>
                  </a:lnTo>
                  <a:lnTo>
                    <a:pt x="2" y="364"/>
                  </a:lnTo>
                  <a:lnTo>
                    <a:pt x="1" y="354"/>
                  </a:lnTo>
                  <a:lnTo>
                    <a:pt x="1" y="343"/>
                  </a:lnTo>
                  <a:lnTo>
                    <a:pt x="0" y="333"/>
                  </a:lnTo>
                  <a:lnTo>
                    <a:pt x="1" y="322"/>
                  </a:lnTo>
                  <a:lnTo>
                    <a:pt x="1" y="311"/>
                  </a:lnTo>
                  <a:lnTo>
                    <a:pt x="2" y="300"/>
                  </a:lnTo>
                  <a:lnTo>
                    <a:pt x="3" y="289"/>
                  </a:lnTo>
                  <a:lnTo>
                    <a:pt x="5" y="277"/>
                  </a:lnTo>
                  <a:lnTo>
                    <a:pt x="7" y="266"/>
                  </a:lnTo>
                  <a:lnTo>
                    <a:pt x="9" y="254"/>
                  </a:lnTo>
                  <a:lnTo>
                    <a:pt x="12" y="242"/>
                  </a:lnTo>
                  <a:lnTo>
                    <a:pt x="14" y="230"/>
                  </a:lnTo>
                  <a:lnTo>
                    <a:pt x="18" y="218"/>
                  </a:lnTo>
                  <a:close/>
                  <a:moveTo>
                    <a:pt x="166" y="271"/>
                  </a:moveTo>
                  <a:lnTo>
                    <a:pt x="163" y="281"/>
                  </a:lnTo>
                  <a:lnTo>
                    <a:pt x="161" y="291"/>
                  </a:lnTo>
                  <a:lnTo>
                    <a:pt x="159" y="301"/>
                  </a:lnTo>
                  <a:lnTo>
                    <a:pt x="158" y="311"/>
                  </a:lnTo>
                  <a:lnTo>
                    <a:pt x="156" y="321"/>
                  </a:lnTo>
                  <a:lnTo>
                    <a:pt x="156" y="331"/>
                  </a:lnTo>
                  <a:lnTo>
                    <a:pt x="155" y="339"/>
                  </a:lnTo>
                  <a:lnTo>
                    <a:pt x="155" y="349"/>
                  </a:lnTo>
                  <a:lnTo>
                    <a:pt x="155" y="357"/>
                  </a:lnTo>
                  <a:lnTo>
                    <a:pt x="156" y="365"/>
                  </a:lnTo>
                  <a:lnTo>
                    <a:pt x="157" y="374"/>
                  </a:lnTo>
                  <a:lnTo>
                    <a:pt x="159" y="382"/>
                  </a:lnTo>
                  <a:lnTo>
                    <a:pt x="161" y="390"/>
                  </a:lnTo>
                  <a:lnTo>
                    <a:pt x="163" y="397"/>
                  </a:lnTo>
                  <a:lnTo>
                    <a:pt x="165" y="404"/>
                  </a:lnTo>
                  <a:lnTo>
                    <a:pt x="168" y="412"/>
                  </a:lnTo>
                  <a:lnTo>
                    <a:pt x="172" y="419"/>
                  </a:lnTo>
                  <a:lnTo>
                    <a:pt x="175" y="425"/>
                  </a:lnTo>
                  <a:lnTo>
                    <a:pt x="179" y="432"/>
                  </a:lnTo>
                  <a:lnTo>
                    <a:pt x="184" y="438"/>
                  </a:lnTo>
                  <a:lnTo>
                    <a:pt x="188" y="443"/>
                  </a:lnTo>
                  <a:lnTo>
                    <a:pt x="193" y="448"/>
                  </a:lnTo>
                  <a:lnTo>
                    <a:pt x="198" y="454"/>
                  </a:lnTo>
                  <a:lnTo>
                    <a:pt x="203" y="459"/>
                  </a:lnTo>
                  <a:lnTo>
                    <a:pt x="208" y="463"/>
                  </a:lnTo>
                  <a:lnTo>
                    <a:pt x="213" y="467"/>
                  </a:lnTo>
                  <a:lnTo>
                    <a:pt x="218" y="472"/>
                  </a:lnTo>
                  <a:lnTo>
                    <a:pt x="225" y="475"/>
                  </a:lnTo>
                  <a:lnTo>
                    <a:pt x="231" y="478"/>
                  </a:lnTo>
                  <a:lnTo>
                    <a:pt x="238" y="481"/>
                  </a:lnTo>
                  <a:lnTo>
                    <a:pt x="244" y="483"/>
                  </a:lnTo>
                  <a:lnTo>
                    <a:pt x="251" y="486"/>
                  </a:lnTo>
                  <a:lnTo>
                    <a:pt x="258" y="487"/>
                  </a:lnTo>
                  <a:lnTo>
                    <a:pt x="266" y="489"/>
                  </a:lnTo>
                  <a:lnTo>
                    <a:pt x="273" y="490"/>
                  </a:lnTo>
                  <a:lnTo>
                    <a:pt x="280" y="492"/>
                  </a:lnTo>
                  <a:lnTo>
                    <a:pt x="287" y="492"/>
                  </a:lnTo>
                  <a:lnTo>
                    <a:pt x="294" y="492"/>
                  </a:lnTo>
                  <a:lnTo>
                    <a:pt x="300" y="492"/>
                  </a:lnTo>
                  <a:lnTo>
                    <a:pt x="308" y="490"/>
                  </a:lnTo>
                  <a:lnTo>
                    <a:pt x="315" y="489"/>
                  </a:lnTo>
                  <a:lnTo>
                    <a:pt x="321" y="487"/>
                  </a:lnTo>
                  <a:lnTo>
                    <a:pt x="327" y="485"/>
                  </a:lnTo>
                  <a:lnTo>
                    <a:pt x="334" y="483"/>
                  </a:lnTo>
                  <a:lnTo>
                    <a:pt x="340" y="480"/>
                  </a:lnTo>
                  <a:lnTo>
                    <a:pt x="348" y="477"/>
                  </a:lnTo>
                  <a:lnTo>
                    <a:pt x="354" y="474"/>
                  </a:lnTo>
                  <a:lnTo>
                    <a:pt x="361" y="469"/>
                  </a:lnTo>
                  <a:lnTo>
                    <a:pt x="367" y="465"/>
                  </a:lnTo>
                  <a:lnTo>
                    <a:pt x="373" y="460"/>
                  </a:lnTo>
                  <a:lnTo>
                    <a:pt x="379" y="455"/>
                  </a:lnTo>
                  <a:lnTo>
                    <a:pt x="385" y="450"/>
                  </a:lnTo>
                  <a:lnTo>
                    <a:pt x="391" y="444"/>
                  </a:lnTo>
                  <a:lnTo>
                    <a:pt x="396" y="437"/>
                  </a:lnTo>
                  <a:lnTo>
                    <a:pt x="401" y="431"/>
                  </a:lnTo>
                  <a:lnTo>
                    <a:pt x="405" y="423"/>
                  </a:lnTo>
                  <a:lnTo>
                    <a:pt x="410" y="416"/>
                  </a:lnTo>
                  <a:lnTo>
                    <a:pt x="414" y="407"/>
                  </a:lnTo>
                  <a:lnTo>
                    <a:pt x="418" y="399"/>
                  </a:lnTo>
                  <a:lnTo>
                    <a:pt x="423" y="391"/>
                  </a:lnTo>
                  <a:lnTo>
                    <a:pt x="427" y="381"/>
                  </a:lnTo>
                  <a:lnTo>
                    <a:pt x="430" y="371"/>
                  </a:lnTo>
                  <a:lnTo>
                    <a:pt x="434" y="361"/>
                  </a:lnTo>
                  <a:lnTo>
                    <a:pt x="437" y="351"/>
                  </a:lnTo>
                  <a:lnTo>
                    <a:pt x="440" y="340"/>
                  </a:lnTo>
                  <a:lnTo>
                    <a:pt x="442" y="330"/>
                  </a:lnTo>
                  <a:lnTo>
                    <a:pt x="444" y="320"/>
                  </a:lnTo>
                  <a:lnTo>
                    <a:pt x="445" y="311"/>
                  </a:lnTo>
                  <a:lnTo>
                    <a:pt x="447" y="301"/>
                  </a:lnTo>
                  <a:lnTo>
                    <a:pt x="448" y="292"/>
                  </a:lnTo>
                  <a:lnTo>
                    <a:pt x="448" y="283"/>
                  </a:lnTo>
                  <a:lnTo>
                    <a:pt x="448" y="274"/>
                  </a:lnTo>
                  <a:lnTo>
                    <a:pt x="447" y="266"/>
                  </a:lnTo>
                  <a:lnTo>
                    <a:pt x="447" y="257"/>
                  </a:lnTo>
                  <a:lnTo>
                    <a:pt x="446" y="249"/>
                  </a:lnTo>
                  <a:lnTo>
                    <a:pt x="444" y="241"/>
                  </a:lnTo>
                  <a:lnTo>
                    <a:pt x="442" y="233"/>
                  </a:lnTo>
                  <a:lnTo>
                    <a:pt x="440" y="225"/>
                  </a:lnTo>
                  <a:lnTo>
                    <a:pt x="438" y="217"/>
                  </a:lnTo>
                  <a:lnTo>
                    <a:pt x="435" y="211"/>
                  </a:lnTo>
                  <a:lnTo>
                    <a:pt x="431" y="204"/>
                  </a:lnTo>
                  <a:lnTo>
                    <a:pt x="428" y="197"/>
                  </a:lnTo>
                  <a:lnTo>
                    <a:pt x="424" y="191"/>
                  </a:lnTo>
                  <a:lnTo>
                    <a:pt x="419" y="185"/>
                  </a:lnTo>
                  <a:lnTo>
                    <a:pt x="415" y="180"/>
                  </a:lnTo>
                  <a:lnTo>
                    <a:pt x="410" y="173"/>
                  </a:lnTo>
                  <a:lnTo>
                    <a:pt x="406" y="169"/>
                  </a:lnTo>
                  <a:lnTo>
                    <a:pt x="400" y="164"/>
                  </a:lnTo>
                  <a:lnTo>
                    <a:pt x="395" y="160"/>
                  </a:lnTo>
                  <a:lnTo>
                    <a:pt x="390" y="155"/>
                  </a:lnTo>
                  <a:lnTo>
                    <a:pt x="384" y="151"/>
                  </a:lnTo>
                  <a:lnTo>
                    <a:pt x="377" y="148"/>
                  </a:lnTo>
                  <a:lnTo>
                    <a:pt x="371" y="145"/>
                  </a:lnTo>
                  <a:lnTo>
                    <a:pt x="365" y="142"/>
                  </a:lnTo>
                  <a:lnTo>
                    <a:pt x="358" y="140"/>
                  </a:lnTo>
                  <a:lnTo>
                    <a:pt x="351" y="138"/>
                  </a:lnTo>
                  <a:lnTo>
                    <a:pt x="344" y="134"/>
                  </a:lnTo>
                  <a:lnTo>
                    <a:pt x="336" y="133"/>
                  </a:lnTo>
                  <a:lnTo>
                    <a:pt x="329" y="132"/>
                  </a:lnTo>
                  <a:lnTo>
                    <a:pt x="322" y="131"/>
                  </a:lnTo>
                  <a:lnTo>
                    <a:pt x="316" y="131"/>
                  </a:lnTo>
                  <a:lnTo>
                    <a:pt x="309" y="131"/>
                  </a:lnTo>
                  <a:lnTo>
                    <a:pt x="302" y="131"/>
                  </a:lnTo>
                  <a:lnTo>
                    <a:pt x="294" y="132"/>
                  </a:lnTo>
                  <a:lnTo>
                    <a:pt x="288" y="133"/>
                  </a:lnTo>
                  <a:lnTo>
                    <a:pt x="281" y="135"/>
                  </a:lnTo>
                  <a:lnTo>
                    <a:pt x="274" y="138"/>
                  </a:lnTo>
                  <a:lnTo>
                    <a:pt x="268" y="140"/>
                  </a:lnTo>
                  <a:lnTo>
                    <a:pt x="260" y="142"/>
                  </a:lnTo>
                  <a:lnTo>
                    <a:pt x="254" y="145"/>
                  </a:lnTo>
                  <a:lnTo>
                    <a:pt x="248" y="149"/>
                  </a:lnTo>
                  <a:lnTo>
                    <a:pt x="241" y="153"/>
                  </a:lnTo>
                  <a:lnTo>
                    <a:pt x="235" y="158"/>
                  </a:lnTo>
                  <a:lnTo>
                    <a:pt x="229" y="162"/>
                  </a:lnTo>
                  <a:lnTo>
                    <a:pt x="223" y="167"/>
                  </a:lnTo>
                  <a:lnTo>
                    <a:pt x="218" y="173"/>
                  </a:lnTo>
                  <a:lnTo>
                    <a:pt x="212" y="179"/>
                  </a:lnTo>
                  <a:lnTo>
                    <a:pt x="207" y="185"/>
                  </a:lnTo>
                  <a:lnTo>
                    <a:pt x="202" y="192"/>
                  </a:lnTo>
                  <a:lnTo>
                    <a:pt x="197" y="200"/>
                  </a:lnTo>
                  <a:lnTo>
                    <a:pt x="193" y="207"/>
                  </a:lnTo>
                  <a:lnTo>
                    <a:pt x="189" y="214"/>
                  </a:lnTo>
                  <a:lnTo>
                    <a:pt x="184" y="223"/>
                  </a:lnTo>
                  <a:lnTo>
                    <a:pt x="180" y="232"/>
                  </a:lnTo>
                  <a:lnTo>
                    <a:pt x="176" y="241"/>
                  </a:lnTo>
                  <a:lnTo>
                    <a:pt x="172" y="250"/>
                  </a:lnTo>
                  <a:lnTo>
                    <a:pt x="169" y="260"/>
                  </a:lnTo>
                  <a:lnTo>
                    <a:pt x="166" y="271"/>
                  </a:lnTo>
                  <a:close/>
                </a:path>
              </a:pathLst>
            </a:custGeom>
            <a:solidFill>
              <a:srgbClr val="FFFFFF"/>
            </a:solidFill>
            <a:ln w="9525">
              <a:noFill/>
              <a:round/>
              <a:headEnd/>
              <a:tailEnd/>
            </a:ln>
          </p:spPr>
          <p:txBody>
            <a:bodyPr/>
            <a:lstStyle/>
            <a:p>
              <a:endParaRPr lang="it-IT"/>
            </a:p>
          </p:txBody>
        </p:sp>
        <p:sp>
          <p:nvSpPr>
            <p:cNvPr id="57402" name="Freeform 58"/>
            <p:cNvSpPr>
              <a:spLocks noEditPoints="1"/>
            </p:cNvSpPr>
            <p:nvPr/>
          </p:nvSpPr>
          <p:spPr bwMode="auto">
            <a:xfrm>
              <a:off x="3117" y="1146"/>
              <a:ext cx="74" cy="136"/>
            </a:xfrm>
            <a:custGeom>
              <a:avLst/>
              <a:gdLst>
                <a:gd name="T0" fmla="*/ 0 w 446"/>
                <a:gd name="T1" fmla="*/ 0 h 815"/>
                <a:gd name="T2" fmla="*/ 0 w 446"/>
                <a:gd name="T3" fmla="*/ 0 h 815"/>
                <a:gd name="T4" fmla="*/ 0 w 446"/>
                <a:gd name="T5" fmla="*/ 0 h 815"/>
                <a:gd name="T6" fmla="*/ 0 w 446"/>
                <a:gd name="T7" fmla="*/ 0 h 815"/>
                <a:gd name="T8" fmla="*/ 0 w 446"/>
                <a:gd name="T9" fmla="*/ 0 h 815"/>
                <a:gd name="T10" fmla="*/ 0 w 446"/>
                <a:gd name="T11" fmla="*/ 1 h 815"/>
                <a:gd name="T12" fmla="*/ 0 w 446"/>
                <a:gd name="T13" fmla="*/ 0 h 815"/>
                <a:gd name="T14" fmla="*/ 0 w 446"/>
                <a:gd name="T15" fmla="*/ 0 h 815"/>
                <a:gd name="T16" fmla="*/ 0 w 446"/>
                <a:gd name="T17" fmla="*/ 1 h 815"/>
                <a:gd name="T18" fmla="*/ 0 w 446"/>
                <a:gd name="T19" fmla="*/ 1 h 8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6" h="815">
                  <a:moveTo>
                    <a:pt x="250" y="134"/>
                  </a:moveTo>
                  <a:lnTo>
                    <a:pt x="304" y="0"/>
                  </a:lnTo>
                  <a:lnTo>
                    <a:pt x="446" y="60"/>
                  </a:lnTo>
                  <a:lnTo>
                    <a:pt x="391" y="194"/>
                  </a:lnTo>
                  <a:lnTo>
                    <a:pt x="250" y="134"/>
                  </a:lnTo>
                  <a:close/>
                  <a:moveTo>
                    <a:pt x="0" y="756"/>
                  </a:moveTo>
                  <a:lnTo>
                    <a:pt x="220" y="209"/>
                  </a:lnTo>
                  <a:lnTo>
                    <a:pt x="362" y="269"/>
                  </a:lnTo>
                  <a:lnTo>
                    <a:pt x="141" y="815"/>
                  </a:lnTo>
                  <a:lnTo>
                    <a:pt x="0" y="756"/>
                  </a:lnTo>
                  <a:close/>
                </a:path>
              </a:pathLst>
            </a:custGeom>
            <a:solidFill>
              <a:srgbClr val="FFFFFF"/>
            </a:solidFill>
            <a:ln w="9525">
              <a:noFill/>
              <a:round/>
              <a:headEnd/>
              <a:tailEnd/>
            </a:ln>
          </p:spPr>
          <p:txBody>
            <a:bodyPr/>
            <a:lstStyle/>
            <a:p>
              <a:endParaRPr lang="it-IT"/>
            </a:p>
          </p:txBody>
        </p:sp>
        <p:sp>
          <p:nvSpPr>
            <p:cNvPr id="57403" name="Freeform 59"/>
            <p:cNvSpPr>
              <a:spLocks/>
            </p:cNvSpPr>
            <p:nvPr/>
          </p:nvSpPr>
          <p:spPr bwMode="auto">
            <a:xfrm>
              <a:off x="3164" y="1207"/>
              <a:ext cx="114" cy="129"/>
            </a:xfrm>
            <a:custGeom>
              <a:avLst/>
              <a:gdLst>
                <a:gd name="T0" fmla="*/ 0 w 683"/>
                <a:gd name="T1" fmla="*/ 0 h 780"/>
                <a:gd name="T2" fmla="*/ 0 w 683"/>
                <a:gd name="T3" fmla="*/ 0 h 780"/>
                <a:gd name="T4" fmla="*/ 0 w 683"/>
                <a:gd name="T5" fmla="*/ 0 h 780"/>
                <a:gd name="T6" fmla="*/ 0 w 683"/>
                <a:gd name="T7" fmla="*/ 0 h 780"/>
                <a:gd name="T8" fmla="*/ 1 w 683"/>
                <a:gd name="T9" fmla="*/ 0 h 780"/>
                <a:gd name="T10" fmla="*/ 1 w 683"/>
                <a:gd name="T11" fmla="*/ 0 h 780"/>
                <a:gd name="T12" fmla="*/ 0 w 683"/>
                <a:gd name="T13" fmla="*/ 0 h 780"/>
                <a:gd name="T14" fmla="*/ 0 w 683"/>
                <a:gd name="T15" fmla="*/ 0 h 780"/>
                <a:gd name="T16" fmla="*/ 0 w 683"/>
                <a:gd name="T17" fmla="*/ 0 h 780"/>
                <a:gd name="T18" fmla="*/ 0 w 683"/>
                <a:gd name="T19" fmla="*/ 0 h 780"/>
                <a:gd name="T20" fmla="*/ 0 w 683"/>
                <a:gd name="T21" fmla="*/ 0 h 780"/>
                <a:gd name="T22" fmla="*/ 0 w 683"/>
                <a:gd name="T23" fmla="*/ 0 h 780"/>
                <a:gd name="T24" fmla="*/ 0 w 683"/>
                <a:gd name="T25" fmla="*/ 0 h 780"/>
                <a:gd name="T26" fmla="*/ 0 w 683"/>
                <a:gd name="T27" fmla="*/ 0 h 780"/>
                <a:gd name="T28" fmla="*/ 0 w 683"/>
                <a:gd name="T29" fmla="*/ 0 h 780"/>
                <a:gd name="T30" fmla="*/ 0 w 683"/>
                <a:gd name="T31" fmla="*/ 0 h 780"/>
                <a:gd name="T32" fmla="*/ 0 w 683"/>
                <a:gd name="T33" fmla="*/ 0 h 780"/>
                <a:gd name="T34" fmla="*/ 0 w 683"/>
                <a:gd name="T35" fmla="*/ 0 h 780"/>
                <a:gd name="T36" fmla="*/ 0 w 683"/>
                <a:gd name="T37" fmla="*/ 0 h 780"/>
                <a:gd name="T38" fmla="*/ 0 w 683"/>
                <a:gd name="T39" fmla="*/ 0 h 780"/>
                <a:gd name="T40" fmla="*/ 0 w 683"/>
                <a:gd name="T41" fmla="*/ 0 h 780"/>
                <a:gd name="T42" fmla="*/ 0 w 683"/>
                <a:gd name="T43" fmla="*/ 0 h 780"/>
                <a:gd name="T44" fmla="*/ 0 w 683"/>
                <a:gd name="T45" fmla="*/ 0 h 780"/>
                <a:gd name="T46" fmla="*/ 0 w 683"/>
                <a:gd name="T47" fmla="*/ 0 h 780"/>
                <a:gd name="T48" fmla="*/ 0 w 683"/>
                <a:gd name="T49" fmla="*/ 0 h 780"/>
                <a:gd name="T50" fmla="*/ 0 w 683"/>
                <a:gd name="T51" fmla="*/ 0 h 780"/>
                <a:gd name="T52" fmla="*/ 0 w 683"/>
                <a:gd name="T53" fmla="*/ 0 h 780"/>
                <a:gd name="T54" fmla="*/ 0 w 683"/>
                <a:gd name="T55" fmla="*/ 0 h 780"/>
                <a:gd name="T56" fmla="*/ 0 w 683"/>
                <a:gd name="T57" fmla="*/ 0 h 780"/>
                <a:gd name="T58" fmla="*/ 0 w 683"/>
                <a:gd name="T59" fmla="*/ 0 h 780"/>
                <a:gd name="T60" fmla="*/ 0 w 683"/>
                <a:gd name="T61" fmla="*/ 0 h 780"/>
                <a:gd name="T62" fmla="*/ 1 w 683"/>
                <a:gd name="T63" fmla="*/ 0 h 780"/>
                <a:gd name="T64" fmla="*/ 1 w 683"/>
                <a:gd name="T65" fmla="*/ 0 h 780"/>
                <a:gd name="T66" fmla="*/ 1 w 683"/>
                <a:gd name="T67" fmla="*/ 0 h 780"/>
                <a:gd name="T68" fmla="*/ 1 w 683"/>
                <a:gd name="T69" fmla="*/ 0 h 780"/>
                <a:gd name="T70" fmla="*/ 1 w 683"/>
                <a:gd name="T71" fmla="*/ 0 h 780"/>
                <a:gd name="T72" fmla="*/ 1 w 683"/>
                <a:gd name="T73" fmla="*/ 0 h 780"/>
                <a:gd name="T74" fmla="*/ 1 w 683"/>
                <a:gd name="T75" fmla="*/ 0 h 780"/>
                <a:gd name="T76" fmla="*/ 1 w 683"/>
                <a:gd name="T77" fmla="*/ 0 h 780"/>
                <a:gd name="T78" fmla="*/ 1 w 683"/>
                <a:gd name="T79" fmla="*/ 0 h 780"/>
                <a:gd name="T80" fmla="*/ 1 w 683"/>
                <a:gd name="T81" fmla="*/ 0 h 780"/>
                <a:gd name="T82" fmla="*/ 1 w 683"/>
                <a:gd name="T83" fmla="*/ 0 h 780"/>
                <a:gd name="T84" fmla="*/ 1 w 683"/>
                <a:gd name="T85" fmla="*/ 0 h 780"/>
                <a:gd name="T86" fmla="*/ 1 w 683"/>
                <a:gd name="T87" fmla="*/ 0 h 780"/>
                <a:gd name="T88" fmla="*/ 0 w 683"/>
                <a:gd name="T89" fmla="*/ 0 h 7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83" h="780">
                  <a:moveTo>
                    <a:pt x="458" y="780"/>
                  </a:moveTo>
                  <a:lnTo>
                    <a:pt x="325" y="703"/>
                  </a:lnTo>
                  <a:lnTo>
                    <a:pt x="468" y="440"/>
                  </a:lnTo>
                  <a:lnTo>
                    <a:pt x="475" y="430"/>
                  </a:lnTo>
                  <a:lnTo>
                    <a:pt x="480" y="419"/>
                  </a:lnTo>
                  <a:lnTo>
                    <a:pt x="485" y="410"/>
                  </a:lnTo>
                  <a:lnTo>
                    <a:pt x="489" y="401"/>
                  </a:lnTo>
                  <a:lnTo>
                    <a:pt x="497" y="385"/>
                  </a:lnTo>
                  <a:lnTo>
                    <a:pt x="504" y="370"/>
                  </a:lnTo>
                  <a:lnTo>
                    <a:pt x="509" y="356"/>
                  </a:lnTo>
                  <a:lnTo>
                    <a:pt x="515" y="345"/>
                  </a:lnTo>
                  <a:lnTo>
                    <a:pt x="518" y="335"/>
                  </a:lnTo>
                  <a:lnTo>
                    <a:pt x="520" y="327"/>
                  </a:lnTo>
                  <a:lnTo>
                    <a:pt x="521" y="320"/>
                  </a:lnTo>
                  <a:lnTo>
                    <a:pt x="521" y="312"/>
                  </a:lnTo>
                  <a:lnTo>
                    <a:pt x="521" y="305"/>
                  </a:lnTo>
                  <a:lnTo>
                    <a:pt x="520" y="299"/>
                  </a:lnTo>
                  <a:lnTo>
                    <a:pt x="519" y="292"/>
                  </a:lnTo>
                  <a:lnTo>
                    <a:pt x="517" y="285"/>
                  </a:lnTo>
                  <a:lnTo>
                    <a:pt x="515" y="279"/>
                  </a:lnTo>
                  <a:lnTo>
                    <a:pt x="513" y="272"/>
                  </a:lnTo>
                  <a:lnTo>
                    <a:pt x="509" y="266"/>
                  </a:lnTo>
                  <a:lnTo>
                    <a:pt x="505" y="261"/>
                  </a:lnTo>
                  <a:lnTo>
                    <a:pt x="501" y="255"/>
                  </a:lnTo>
                  <a:lnTo>
                    <a:pt x="496" y="250"/>
                  </a:lnTo>
                  <a:lnTo>
                    <a:pt x="491" y="245"/>
                  </a:lnTo>
                  <a:lnTo>
                    <a:pt x="486" y="241"/>
                  </a:lnTo>
                  <a:lnTo>
                    <a:pt x="480" y="237"/>
                  </a:lnTo>
                  <a:lnTo>
                    <a:pt x="474" y="232"/>
                  </a:lnTo>
                  <a:lnTo>
                    <a:pt x="464" y="228"/>
                  </a:lnTo>
                  <a:lnTo>
                    <a:pt x="456" y="224"/>
                  </a:lnTo>
                  <a:lnTo>
                    <a:pt x="451" y="222"/>
                  </a:lnTo>
                  <a:lnTo>
                    <a:pt x="447" y="221"/>
                  </a:lnTo>
                  <a:lnTo>
                    <a:pt x="442" y="220"/>
                  </a:lnTo>
                  <a:lnTo>
                    <a:pt x="438" y="219"/>
                  </a:lnTo>
                  <a:lnTo>
                    <a:pt x="434" y="218"/>
                  </a:lnTo>
                  <a:lnTo>
                    <a:pt x="428" y="217"/>
                  </a:lnTo>
                  <a:lnTo>
                    <a:pt x="424" y="217"/>
                  </a:lnTo>
                  <a:lnTo>
                    <a:pt x="419" y="216"/>
                  </a:lnTo>
                  <a:lnTo>
                    <a:pt x="415" y="216"/>
                  </a:lnTo>
                  <a:lnTo>
                    <a:pt x="410" y="216"/>
                  </a:lnTo>
                  <a:lnTo>
                    <a:pt x="405" y="216"/>
                  </a:lnTo>
                  <a:lnTo>
                    <a:pt x="401" y="217"/>
                  </a:lnTo>
                  <a:lnTo>
                    <a:pt x="396" y="217"/>
                  </a:lnTo>
                  <a:lnTo>
                    <a:pt x="391" y="218"/>
                  </a:lnTo>
                  <a:lnTo>
                    <a:pt x="386" y="219"/>
                  </a:lnTo>
                  <a:lnTo>
                    <a:pt x="382" y="220"/>
                  </a:lnTo>
                  <a:lnTo>
                    <a:pt x="377" y="221"/>
                  </a:lnTo>
                  <a:lnTo>
                    <a:pt x="373" y="222"/>
                  </a:lnTo>
                  <a:lnTo>
                    <a:pt x="369" y="224"/>
                  </a:lnTo>
                  <a:lnTo>
                    <a:pt x="365" y="226"/>
                  </a:lnTo>
                  <a:lnTo>
                    <a:pt x="357" y="230"/>
                  </a:lnTo>
                  <a:lnTo>
                    <a:pt x="349" y="234"/>
                  </a:lnTo>
                  <a:lnTo>
                    <a:pt x="341" y="240"/>
                  </a:lnTo>
                  <a:lnTo>
                    <a:pt x="335" y="246"/>
                  </a:lnTo>
                  <a:lnTo>
                    <a:pt x="327" y="253"/>
                  </a:lnTo>
                  <a:lnTo>
                    <a:pt x="320" y="264"/>
                  </a:lnTo>
                  <a:lnTo>
                    <a:pt x="310" y="274"/>
                  </a:lnTo>
                  <a:lnTo>
                    <a:pt x="302" y="288"/>
                  </a:lnTo>
                  <a:lnTo>
                    <a:pt x="292" y="303"/>
                  </a:lnTo>
                  <a:lnTo>
                    <a:pt x="287" y="311"/>
                  </a:lnTo>
                  <a:lnTo>
                    <a:pt x="282" y="320"/>
                  </a:lnTo>
                  <a:lnTo>
                    <a:pt x="277" y="329"/>
                  </a:lnTo>
                  <a:lnTo>
                    <a:pt x="271" y="338"/>
                  </a:lnTo>
                  <a:lnTo>
                    <a:pt x="265" y="349"/>
                  </a:lnTo>
                  <a:lnTo>
                    <a:pt x="259" y="359"/>
                  </a:lnTo>
                  <a:lnTo>
                    <a:pt x="133" y="594"/>
                  </a:lnTo>
                  <a:lnTo>
                    <a:pt x="0" y="517"/>
                  </a:lnTo>
                  <a:lnTo>
                    <a:pt x="281" y="0"/>
                  </a:lnTo>
                  <a:lnTo>
                    <a:pt x="404" y="72"/>
                  </a:lnTo>
                  <a:lnTo>
                    <a:pt x="363" y="147"/>
                  </a:lnTo>
                  <a:lnTo>
                    <a:pt x="370" y="144"/>
                  </a:lnTo>
                  <a:lnTo>
                    <a:pt x="377" y="141"/>
                  </a:lnTo>
                  <a:lnTo>
                    <a:pt x="384" y="139"/>
                  </a:lnTo>
                  <a:lnTo>
                    <a:pt x="391" y="136"/>
                  </a:lnTo>
                  <a:lnTo>
                    <a:pt x="398" y="134"/>
                  </a:lnTo>
                  <a:lnTo>
                    <a:pt x="405" y="132"/>
                  </a:lnTo>
                  <a:lnTo>
                    <a:pt x="412" y="131"/>
                  </a:lnTo>
                  <a:lnTo>
                    <a:pt x="419" y="128"/>
                  </a:lnTo>
                  <a:lnTo>
                    <a:pt x="425" y="127"/>
                  </a:lnTo>
                  <a:lnTo>
                    <a:pt x="433" y="126"/>
                  </a:lnTo>
                  <a:lnTo>
                    <a:pt x="440" y="125"/>
                  </a:lnTo>
                  <a:lnTo>
                    <a:pt x="446" y="124"/>
                  </a:lnTo>
                  <a:lnTo>
                    <a:pt x="453" y="124"/>
                  </a:lnTo>
                  <a:lnTo>
                    <a:pt x="460" y="124"/>
                  </a:lnTo>
                  <a:lnTo>
                    <a:pt x="466" y="124"/>
                  </a:lnTo>
                  <a:lnTo>
                    <a:pt x="474" y="124"/>
                  </a:lnTo>
                  <a:lnTo>
                    <a:pt x="480" y="124"/>
                  </a:lnTo>
                  <a:lnTo>
                    <a:pt x="487" y="124"/>
                  </a:lnTo>
                  <a:lnTo>
                    <a:pt x="493" y="125"/>
                  </a:lnTo>
                  <a:lnTo>
                    <a:pt x="500" y="126"/>
                  </a:lnTo>
                  <a:lnTo>
                    <a:pt x="506" y="127"/>
                  </a:lnTo>
                  <a:lnTo>
                    <a:pt x="513" y="129"/>
                  </a:lnTo>
                  <a:lnTo>
                    <a:pt x="520" y="131"/>
                  </a:lnTo>
                  <a:lnTo>
                    <a:pt x="526" y="133"/>
                  </a:lnTo>
                  <a:lnTo>
                    <a:pt x="532" y="135"/>
                  </a:lnTo>
                  <a:lnTo>
                    <a:pt x="539" y="137"/>
                  </a:lnTo>
                  <a:lnTo>
                    <a:pt x="552" y="142"/>
                  </a:lnTo>
                  <a:lnTo>
                    <a:pt x="564" y="147"/>
                  </a:lnTo>
                  <a:lnTo>
                    <a:pt x="577" y="155"/>
                  </a:lnTo>
                  <a:lnTo>
                    <a:pt x="587" y="161"/>
                  </a:lnTo>
                  <a:lnTo>
                    <a:pt x="598" y="168"/>
                  </a:lnTo>
                  <a:lnTo>
                    <a:pt x="608" y="176"/>
                  </a:lnTo>
                  <a:lnTo>
                    <a:pt x="617" y="183"/>
                  </a:lnTo>
                  <a:lnTo>
                    <a:pt x="626" y="190"/>
                  </a:lnTo>
                  <a:lnTo>
                    <a:pt x="635" y="199"/>
                  </a:lnTo>
                  <a:lnTo>
                    <a:pt x="638" y="203"/>
                  </a:lnTo>
                  <a:lnTo>
                    <a:pt x="642" y="208"/>
                  </a:lnTo>
                  <a:lnTo>
                    <a:pt x="646" y="212"/>
                  </a:lnTo>
                  <a:lnTo>
                    <a:pt x="649" y="217"/>
                  </a:lnTo>
                  <a:lnTo>
                    <a:pt x="655" y="226"/>
                  </a:lnTo>
                  <a:lnTo>
                    <a:pt x="661" y="236"/>
                  </a:lnTo>
                  <a:lnTo>
                    <a:pt x="666" y="245"/>
                  </a:lnTo>
                  <a:lnTo>
                    <a:pt x="671" y="254"/>
                  </a:lnTo>
                  <a:lnTo>
                    <a:pt x="675" y="263"/>
                  </a:lnTo>
                  <a:lnTo>
                    <a:pt x="678" y="272"/>
                  </a:lnTo>
                  <a:lnTo>
                    <a:pt x="680" y="281"/>
                  </a:lnTo>
                  <a:lnTo>
                    <a:pt x="682" y="290"/>
                  </a:lnTo>
                  <a:lnTo>
                    <a:pt x="683" y="300"/>
                  </a:lnTo>
                  <a:lnTo>
                    <a:pt x="683" y="308"/>
                  </a:lnTo>
                  <a:lnTo>
                    <a:pt x="683" y="317"/>
                  </a:lnTo>
                  <a:lnTo>
                    <a:pt x="683" y="327"/>
                  </a:lnTo>
                  <a:lnTo>
                    <a:pt x="682" y="335"/>
                  </a:lnTo>
                  <a:lnTo>
                    <a:pt x="681" y="345"/>
                  </a:lnTo>
                  <a:lnTo>
                    <a:pt x="679" y="353"/>
                  </a:lnTo>
                  <a:lnTo>
                    <a:pt x="677" y="363"/>
                  </a:lnTo>
                  <a:lnTo>
                    <a:pt x="674" y="372"/>
                  </a:lnTo>
                  <a:lnTo>
                    <a:pt x="670" y="383"/>
                  </a:lnTo>
                  <a:lnTo>
                    <a:pt x="665" y="393"/>
                  </a:lnTo>
                  <a:lnTo>
                    <a:pt x="660" y="405"/>
                  </a:lnTo>
                  <a:lnTo>
                    <a:pt x="655" y="417"/>
                  </a:lnTo>
                  <a:lnTo>
                    <a:pt x="649" y="431"/>
                  </a:lnTo>
                  <a:lnTo>
                    <a:pt x="642" y="445"/>
                  </a:lnTo>
                  <a:lnTo>
                    <a:pt x="634" y="459"/>
                  </a:lnTo>
                  <a:lnTo>
                    <a:pt x="458" y="780"/>
                  </a:lnTo>
                  <a:close/>
                </a:path>
              </a:pathLst>
            </a:custGeom>
            <a:solidFill>
              <a:srgbClr val="FFFFFF"/>
            </a:solidFill>
            <a:ln w="9525">
              <a:noFill/>
              <a:round/>
              <a:headEnd/>
              <a:tailEnd/>
            </a:ln>
          </p:spPr>
          <p:txBody>
            <a:bodyPr/>
            <a:lstStyle/>
            <a:p>
              <a:endParaRPr lang="it-IT"/>
            </a:p>
          </p:txBody>
        </p:sp>
        <p:sp>
          <p:nvSpPr>
            <p:cNvPr id="57404" name="Freeform 60"/>
            <p:cNvSpPr>
              <a:spLocks/>
            </p:cNvSpPr>
            <p:nvPr/>
          </p:nvSpPr>
          <p:spPr bwMode="auto">
            <a:xfrm>
              <a:off x="3282" y="1268"/>
              <a:ext cx="108" cy="116"/>
            </a:xfrm>
            <a:custGeom>
              <a:avLst/>
              <a:gdLst>
                <a:gd name="T0" fmla="*/ 0 w 646"/>
                <a:gd name="T1" fmla="*/ 0 h 699"/>
                <a:gd name="T2" fmla="*/ 0 w 646"/>
                <a:gd name="T3" fmla="*/ 0 h 699"/>
                <a:gd name="T4" fmla="*/ 0 w 646"/>
                <a:gd name="T5" fmla="*/ 0 h 699"/>
                <a:gd name="T6" fmla="*/ 0 w 646"/>
                <a:gd name="T7" fmla="*/ 0 h 699"/>
                <a:gd name="T8" fmla="*/ 0 w 646"/>
                <a:gd name="T9" fmla="*/ 0 h 699"/>
                <a:gd name="T10" fmla="*/ 0 w 646"/>
                <a:gd name="T11" fmla="*/ 0 h 699"/>
                <a:gd name="T12" fmla="*/ 0 w 646"/>
                <a:gd name="T13" fmla="*/ 0 h 699"/>
                <a:gd name="T14" fmla="*/ 0 w 646"/>
                <a:gd name="T15" fmla="*/ 0 h 699"/>
                <a:gd name="T16" fmla="*/ 0 w 646"/>
                <a:gd name="T17" fmla="*/ 0 h 699"/>
                <a:gd name="T18" fmla="*/ 0 w 646"/>
                <a:gd name="T19" fmla="*/ 0 h 699"/>
                <a:gd name="T20" fmla="*/ 1 w 646"/>
                <a:gd name="T21" fmla="*/ 0 h 699"/>
                <a:gd name="T22" fmla="*/ 1 w 646"/>
                <a:gd name="T23" fmla="*/ 0 h 699"/>
                <a:gd name="T24" fmla="*/ 0 w 646"/>
                <a:gd name="T25" fmla="*/ 0 h 699"/>
                <a:gd name="T26" fmla="*/ 0 w 646"/>
                <a:gd name="T27" fmla="*/ 0 h 6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6" h="699">
                  <a:moveTo>
                    <a:pt x="0" y="613"/>
                  </a:moveTo>
                  <a:lnTo>
                    <a:pt x="174" y="0"/>
                  </a:lnTo>
                  <a:lnTo>
                    <a:pt x="300" y="102"/>
                  </a:lnTo>
                  <a:lnTo>
                    <a:pt x="203" y="408"/>
                  </a:lnTo>
                  <a:lnTo>
                    <a:pt x="167" y="507"/>
                  </a:lnTo>
                  <a:lnTo>
                    <a:pt x="181" y="497"/>
                  </a:lnTo>
                  <a:lnTo>
                    <a:pt x="193" y="489"/>
                  </a:lnTo>
                  <a:lnTo>
                    <a:pt x="210" y="478"/>
                  </a:lnTo>
                  <a:lnTo>
                    <a:pt x="231" y="463"/>
                  </a:lnTo>
                  <a:lnTo>
                    <a:pt x="253" y="448"/>
                  </a:lnTo>
                  <a:lnTo>
                    <a:pt x="522" y="281"/>
                  </a:lnTo>
                  <a:lnTo>
                    <a:pt x="646" y="381"/>
                  </a:lnTo>
                  <a:lnTo>
                    <a:pt x="107" y="699"/>
                  </a:lnTo>
                  <a:lnTo>
                    <a:pt x="0" y="613"/>
                  </a:lnTo>
                  <a:close/>
                </a:path>
              </a:pathLst>
            </a:custGeom>
            <a:solidFill>
              <a:srgbClr val="FFFFFF"/>
            </a:solidFill>
            <a:ln w="9525">
              <a:noFill/>
              <a:round/>
              <a:headEnd/>
              <a:tailEnd/>
            </a:ln>
          </p:spPr>
          <p:txBody>
            <a:bodyPr/>
            <a:lstStyle/>
            <a:p>
              <a:endParaRPr lang="it-IT"/>
            </a:p>
          </p:txBody>
        </p:sp>
        <p:sp>
          <p:nvSpPr>
            <p:cNvPr id="57405" name="Freeform 61"/>
            <p:cNvSpPr>
              <a:spLocks noEditPoints="1"/>
            </p:cNvSpPr>
            <p:nvPr/>
          </p:nvSpPr>
          <p:spPr bwMode="auto">
            <a:xfrm>
              <a:off x="3355" y="1368"/>
              <a:ext cx="102" cy="104"/>
            </a:xfrm>
            <a:custGeom>
              <a:avLst/>
              <a:gdLst>
                <a:gd name="T0" fmla="*/ 0 w 613"/>
                <a:gd name="T1" fmla="*/ 0 h 622"/>
                <a:gd name="T2" fmla="*/ 0 w 613"/>
                <a:gd name="T3" fmla="*/ 0 h 622"/>
                <a:gd name="T4" fmla="*/ 0 w 613"/>
                <a:gd name="T5" fmla="*/ 0 h 622"/>
                <a:gd name="T6" fmla="*/ 0 w 613"/>
                <a:gd name="T7" fmla="*/ 0 h 622"/>
                <a:gd name="T8" fmla="*/ 0 w 613"/>
                <a:gd name="T9" fmla="*/ 0 h 622"/>
                <a:gd name="T10" fmla="*/ 0 w 613"/>
                <a:gd name="T11" fmla="*/ 0 h 622"/>
                <a:gd name="T12" fmla="*/ 0 w 613"/>
                <a:gd name="T13" fmla="*/ 0 h 622"/>
                <a:gd name="T14" fmla="*/ 0 w 613"/>
                <a:gd name="T15" fmla="*/ 0 h 622"/>
                <a:gd name="T16" fmla="*/ 0 w 613"/>
                <a:gd name="T17" fmla="*/ 0 h 622"/>
                <a:gd name="T18" fmla="*/ 0 w 613"/>
                <a:gd name="T19" fmla="*/ 0 h 622"/>
                <a:gd name="T20" fmla="*/ 0 w 613"/>
                <a:gd name="T21" fmla="*/ 0 h 622"/>
                <a:gd name="T22" fmla="*/ 0 w 613"/>
                <a:gd name="T23" fmla="*/ 0 h 622"/>
                <a:gd name="T24" fmla="*/ 0 w 613"/>
                <a:gd name="T25" fmla="*/ 0 h 622"/>
                <a:gd name="T26" fmla="*/ 0 w 613"/>
                <a:gd name="T27" fmla="*/ 0 h 622"/>
                <a:gd name="T28" fmla="*/ 0 w 613"/>
                <a:gd name="T29" fmla="*/ 0 h 622"/>
                <a:gd name="T30" fmla="*/ 0 w 613"/>
                <a:gd name="T31" fmla="*/ 0 h 622"/>
                <a:gd name="T32" fmla="*/ 0 w 613"/>
                <a:gd name="T33" fmla="*/ 0 h 622"/>
                <a:gd name="T34" fmla="*/ 0 w 613"/>
                <a:gd name="T35" fmla="*/ 1 h 622"/>
                <a:gd name="T36" fmla="*/ 0 w 613"/>
                <a:gd name="T37" fmla="*/ 1 h 622"/>
                <a:gd name="T38" fmla="*/ 0 w 613"/>
                <a:gd name="T39" fmla="*/ 1 h 622"/>
                <a:gd name="T40" fmla="*/ 0 w 613"/>
                <a:gd name="T41" fmla="*/ 1 h 622"/>
                <a:gd name="T42" fmla="*/ 0 w 613"/>
                <a:gd name="T43" fmla="*/ 1 h 622"/>
                <a:gd name="T44" fmla="*/ 0 w 613"/>
                <a:gd name="T45" fmla="*/ 1 h 622"/>
                <a:gd name="T46" fmla="*/ 0 w 613"/>
                <a:gd name="T47" fmla="*/ 1 h 622"/>
                <a:gd name="T48" fmla="*/ 0 w 613"/>
                <a:gd name="T49" fmla="*/ 1 h 622"/>
                <a:gd name="T50" fmla="*/ 0 w 613"/>
                <a:gd name="T51" fmla="*/ 1 h 622"/>
                <a:gd name="T52" fmla="*/ 0 w 613"/>
                <a:gd name="T53" fmla="*/ 0 h 622"/>
                <a:gd name="T54" fmla="*/ 0 w 613"/>
                <a:gd name="T55" fmla="*/ 0 h 622"/>
                <a:gd name="T56" fmla="*/ 0 w 613"/>
                <a:gd name="T57" fmla="*/ 0 h 622"/>
                <a:gd name="T58" fmla="*/ 0 w 613"/>
                <a:gd name="T59" fmla="*/ 0 h 622"/>
                <a:gd name="T60" fmla="*/ 0 w 613"/>
                <a:gd name="T61" fmla="*/ 0 h 622"/>
                <a:gd name="T62" fmla="*/ 0 w 613"/>
                <a:gd name="T63" fmla="*/ 0 h 622"/>
                <a:gd name="T64" fmla="*/ 0 w 613"/>
                <a:gd name="T65" fmla="*/ 0 h 622"/>
                <a:gd name="T66" fmla="*/ 0 w 613"/>
                <a:gd name="T67" fmla="*/ 0 h 622"/>
                <a:gd name="T68" fmla="*/ 0 w 613"/>
                <a:gd name="T69" fmla="*/ 0 h 622"/>
                <a:gd name="T70" fmla="*/ 0 w 613"/>
                <a:gd name="T71" fmla="*/ 0 h 622"/>
                <a:gd name="T72" fmla="*/ 0 w 613"/>
                <a:gd name="T73" fmla="*/ 0 h 622"/>
                <a:gd name="T74" fmla="*/ 0 w 613"/>
                <a:gd name="T75" fmla="*/ 0 h 622"/>
                <a:gd name="T76" fmla="*/ 0 w 613"/>
                <a:gd name="T77" fmla="*/ 0 h 622"/>
                <a:gd name="T78" fmla="*/ 0 w 613"/>
                <a:gd name="T79" fmla="*/ 0 h 622"/>
                <a:gd name="T80" fmla="*/ 0 w 613"/>
                <a:gd name="T81" fmla="*/ 0 h 622"/>
                <a:gd name="T82" fmla="*/ 0 w 613"/>
                <a:gd name="T83" fmla="*/ 0 h 622"/>
                <a:gd name="T84" fmla="*/ 0 w 613"/>
                <a:gd name="T85" fmla="*/ 0 h 622"/>
                <a:gd name="T86" fmla="*/ 0 w 613"/>
                <a:gd name="T87" fmla="*/ 0 h 622"/>
                <a:gd name="T88" fmla="*/ 0 w 613"/>
                <a:gd name="T89" fmla="*/ 0 h 622"/>
                <a:gd name="T90" fmla="*/ 0 w 613"/>
                <a:gd name="T91" fmla="*/ 0 h 622"/>
                <a:gd name="T92" fmla="*/ 0 w 613"/>
                <a:gd name="T93" fmla="*/ 0 h 622"/>
                <a:gd name="T94" fmla="*/ 0 w 613"/>
                <a:gd name="T95" fmla="*/ 0 h 622"/>
                <a:gd name="T96" fmla="*/ 0 w 613"/>
                <a:gd name="T97" fmla="*/ 0 h 622"/>
                <a:gd name="T98" fmla="*/ 0 w 613"/>
                <a:gd name="T99" fmla="*/ 0 h 622"/>
                <a:gd name="T100" fmla="*/ 0 w 613"/>
                <a:gd name="T101" fmla="*/ 0 h 622"/>
                <a:gd name="T102" fmla="*/ 0 w 613"/>
                <a:gd name="T103" fmla="*/ 0 h 622"/>
                <a:gd name="T104" fmla="*/ 0 w 613"/>
                <a:gd name="T105" fmla="*/ 0 h 622"/>
                <a:gd name="T106" fmla="*/ 0 w 613"/>
                <a:gd name="T107" fmla="*/ 0 h 622"/>
                <a:gd name="T108" fmla="*/ 0 w 613"/>
                <a:gd name="T109" fmla="*/ 0 h 622"/>
                <a:gd name="T110" fmla="*/ 0 w 613"/>
                <a:gd name="T111" fmla="*/ 0 h 6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13" h="622">
                  <a:moveTo>
                    <a:pt x="115" y="80"/>
                  </a:moveTo>
                  <a:lnTo>
                    <a:pt x="123" y="73"/>
                  </a:lnTo>
                  <a:lnTo>
                    <a:pt x="130" y="67"/>
                  </a:lnTo>
                  <a:lnTo>
                    <a:pt x="137" y="62"/>
                  </a:lnTo>
                  <a:lnTo>
                    <a:pt x="145" y="55"/>
                  </a:lnTo>
                  <a:lnTo>
                    <a:pt x="153" y="50"/>
                  </a:lnTo>
                  <a:lnTo>
                    <a:pt x="161" y="45"/>
                  </a:lnTo>
                  <a:lnTo>
                    <a:pt x="169" y="41"/>
                  </a:lnTo>
                  <a:lnTo>
                    <a:pt x="177" y="35"/>
                  </a:lnTo>
                  <a:lnTo>
                    <a:pt x="186" y="31"/>
                  </a:lnTo>
                  <a:lnTo>
                    <a:pt x="194" y="27"/>
                  </a:lnTo>
                  <a:lnTo>
                    <a:pt x="204" y="24"/>
                  </a:lnTo>
                  <a:lnTo>
                    <a:pt x="213" y="20"/>
                  </a:lnTo>
                  <a:lnTo>
                    <a:pt x="222" y="17"/>
                  </a:lnTo>
                  <a:lnTo>
                    <a:pt x="231" y="13"/>
                  </a:lnTo>
                  <a:lnTo>
                    <a:pt x="241" y="10"/>
                  </a:lnTo>
                  <a:lnTo>
                    <a:pt x="250" y="8"/>
                  </a:lnTo>
                  <a:lnTo>
                    <a:pt x="260" y="5"/>
                  </a:lnTo>
                  <a:lnTo>
                    <a:pt x="270" y="4"/>
                  </a:lnTo>
                  <a:lnTo>
                    <a:pt x="280" y="2"/>
                  </a:lnTo>
                  <a:lnTo>
                    <a:pt x="289" y="1"/>
                  </a:lnTo>
                  <a:lnTo>
                    <a:pt x="299" y="0"/>
                  </a:lnTo>
                  <a:lnTo>
                    <a:pt x="308" y="0"/>
                  </a:lnTo>
                  <a:lnTo>
                    <a:pt x="317" y="0"/>
                  </a:lnTo>
                  <a:lnTo>
                    <a:pt x="328" y="0"/>
                  </a:lnTo>
                  <a:lnTo>
                    <a:pt x="337" y="1"/>
                  </a:lnTo>
                  <a:lnTo>
                    <a:pt x="346" y="1"/>
                  </a:lnTo>
                  <a:lnTo>
                    <a:pt x="355" y="3"/>
                  </a:lnTo>
                  <a:lnTo>
                    <a:pt x="366" y="4"/>
                  </a:lnTo>
                  <a:lnTo>
                    <a:pt x="375" y="7"/>
                  </a:lnTo>
                  <a:lnTo>
                    <a:pt x="384" y="9"/>
                  </a:lnTo>
                  <a:lnTo>
                    <a:pt x="393" y="11"/>
                  </a:lnTo>
                  <a:lnTo>
                    <a:pt x="403" y="15"/>
                  </a:lnTo>
                  <a:lnTo>
                    <a:pt x="412" y="19"/>
                  </a:lnTo>
                  <a:lnTo>
                    <a:pt x="421" y="23"/>
                  </a:lnTo>
                  <a:lnTo>
                    <a:pt x="429" y="26"/>
                  </a:lnTo>
                  <a:lnTo>
                    <a:pt x="439" y="31"/>
                  </a:lnTo>
                  <a:lnTo>
                    <a:pt x="447" y="35"/>
                  </a:lnTo>
                  <a:lnTo>
                    <a:pt x="456" y="41"/>
                  </a:lnTo>
                  <a:lnTo>
                    <a:pt x="464" y="46"/>
                  </a:lnTo>
                  <a:lnTo>
                    <a:pt x="472" y="51"/>
                  </a:lnTo>
                  <a:lnTo>
                    <a:pt x="480" y="57"/>
                  </a:lnTo>
                  <a:lnTo>
                    <a:pt x="488" y="64"/>
                  </a:lnTo>
                  <a:lnTo>
                    <a:pt x="496" y="70"/>
                  </a:lnTo>
                  <a:lnTo>
                    <a:pt x="503" y="76"/>
                  </a:lnTo>
                  <a:lnTo>
                    <a:pt x="511" y="84"/>
                  </a:lnTo>
                  <a:lnTo>
                    <a:pt x="519" y="91"/>
                  </a:lnTo>
                  <a:lnTo>
                    <a:pt x="526" y="98"/>
                  </a:lnTo>
                  <a:lnTo>
                    <a:pt x="533" y="107"/>
                  </a:lnTo>
                  <a:lnTo>
                    <a:pt x="543" y="119"/>
                  </a:lnTo>
                  <a:lnTo>
                    <a:pt x="553" y="132"/>
                  </a:lnTo>
                  <a:lnTo>
                    <a:pt x="562" y="146"/>
                  </a:lnTo>
                  <a:lnTo>
                    <a:pt x="571" y="158"/>
                  </a:lnTo>
                  <a:lnTo>
                    <a:pt x="575" y="165"/>
                  </a:lnTo>
                  <a:lnTo>
                    <a:pt x="578" y="172"/>
                  </a:lnTo>
                  <a:lnTo>
                    <a:pt x="582" y="178"/>
                  </a:lnTo>
                  <a:lnTo>
                    <a:pt x="585" y="186"/>
                  </a:lnTo>
                  <a:lnTo>
                    <a:pt x="588" y="192"/>
                  </a:lnTo>
                  <a:lnTo>
                    <a:pt x="591" y="198"/>
                  </a:lnTo>
                  <a:lnTo>
                    <a:pt x="593" y="206"/>
                  </a:lnTo>
                  <a:lnTo>
                    <a:pt x="597" y="213"/>
                  </a:lnTo>
                  <a:lnTo>
                    <a:pt x="599" y="219"/>
                  </a:lnTo>
                  <a:lnTo>
                    <a:pt x="601" y="227"/>
                  </a:lnTo>
                  <a:lnTo>
                    <a:pt x="603" y="234"/>
                  </a:lnTo>
                  <a:lnTo>
                    <a:pt x="605" y="241"/>
                  </a:lnTo>
                  <a:lnTo>
                    <a:pt x="607" y="248"/>
                  </a:lnTo>
                  <a:lnTo>
                    <a:pt x="608" y="255"/>
                  </a:lnTo>
                  <a:lnTo>
                    <a:pt x="609" y="262"/>
                  </a:lnTo>
                  <a:lnTo>
                    <a:pt x="610" y="270"/>
                  </a:lnTo>
                  <a:lnTo>
                    <a:pt x="611" y="277"/>
                  </a:lnTo>
                  <a:lnTo>
                    <a:pt x="612" y="284"/>
                  </a:lnTo>
                  <a:lnTo>
                    <a:pt x="613" y="292"/>
                  </a:lnTo>
                  <a:lnTo>
                    <a:pt x="613" y="299"/>
                  </a:lnTo>
                  <a:lnTo>
                    <a:pt x="613" y="306"/>
                  </a:lnTo>
                  <a:lnTo>
                    <a:pt x="613" y="314"/>
                  </a:lnTo>
                  <a:lnTo>
                    <a:pt x="613" y="321"/>
                  </a:lnTo>
                  <a:lnTo>
                    <a:pt x="612" y="329"/>
                  </a:lnTo>
                  <a:lnTo>
                    <a:pt x="612" y="337"/>
                  </a:lnTo>
                  <a:lnTo>
                    <a:pt x="611" y="344"/>
                  </a:lnTo>
                  <a:lnTo>
                    <a:pt x="610" y="352"/>
                  </a:lnTo>
                  <a:lnTo>
                    <a:pt x="609" y="359"/>
                  </a:lnTo>
                  <a:lnTo>
                    <a:pt x="608" y="366"/>
                  </a:lnTo>
                  <a:lnTo>
                    <a:pt x="606" y="374"/>
                  </a:lnTo>
                  <a:lnTo>
                    <a:pt x="605" y="381"/>
                  </a:lnTo>
                  <a:lnTo>
                    <a:pt x="603" y="388"/>
                  </a:lnTo>
                  <a:lnTo>
                    <a:pt x="601" y="396"/>
                  </a:lnTo>
                  <a:lnTo>
                    <a:pt x="599" y="402"/>
                  </a:lnTo>
                  <a:lnTo>
                    <a:pt x="597" y="409"/>
                  </a:lnTo>
                  <a:lnTo>
                    <a:pt x="594" y="416"/>
                  </a:lnTo>
                  <a:lnTo>
                    <a:pt x="591" y="423"/>
                  </a:lnTo>
                  <a:lnTo>
                    <a:pt x="588" y="429"/>
                  </a:lnTo>
                  <a:lnTo>
                    <a:pt x="585" y="437"/>
                  </a:lnTo>
                  <a:lnTo>
                    <a:pt x="582" y="443"/>
                  </a:lnTo>
                  <a:lnTo>
                    <a:pt x="579" y="449"/>
                  </a:lnTo>
                  <a:lnTo>
                    <a:pt x="575" y="457"/>
                  </a:lnTo>
                  <a:lnTo>
                    <a:pt x="572" y="463"/>
                  </a:lnTo>
                  <a:lnTo>
                    <a:pt x="568" y="469"/>
                  </a:lnTo>
                  <a:lnTo>
                    <a:pt x="564" y="475"/>
                  </a:lnTo>
                  <a:lnTo>
                    <a:pt x="560" y="482"/>
                  </a:lnTo>
                  <a:lnTo>
                    <a:pt x="550" y="493"/>
                  </a:lnTo>
                  <a:lnTo>
                    <a:pt x="541" y="506"/>
                  </a:lnTo>
                  <a:lnTo>
                    <a:pt x="530" y="516"/>
                  </a:lnTo>
                  <a:lnTo>
                    <a:pt x="520" y="528"/>
                  </a:lnTo>
                  <a:lnTo>
                    <a:pt x="507" y="540"/>
                  </a:lnTo>
                  <a:lnTo>
                    <a:pt x="495" y="550"/>
                  </a:lnTo>
                  <a:lnTo>
                    <a:pt x="483" y="559"/>
                  </a:lnTo>
                  <a:lnTo>
                    <a:pt x="470" y="569"/>
                  </a:lnTo>
                  <a:lnTo>
                    <a:pt x="457" y="577"/>
                  </a:lnTo>
                  <a:lnTo>
                    <a:pt x="444" y="586"/>
                  </a:lnTo>
                  <a:lnTo>
                    <a:pt x="438" y="589"/>
                  </a:lnTo>
                  <a:lnTo>
                    <a:pt x="430" y="593"/>
                  </a:lnTo>
                  <a:lnTo>
                    <a:pt x="424" y="596"/>
                  </a:lnTo>
                  <a:lnTo>
                    <a:pt x="417" y="599"/>
                  </a:lnTo>
                  <a:lnTo>
                    <a:pt x="411" y="601"/>
                  </a:lnTo>
                  <a:lnTo>
                    <a:pt x="404" y="605"/>
                  </a:lnTo>
                  <a:lnTo>
                    <a:pt x="397" y="607"/>
                  </a:lnTo>
                  <a:lnTo>
                    <a:pt x="390" y="610"/>
                  </a:lnTo>
                  <a:lnTo>
                    <a:pt x="383" y="612"/>
                  </a:lnTo>
                  <a:lnTo>
                    <a:pt x="376" y="614"/>
                  </a:lnTo>
                  <a:lnTo>
                    <a:pt x="369" y="615"/>
                  </a:lnTo>
                  <a:lnTo>
                    <a:pt x="363" y="617"/>
                  </a:lnTo>
                  <a:lnTo>
                    <a:pt x="355" y="618"/>
                  </a:lnTo>
                  <a:lnTo>
                    <a:pt x="348" y="619"/>
                  </a:lnTo>
                  <a:lnTo>
                    <a:pt x="341" y="620"/>
                  </a:lnTo>
                  <a:lnTo>
                    <a:pt x="333" y="621"/>
                  </a:lnTo>
                  <a:lnTo>
                    <a:pt x="326" y="621"/>
                  </a:lnTo>
                  <a:lnTo>
                    <a:pt x="319" y="622"/>
                  </a:lnTo>
                  <a:lnTo>
                    <a:pt x="311" y="622"/>
                  </a:lnTo>
                  <a:lnTo>
                    <a:pt x="304" y="622"/>
                  </a:lnTo>
                  <a:lnTo>
                    <a:pt x="296" y="622"/>
                  </a:lnTo>
                  <a:lnTo>
                    <a:pt x="289" y="622"/>
                  </a:lnTo>
                  <a:lnTo>
                    <a:pt x="282" y="622"/>
                  </a:lnTo>
                  <a:lnTo>
                    <a:pt x="273" y="621"/>
                  </a:lnTo>
                  <a:lnTo>
                    <a:pt x="266" y="620"/>
                  </a:lnTo>
                  <a:lnTo>
                    <a:pt x="259" y="619"/>
                  </a:lnTo>
                  <a:lnTo>
                    <a:pt x="252" y="618"/>
                  </a:lnTo>
                  <a:lnTo>
                    <a:pt x="245" y="617"/>
                  </a:lnTo>
                  <a:lnTo>
                    <a:pt x="237" y="615"/>
                  </a:lnTo>
                  <a:lnTo>
                    <a:pt x="230" y="614"/>
                  </a:lnTo>
                  <a:lnTo>
                    <a:pt x="224" y="612"/>
                  </a:lnTo>
                  <a:lnTo>
                    <a:pt x="217" y="610"/>
                  </a:lnTo>
                  <a:lnTo>
                    <a:pt x="210" y="608"/>
                  </a:lnTo>
                  <a:lnTo>
                    <a:pt x="204" y="606"/>
                  </a:lnTo>
                  <a:lnTo>
                    <a:pt x="196" y="603"/>
                  </a:lnTo>
                  <a:lnTo>
                    <a:pt x="190" y="599"/>
                  </a:lnTo>
                  <a:lnTo>
                    <a:pt x="183" y="597"/>
                  </a:lnTo>
                  <a:lnTo>
                    <a:pt x="177" y="593"/>
                  </a:lnTo>
                  <a:lnTo>
                    <a:pt x="171" y="590"/>
                  </a:lnTo>
                  <a:lnTo>
                    <a:pt x="164" y="587"/>
                  </a:lnTo>
                  <a:lnTo>
                    <a:pt x="157" y="583"/>
                  </a:lnTo>
                  <a:lnTo>
                    <a:pt x="151" y="579"/>
                  </a:lnTo>
                  <a:lnTo>
                    <a:pt x="145" y="575"/>
                  </a:lnTo>
                  <a:lnTo>
                    <a:pt x="139" y="571"/>
                  </a:lnTo>
                  <a:lnTo>
                    <a:pt x="134" y="566"/>
                  </a:lnTo>
                  <a:lnTo>
                    <a:pt x="128" y="562"/>
                  </a:lnTo>
                  <a:lnTo>
                    <a:pt x="116" y="552"/>
                  </a:lnTo>
                  <a:lnTo>
                    <a:pt x="104" y="542"/>
                  </a:lnTo>
                  <a:lnTo>
                    <a:pt x="94" y="530"/>
                  </a:lnTo>
                  <a:lnTo>
                    <a:pt x="84" y="519"/>
                  </a:lnTo>
                  <a:lnTo>
                    <a:pt x="77" y="511"/>
                  </a:lnTo>
                  <a:lnTo>
                    <a:pt x="71" y="504"/>
                  </a:lnTo>
                  <a:lnTo>
                    <a:pt x="65" y="496"/>
                  </a:lnTo>
                  <a:lnTo>
                    <a:pt x="59" y="488"/>
                  </a:lnTo>
                  <a:lnTo>
                    <a:pt x="54" y="480"/>
                  </a:lnTo>
                  <a:lnTo>
                    <a:pt x="49" y="471"/>
                  </a:lnTo>
                  <a:lnTo>
                    <a:pt x="44" y="463"/>
                  </a:lnTo>
                  <a:lnTo>
                    <a:pt x="38" y="454"/>
                  </a:lnTo>
                  <a:lnTo>
                    <a:pt x="34" y="445"/>
                  </a:lnTo>
                  <a:lnTo>
                    <a:pt x="30" y="437"/>
                  </a:lnTo>
                  <a:lnTo>
                    <a:pt x="26" y="427"/>
                  </a:lnTo>
                  <a:lnTo>
                    <a:pt x="22" y="418"/>
                  </a:lnTo>
                  <a:lnTo>
                    <a:pt x="19" y="408"/>
                  </a:lnTo>
                  <a:lnTo>
                    <a:pt x="15" y="399"/>
                  </a:lnTo>
                  <a:lnTo>
                    <a:pt x="13" y="389"/>
                  </a:lnTo>
                  <a:lnTo>
                    <a:pt x="10" y="380"/>
                  </a:lnTo>
                  <a:lnTo>
                    <a:pt x="7" y="369"/>
                  </a:lnTo>
                  <a:lnTo>
                    <a:pt x="5" y="359"/>
                  </a:lnTo>
                  <a:lnTo>
                    <a:pt x="4" y="349"/>
                  </a:lnTo>
                  <a:lnTo>
                    <a:pt x="2" y="340"/>
                  </a:lnTo>
                  <a:lnTo>
                    <a:pt x="0" y="329"/>
                  </a:lnTo>
                  <a:lnTo>
                    <a:pt x="0" y="320"/>
                  </a:lnTo>
                  <a:lnTo>
                    <a:pt x="0" y="311"/>
                  </a:lnTo>
                  <a:lnTo>
                    <a:pt x="0" y="300"/>
                  </a:lnTo>
                  <a:lnTo>
                    <a:pt x="0" y="291"/>
                  </a:lnTo>
                  <a:lnTo>
                    <a:pt x="2" y="281"/>
                  </a:lnTo>
                  <a:lnTo>
                    <a:pt x="3" y="272"/>
                  </a:lnTo>
                  <a:lnTo>
                    <a:pt x="5" y="261"/>
                  </a:lnTo>
                  <a:lnTo>
                    <a:pt x="7" y="253"/>
                  </a:lnTo>
                  <a:lnTo>
                    <a:pt x="9" y="242"/>
                  </a:lnTo>
                  <a:lnTo>
                    <a:pt x="12" y="233"/>
                  </a:lnTo>
                  <a:lnTo>
                    <a:pt x="15" y="223"/>
                  </a:lnTo>
                  <a:lnTo>
                    <a:pt x="19" y="214"/>
                  </a:lnTo>
                  <a:lnTo>
                    <a:pt x="22" y="204"/>
                  </a:lnTo>
                  <a:lnTo>
                    <a:pt x="27" y="195"/>
                  </a:lnTo>
                  <a:lnTo>
                    <a:pt x="31" y="186"/>
                  </a:lnTo>
                  <a:lnTo>
                    <a:pt x="36" y="177"/>
                  </a:lnTo>
                  <a:lnTo>
                    <a:pt x="42" y="168"/>
                  </a:lnTo>
                  <a:lnTo>
                    <a:pt x="48" y="158"/>
                  </a:lnTo>
                  <a:lnTo>
                    <a:pt x="54" y="150"/>
                  </a:lnTo>
                  <a:lnTo>
                    <a:pt x="60" y="140"/>
                  </a:lnTo>
                  <a:lnTo>
                    <a:pt x="67" y="132"/>
                  </a:lnTo>
                  <a:lnTo>
                    <a:pt x="74" y="123"/>
                  </a:lnTo>
                  <a:lnTo>
                    <a:pt x="82" y="114"/>
                  </a:lnTo>
                  <a:lnTo>
                    <a:pt x="90" y="106"/>
                  </a:lnTo>
                  <a:lnTo>
                    <a:pt x="97" y="96"/>
                  </a:lnTo>
                  <a:lnTo>
                    <a:pt x="106" y="88"/>
                  </a:lnTo>
                  <a:lnTo>
                    <a:pt x="115" y="80"/>
                  </a:lnTo>
                  <a:close/>
                  <a:moveTo>
                    <a:pt x="214" y="206"/>
                  </a:moveTo>
                  <a:lnTo>
                    <a:pt x="206" y="212"/>
                  </a:lnTo>
                  <a:lnTo>
                    <a:pt x="198" y="220"/>
                  </a:lnTo>
                  <a:lnTo>
                    <a:pt x="191" y="228"/>
                  </a:lnTo>
                  <a:lnTo>
                    <a:pt x="185" y="235"/>
                  </a:lnTo>
                  <a:lnTo>
                    <a:pt x="179" y="242"/>
                  </a:lnTo>
                  <a:lnTo>
                    <a:pt x="173" y="250"/>
                  </a:lnTo>
                  <a:lnTo>
                    <a:pt x="168" y="257"/>
                  </a:lnTo>
                  <a:lnTo>
                    <a:pt x="164" y="264"/>
                  </a:lnTo>
                  <a:lnTo>
                    <a:pt x="159" y="272"/>
                  </a:lnTo>
                  <a:lnTo>
                    <a:pt x="155" y="280"/>
                  </a:lnTo>
                  <a:lnTo>
                    <a:pt x="152" y="287"/>
                  </a:lnTo>
                  <a:lnTo>
                    <a:pt x="149" y="295"/>
                  </a:lnTo>
                  <a:lnTo>
                    <a:pt x="147" y="303"/>
                  </a:lnTo>
                  <a:lnTo>
                    <a:pt x="145" y="311"/>
                  </a:lnTo>
                  <a:lnTo>
                    <a:pt x="143" y="318"/>
                  </a:lnTo>
                  <a:lnTo>
                    <a:pt x="142" y="326"/>
                  </a:lnTo>
                  <a:lnTo>
                    <a:pt x="142" y="334"/>
                  </a:lnTo>
                  <a:lnTo>
                    <a:pt x="141" y="341"/>
                  </a:lnTo>
                  <a:lnTo>
                    <a:pt x="141" y="348"/>
                  </a:lnTo>
                  <a:lnTo>
                    <a:pt x="142" y="356"/>
                  </a:lnTo>
                  <a:lnTo>
                    <a:pt x="142" y="363"/>
                  </a:lnTo>
                  <a:lnTo>
                    <a:pt x="144" y="370"/>
                  </a:lnTo>
                  <a:lnTo>
                    <a:pt x="145" y="378"/>
                  </a:lnTo>
                  <a:lnTo>
                    <a:pt x="147" y="384"/>
                  </a:lnTo>
                  <a:lnTo>
                    <a:pt x="149" y="390"/>
                  </a:lnTo>
                  <a:lnTo>
                    <a:pt x="151" y="398"/>
                  </a:lnTo>
                  <a:lnTo>
                    <a:pt x="155" y="404"/>
                  </a:lnTo>
                  <a:lnTo>
                    <a:pt x="158" y="410"/>
                  </a:lnTo>
                  <a:lnTo>
                    <a:pt x="162" y="417"/>
                  </a:lnTo>
                  <a:lnTo>
                    <a:pt x="166" y="423"/>
                  </a:lnTo>
                  <a:lnTo>
                    <a:pt x="171" y="428"/>
                  </a:lnTo>
                  <a:lnTo>
                    <a:pt x="175" y="434"/>
                  </a:lnTo>
                  <a:lnTo>
                    <a:pt x="180" y="440"/>
                  </a:lnTo>
                  <a:lnTo>
                    <a:pt x="185" y="445"/>
                  </a:lnTo>
                  <a:lnTo>
                    <a:pt x="191" y="450"/>
                  </a:lnTo>
                  <a:lnTo>
                    <a:pt x="196" y="454"/>
                  </a:lnTo>
                  <a:lnTo>
                    <a:pt x="203" y="459"/>
                  </a:lnTo>
                  <a:lnTo>
                    <a:pt x="208" y="462"/>
                  </a:lnTo>
                  <a:lnTo>
                    <a:pt x="214" y="465"/>
                  </a:lnTo>
                  <a:lnTo>
                    <a:pt x="220" y="468"/>
                  </a:lnTo>
                  <a:lnTo>
                    <a:pt x="227" y="471"/>
                  </a:lnTo>
                  <a:lnTo>
                    <a:pt x="233" y="473"/>
                  </a:lnTo>
                  <a:lnTo>
                    <a:pt x="240" y="475"/>
                  </a:lnTo>
                  <a:lnTo>
                    <a:pt x="247" y="478"/>
                  </a:lnTo>
                  <a:lnTo>
                    <a:pt x="254" y="479"/>
                  </a:lnTo>
                  <a:lnTo>
                    <a:pt x="261" y="479"/>
                  </a:lnTo>
                  <a:lnTo>
                    <a:pt x="268" y="480"/>
                  </a:lnTo>
                  <a:lnTo>
                    <a:pt x="276" y="480"/>
                  </a:lnTo>
                  <a:lnTo>
                    <a:pt x="284" y="480"/>
                  </a:lnTo>
                  <a:lnTo>
                    <a:pt x="292" y="479"/>
                  </a:lnTo>
                  <a:lnTo>
                    <a:pt x="299" y="478"/>
                  </a:lnTo>
                  <a:lnTo>
                    <a:pt x="307" y="476"/>
                  </a:lnTo>
                  <a:lnTo>
                    <a:pt x="314" y="474"/>
                  </a:lnTo>
                  <a:lnTo>
                    <a:pt x="323" y="471"/>
                  </a:lnTo>
                  <a:lnTo>
                    <a:pt x="331" y="468"/>
                  </a:lnTo>
                  <a:lnTo>
                    <a:pt x="338" y="465"/>
                  </a:lnTo>
                  <a:lnTo>
                    <a:pt x="346" y="461"/>
                  </a:lnTo>
                  <a:lnTo>
                    <a:pt x="354" y="457"/>
                  </a:lnTo>
                  <a:lnTo>
                    <a:pt x="362" y="451"/>
                  </a:lnTo>
                  <a:lnTo>
                    <a:pt x="370" y="446"/>
                  </a:lnTo>
                  <a:lnTo>
                    <a:pt x="378" y="441"/>
                  </a:lnTo>
                  <a:lnTo>
                    <a:pt x="386" y="434"/>
                  </a:lnTo>
                  <a:lnTo>
                    <a:pt x="394" y="427"/>
                  </a:lnTo>
                  <a:lnTo>
                    <a:pt x="403" y="421"/>
                  </a:lnTo>
                  <a:lnTo>
                    <a:pt x="410" y="412"/>
                  </a:lnTo>
                  <a:lnTo>
                    <a:pt x="417" y="406"/>
                  </a:lnTo>
                  <a:lnTo>
                    <a:pt x="424" y="399"/>
                  </a:lnTo>
                  <a:lnTo>
                    <a:pt x="430" y="391"/>
                  </a:lnTo>
                  <a:lnTo>
                    <a:pt x="436" y="384"/>
                  </a:lnTo>
                  <a:lnTo>
                    <a:pt x="442" y="377"/>
                  </a:lnTo>
                  <a:lnTo>
                    <a:pt x="447" y="368"/>
                  </a:lnTo>
                  <a:lnTo>
                    <a:pt x="452" y="361"/>
                  </a:lnTo>
                  <a:lnTo>
                    <a:pt x="456" y="354"/>
                  </a:lnTo>
                  <a:lnTo>
                    <a:pt x="459" y="346"/>
                  </a:lnTo>
                  <a:lnTo>
                    <a:pt x="463" y="339"/>
                  </a:lnTo>
                  <a:lnTo>
                    <a:pt x="466" y="332"/>
                  </a:lnTo>
                  <a:lnTo>
                    <a:pt x="468" y="323"/>
                  </a:lnTo>
                  <a:lnTo>
                    <a:pt x="470" y="316"/>
                  </a:lnTo>
                  <a:lnTo>
                    <a:pt x="471" y="308"/>
                  </a:lnTo>
                  <a:lnTo>
                    <a:pt x="472" y="300"/>
                  </a:lnTo>
                  <a:lnTo>
                    <a:pt x="473" y="293"/>
                  </a:lnTo>
                  <a:lnTo>
                    <a:pt x="473" y="284"/>
                  </a:lnTo>
                  <a:lnTo>
                    <a:pt x="474" y="277"/>
                  </a:lnTo>
                  <a:lnTo>
                    <a:pt x="473" y="271"/>
                  </a:lnTo>
                  <a:lnTo>
                    <a:pt x="472" y="263"/>
                  </a:lnTo>
                  <a:lnTo>
                    <a:pt x="471" y="256"/>
                  </a:lnTo>
                  <a:lnTo>
                    <a:pt x="470" y="249"/>
                  </a:lnTo>
                  <a:lnTo>
                    <a:pt x="468" y="242"/>
                  </a:lnTo>
                  <a:lnTo>
                    <a:pt x="466" y="235"/>
                  </a:lnTo>
                  <a:lnTo>
                    <a:pt x="463" y="229"/>
                  </a:lnTo>
                  <a:lnTo>
                    <a:pt x="460" y="222"/>
                  </a:lnTo>
                  <a:lnTo>
                    <a:pt x="457" y="216"/>
                  </a:lnTo>
                  <a:lnTo>
                    <a:pt x="454" y="210"/>
                  </a:lnTo>
                  <a:lnTo>
                    <a:pt x="450" y="203"/>
                  </a:lnTo>
                  <a:lnTo>
                    <a:pt x="445" y="198"/>
                  </a:lnTo>
                  <a:lnTo>
                    <a:pt x="441" y="193"/>
                  </a:lnTo>
                  <a:lnTo>
                    <a:pt x="435" y="187"/>
                  </a:lnTo>
                  <a:lnTo>
                    <a:pt x="430" y="181"/>
                  </a:lnTo>
                  <a:lnTo>
                    <a:pt x="424" y="176"/>
                  </a:lnTo>
                  <a:lnTo>
                    <a:pt x="419" y="172"/>
                  </a:lnTo>
                  <a:lnTo>
                    <a:pt x="413" y="168"/>
                  </a:lnTo>
                  <a:lnTo>
                    <a:pt x="407" y="165"/>
                  </a:lnTo>
                  <a:lnTo>
                    <a:pt x="401" y="161"/>
                  </a:lnTo>
                  <a:lnTo>
                    <a:pt x="394" y="158"/>
                  </a:lnTo>
                  <a:lnTo>
                    <a:pt x="388" y="155"/>
                  </a:lnTo>
                  <a:lnTo>
                    <a:pt x="382" y="153"/>
                  </a:lnTo>
                  <a:lnTo>
                    <a:pt x="375" y="151"/>
                  </a:lnTo>
                  <a:lnTo>
                    <a:pt x="369" y="149"/>
                  </a:lnTo>
                  <a:lnTo>
                    <a:pt x="362" y="148"/>
                  </a:lnTo>
                  <a:lnTo>
                    <a:pt x="354" y="147"/>
                  </a:lnTo>
                  <a:lnTo>
                    <a:pt x="346" y="147"/>
                  </a:lnTo>
                  <a:lnTo>
                    <a:pt x="339" y="147"/>
                  </a:lnTo>
                  <a:lnTo>
                    <a:pt x="331" y="147"/>
                  </a:lnTo>
                  <a:lnTo>
                    <a:pt x="324" y="148"/>
                  </a:lnTo>
                  <a:lnTo>
                    <a:pt x="315" y="149"/>
                  </a:lnTo>
                  <a:lnTo>
                    <a:pt x="308" y="150"/>
                  </a:lnTo>
                  <a:lnTo>
                    <a:pt x="300" y="152"/>
                  </a:lnTo>
                  <a:lnTo>
                    <a:pt x="293" y="154"/>
                  </a:lnTo>
                  <a:lnTo>
                    <a:pt x="285" y="157"/>
                  </a:lnTo>
                  <a:lnTo>
                    <a:pt x="276" y="161"/>
                  </a:lnTo>
                  <a:lnTo>
                    <a:pt x="269" y="165"/>
                  </a:lnTo>
                  <a:lnTo>
                    <a:pt x="261" y="170"/>
                  </a:lnTo>
                  <a:lnTo>
                    <a:pt x="253" y="174"/>
                  </a:lnTo>
                  <a:lnTo>
                    <a:pt x="246" y="179"/>
                  </a:lnTo>
                  <a:lnTo>
                    <a:pt x="237" y="186"/>
                  </a:lnTo>
                  <a:lnTo>
                    <a:pt x="229" y="191"/>
                  </a:lnTo>
                  <a:lnTo>
                    <a:pt x="221" y="198"/>
                  </a:lnTo>
                  <a:lnTo>
                    <a:pt x="214" y="206"/>
                  </a:lnTo>
                  <a:close/>
                </a:path>
              </a:pathLst>
            </a:custGeom>
            <a:solidFill>
              <a:srgbClr val="FFFFFF"/>
            </a:solidFill>
            <a:ln w="9525">
              <a:noFill/>
              <a:round/>
              <a:headEnd/>
              <a:tailEnd/>
            </a:ln>
          </p:spPr>
          <p:txBody>
            <a:bodyPr/>
            <a:lstStyle/>
            <a:p>
              <a:endParaRPr lang="it-IT"/>
            </a:p>
          </p:txBody>
        </p:sp>
        <p:sp>
          <p:nvSpPr>
            <p:cNvPr id="57406" name="Freeform 62"/>
            <p:cNvSpPr>
              <a:spLocks/>
            </p:cNvSpPr>
            <p:nvPr/>
          </p:nvSpPr>
          <p:spPr bwMode="auto">
            <a:xfrm>
              <a:off x="3414" y="1432"/>
              <a:ext cx="124" cy="98"/>
            </a:xfrm>
            <a:custGeom>
              <a:avLst/>
              <a:gdLst>
                <a:gd name="T0" fmla="*/ 0 w 744"/>
                <a:gd name="T1" fmla="*/ 0 h 589"/>
                <a:gd name="T2" fmla="*/ 1 w 744"/>
                <a:gd name="T3" fmla="*/ 0 h 589"/>
                <a:gd name="T4" fmla="*/ 1 w 744"/>
                <a:gd name="T5" fmla="*/ 0 h 589"/>
                <a:gd name="T6" fmla="*/ 0 w 744"/>
                <a:gd name="T7" fmla="*/ 0 h 589"/>
                <a:gd name="T8" fmla="*/ 0 w 744"/>
                <a:gd name="T9" fmla="*/ 0 h 5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4" h="589">
                  <a:moveTo>
                    <a:pt x="0" y="461"/>
                  </a:moveTo>
                  <a:lnTo>
                    <a:pt x="658" y="0"/>
                  </a:lnTo>
                  <a:lnTo>
                    <a:pt x="744" y="130"/>
                  </a:lnTo>
                  <a:lnTo>
                    <a:pt x="85" y="589"/>
                  </a:lnTo>
                  <a:lnTo>
                    <a:pt x="0" y="461"/>
                  </a:lnTo>
                  <a:close/>
                </a:path>
              </a:pathLst>
            </a:custGeom>
            <a:solidFill>
              <a:srgbClr val="FFFFFF"/>
            </a:solidFill>
            <a:ln w="9525">
              <a:noFill/>
              <a:round/>
              <a:headEnd/>
              <a:tailEnd/>
            </a:ln>
          </p:spPr>
          <p:txBody>
            <a:bodyPr/>
            <a:lstStyle/>
            <a:p>
              <a:endParaRPr lang="it-IT"/>
            </a:p>
          </p:txBody>
        </p:sp>
        <p:sp>
          <p:nvSpPr>
            <p:cNvPr id="57407" name="Freeform 63"/>
            <p:cNvSpPr>
              <a:spLocks noEditPoints="1"/>
            </p:cNvSpPr>
            <p:nvPr/>
          </p:nvSpPr>
          <p:spPr bwMode="auto">
            <a:xfrm>
              <a:off x="3420" y="1514"/>
              <a:ext cx="151" cy="123"/>
            </a:xfrm>
            <a:custGeom>
              <a:avLst/>
              <a:gdLst>
                <a:gd name="T0" fmla="*/ 0 w 903"/>
                <a:gd name="T1" fmla="*/ 0 h 740"/>
                <a:gd name="T2" fmla="*/ 0 w 903"/>
                <a:gd name="T3" fmla="*/ 0 h 740"/>
                <a:gd name="T4" fmla="*/ 0 w 903"/>
                <a:gd name="T5" fmla="*/ 0 h 740"/>
                <a:gd name="T6" fmla="*/ 0 w 903"/>
                <a:gd name="T7" fmla="*/ 0 h 740"/>
                <a:gd name="T8" fmla="*/ 0 w 903"/>
                <a:gd name="T9" fmla="*/ 0 h 740"/>
                <a:gd name="T10" fmla="*/ 0 w 903"/>
                <a:gd name="T11" fmla="*/ 0 h 740"/>
                <a:gd name="T12" fmla="*/ 0 w 903"/>
                <a:gd name="T13" fmla="*/ 0 h 740"/>
                <a:gd name="T14" fmla="*/ 0 w 903"/>
                <a:gd name="T15" fmla="*/ 0 h 740"/>
                <a:gd name="T16" fmla="*/ 0 w 903"/>
                <a:gd name="T17" fmla="*/ 0 h 740"/>
                <a:gd name="T18" fmla="*/ 0 w 903"/>
                <a:gd name="T19" fmla="*/ 0 h 740"/>
                <a:gd name="T20" fmla="*/ 0 w 903"/>
                <a:gd name="T21" fmla="*/ 0 h 740"/>
                <a:gd name="T22" fmla="*/ 0 w 903"/>
                <a:gd name="T23" fmla="*/ 0 h 740"/>
                <a:gd name="T24" fmla="*/ 0 w 903"/>
                <a:gd name="T25" fmla="*/ 0 h 740"/>
                <a:gd name="T26" fmla="*/ 0 w 903"/>
                <a:gd name="T27" fmla="*/ 0 h 740"/>
                <a:gd name="T28" fmla="*/ 0 w 903"/>
                <a:gd name="T29" fmla="*/ 0 h 740"/>
                <a:gd name="T30" fmla="*/ 0 w 903"/>
                <a:gd name="T31" fmla="*/ 0 h 740"/>
                <a:gd name="T32" fmla="*/ 0 w 903"/>
                <a:gd name="T33" fmla="*/ 0 h 740"/>
                <a:gd name="T34" fmla="*/ 0 w 903"/>
                <a:gd name="T35" fmla="*/ 0 h 740"/>
                <a:gd name="T36" fmla="*/ 0 w 903"/>
                <a:gd name="T37" fmla="*/ 0 h 740"/>
                <a:gd name="T38" fmla="*/ 1 w 903"/>
                <a:gd name="T39" fmla="*/ 0 h 740"/>
                <a:gd name="T40" fmla="*/ 1 w 903"/>
                <a:gd name="T41" fmla="*/ 0 h 740"/>
                <a:gd name="T42" fmla="*/ 1 w 903"/>
                <a:gd name="T43" fmla="*/ 0 h 740"/>
                <a:gd name="T44" fmla="*/ 1 w 903"/>
                <a:gd name="T45" fmla="*/ 0 h 740"/>
                <a:gd name="T46" fmla="*/ 1 w 903"/>
                <a:gd name="T47" fmla="*/ 0 h 740"/>
                <a:gd name="T48" fmla="*/ 1 w 903"/>
                <a:gd name="T49" fmla="*/ 0 h 740"/>
                <a:gd name="T50" fmla="*/ 1 w 903"/>
                <a:gd name="T51" fmla="*/ 0 h 740"/>
                <a:gd name="T52" fmla="*/ 1 w 903"/>
                <a:gd name="T53" fmla="*/ 0 h 740"/>
                <a:gd name="T54" fmla="*/ 1 w 903"/>
                <a:gd name="T55" fmla="*/ 0 h 740"/>
                <a:gd name="T56" fmla="*/ 0 w 903"/>
                <a:gd name="T57" fmla="*/ 0 h 740"/>
                <a:gd name="T58" fmla="*/ 0 w 903"/>
                <a:gd name="T59" fmla="*/ 0 h 740"/>
                <a:gd name="T60" fmla="*/ 0 w 903"/>
                <a:gd name="T61" fmla="*/ 0 h 740"/>
                <a:gd name="T62" fmla="*/ 0 w 903"/>
                <a:gd name="T63" fmla="*/ 0 h 740"/>
                <a:gd name="T64" fmla="*/ 0 w 903"/>
                <a:gd name="T65" fmla="*/ 0 h 740"/>
                <a:gd name="T66" fmla="*/ 0 w 903"/>
                <a:gd name="T67" fmla="*/ 0 h 740"/>
                <a:gd name="T68" fmla="*/ 0 w 903"/>
                <a:gd name="T69" fmla="*/ 0 h 740"/>
                <a:gd name="T70" fmla="*/ 0 w 903"/>
                <a:gd name="T71" fmla="*/ 0 h 740"/>
                <a:gd name="T72" fmla="*/ 0 w 903"/>
                <a:gd name="T73" fmla="*/ 0 h 740"/>
                <a:gd name="T74" fmla="*/ 0 w 903"/>
                <a:gd name="T75" fmla="*/ 0 h 740"/>
                <a:gd name="T76" fmla="*/ 0 w 903"/>
                <a:gd name="T77" fmla="*/ 0 h 740"/>
                <a:gd name="T78" fmla="*/ 0 w 903"/>
                <a:gd name="T79" fmla="*/ 0 h 740"/>
                <a:gd name="T80" fmla="*/ 0 w 903"/>
                <a:gd name="T81" fmla="*/ 0 h 740"/>
                <a:gd name="T82" fmla="*/ 0 w 903"/>
                <a:gd name="T83" fmla="*/ 0 h 740"/>
                <a:gd name="T84" fmla="*/ 0 w 903"/>
                <a:gd name="T85" fmla="*/ 0 h 740"/>
                <a:gd name="T86" fmla="*/ 0 w 903"/>
                <a:gd name="T87" fmla="*/ 0 h 740"/>
                <a:gd name="T88" fmla="*/ 0 w 903"/>
                <a:gd name="T89" fmla="*/ 0 h 740"/>
                <a:gd name="T90" fmla="*/ 0 w 903"/>
                <a:gd name="T91" fmla="*/ 0 h 740"/>
                <a:gd name="T92" fmla="*/ 0 w 903"/>
                <a:gd name="T93" fmla="*/ 0 h 740"/>
                <a:gd name="T94" fmla="*/ 0 w 903"/>
                <a:gd name="T95" fmla="*/ 0 h 740"/>
                <a:gd name="T96" fmla="*/ 1 w 903"/>
                <a:gd name="T97" fmla="*/ 0 h 740"/>
                <a:gd name="T98" fmla="*/ 1 w 903"/>
                <a:gd name="T99" fmla="*/ 0 h 740"/>
                <a:gd name="T100" fmla="*/ 1 w 903"/>
                <a:gd name="T101" fmla="*/ 0 h 740"/>
                <a:gd name="T102" fmla="*/ 1 w 903"/>
                <a:gd name="T103" fmla="*/ 0 h 740"/>
                <a:gd name="T104" fmla="*/ 1 w 903"/>
                <a:gd name="T105" fmla="*/ 0 h 740"/>
                <a:gd name="T106" fmla="*/ 1 w 903"/>
                <a:gd name="T107" fmla="*/ 0 h 740"/>
                <a:gd name="T108" fmla="*/ 1 w 903"/>
                <a:gd name="T109" fmla="*/ 0 h 740"/>
                <a:gd name="T110" fmla="*/ 1 w 903"/>
                <a:gd name="T111" fmla="*/ 0 h 740"/>
                <a:gd name="T112" fmla="*/ 1 w 903"/>
                <a:gd name="T113" fmla="*/ 0 h 740"/>
                <a:gd name="T114" fmla="*/ 0 w 903"/>
                <a:gd name="T115" fmla="*/ 0 h 7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03" h="740">
                  <a:moveTo>
                    <a:pt x="101" y="238"/>
                  </a:moveTo>
                  <a:lnTo>
                    <a:pt x="168" y="405"/>
                  </a:lnTo>
                  <a:lnTo>
                    <a:pt x="161" y="409"/>
                  </a:lnTo>
                  <a:lnTo>
                    <a:pt x="156" y="414"/>
                  </a:lnTo>
                  <a:lnTo>
                    <a:pt x="152" y="418"/>
                  </a:lnTo>
                  <a:lnTo>
                    <a:pt x="148" y="424"/>
                  </a:lnTo>
                  <a:lnTo>
                    <a:pt x="145" y="428"/>
                  </a:lnTo>
                  <a:lnTo>
                    <a:pt x="143" y="433"/>
                  </a:lnTo>
                  <a:lnTo>
                    <a:pt x="141" y="438"/>
                  </a:lnTo>
                  <a:lnTo>
                    <a:pt x="140" y="444"/>
                  </a:lnTo>
                  <a:lnTo>
                    <a:pt x="140" y="450"/>
                  </a:lnTo>
                  <a:lnTo>
                    <a:pt x="140" y="458"/>
                  </a:lnTo>
                  <a:lnTo>
                    <a:pt x="141" y="465"/>
                  </a:lnTo>
                  <a:lnTo>
                    <a:pt x="142" y="469"/>
                  </a:lnTo>
                  <a:lnTo>
                    <a:pt x="143" y="473"/>
                  </a:lnTo>
                  <a:lnTo>
                    <a:pt x="145" y="478"/>
                  </a:lnTo>
                  <a:lnTo>
                    <a:pt x="146" y="482"/>
                  </a:lnTo>
                  <a:lnTo>
                    <a:pt x="148" y="487"/>
                  </a:lnTo>
                  <a:lnTo>
                    <a:pt x="150" y="492"/>
                  </a:lnTo>
                  <a:lnTo>
                    <a:pt x="152" y="496"/>
                  </a:lnTo>
                  <a:lnTo>
                    <a:pt x="154" y="501"/>
                  </a:lnTo>
                  <a:lnTo>
                    <a:pt x="156" y="507"/>
                  </a:lnTo>
                  <a:lnTo>
                    <a:pt x="159" y="512"/>
                  </a:lnTo>
                  <a:lnTo>
                    <a:pt x="164" y="518"/>
                  </a:lnTo>
                  <a:lnTo>
                    <a:pt x="167" y="524"/>
                  </a:lnTo>
                  <a:lnTo>
                    <a:pt x="171" y="531"/>
                  </a:lnTo>
                  <a:lnTo>
                    <a:pt x="175" y="536"/>
                  </a:lnTo>
                  <a:lnTo>
                    <a:pt x="178" y="541"/>
                  </a:lnTo>
                  <a:lnTo>
                    <a:pt x="182" y="547"/>
                  </a:lnTo>
                  <a:lnTo>
                    <a:pt x="185" y="552"/>
                  </a:lnTo>
                  <a:lnTo>
                    <a:pt x="189" y="556"/>
                  </a:lnTo>
                  <a:lnTo>
                    <a:pt x="192" y="560"/>
                  </a:lnTo>
                  <a:lnTo>
                    <a:pt x="196" y="564"/>
                  </a:lnTo>
                  <a:lnTo>
                    <a:pt x="200" y="569"/>
                  </a:lnTo>
                  <a:lnTo>
                    <a:pt x="205" y="572"/>
                  </a:lnTo>
                  <a:lnTo>
                    <a:pt x="208" y="575"/>
                  </a:lnTo>
                  <a:lnTo>
                    <a:pt x="212" y="578"/>
                  </a:lnTo>
                  <a:lnTo>
                    <a:pt x="216" y="580"/>
                  </a:lnTo>
                  <a:lnTo>
                    <a:pt x="219" y="583"/>
                  </a:lnTo>
                  <a:lnTo>
                    <a:pt x="224" y="585"/>
                  </a:lnTo>
                  <a:lnTo>
                    <a:pt x="229" y="587"/>
                  </a:lnTo>
                  <a:lnTo>
                    <a:pt x="235" y="590"/>
                  </a:lnTo>
                  <a:lnTo>
                    <a:pt x="241" y="591"/>
                  </a:lnTo>
                  <a:lnTo>
                    <a:pt x="248" y="592"/>
                  </a:lnTo>
                  <a:lnTo>
                    <a:pt x="254" y="592"/>
                  </a:lnTo>
                  <a:lnTo>
                    <a:pt x="261" y="592"/>
                  </a:lnTo>
                  <a:lnTo>
                    <a:pt x="267" y="591"/>
                  </a:lnTo>
                  <a:lnTo>
                    <a:pt x="272" y="590"/>
                  </a:lnTo>
                  <a:lnTo>
                    <a:pt x="278" y="587"/>
                  </a:lnTo>
                  <a:lnTo>
                    <a:pt x="286" y="585"/>
                  </a:lnTo>
                  <a:lnTo>
                    <a:pt x="293" y="582"/>
                  </a:lnTo>
                  <a:lnTo>
                    <a:pt x="301" y="578"/>
                  </a:lnTo>
                  <a:lnTo>
                    <a:pt x="310" y="574"/>
                  </a:lnTo>
                  <a:lnTo>
                    <a:pt x="320" y="569"/>
                  </a:lnTo>
                  <a:lnTo>
                    <a:pt x="332" y="562"/>
                  </a:lnTo>
                  <a:lnTo>
                    <a:pt x="405" y="520"/>
                  </a:lnTo>
                  <a:lnTo>
                    <a:pt x="398" y="519"/>
                  </a:lnTo>
                  <a:lnTo>
                    <a:pt x="391" y="518"/>
                  </a:lnTo>
                  <a:lnTo>
                    <a:pt x="384" y="516"/>
                  </a:lnTo>
                  <a:lnTo>
                    <a:pt x="377" y="515"/>
                  </a:lnTo>
                  <a:lnTo>
                    <a:pt x="371" y="514"/>
                  </a:lnTo>
                  <a:lnTo>
                    <a:pt x="365" y="512"/>
                  </a:lnTo>
                  <a:lnTo>
                    <a:pt x="357" y="510"/>
                  </a:lnTo>
                  <a:lnTo>
                    <a:pt x="351" y="508"/>
                  </a:lnTo>
                  <a:lnTo>
                    <a:pt x="345" y="506"/>
                  </a:lnTo>
                  <a:lnTo>
                    <a:pt x="339" y="503"/>
                  </a:lnTo>
                  <a:lnTo>
                    <a:pt x="334" y="500"/>
                  </a:lnTo>
                  <a:lnTo>
                    <a:pt x="328" y="498"/>
                  </a:lnTo>
                  <a:lnTo>
                    <a:pt x="323" y="495"/>
                  </a:lnTo>
                  <a:lnTo>
                    <a:pt x="316" y="492"/>
                  </a:lnTo>
                  <a:lnTo>
                    <a:pt x="311" y="489"/>
                  </a:lnTo>
                  <a:lnTo>
                    <a:pt x="306" y="486"/>
                  </a:lnTo>
                  <a:lnTo>
                    <a:pt x="301" y="482"/>
                  </a:lnTo>
                  <a:lnTo>
                    <a:pt x="296" y="478"/>
                  </a:lnTo>
                  <a:lnTo>
                    <a:pt x="291" y="475"/>
                  </a:lnTo>
                  <a:lnTo>
                    <a:pt x="287" y="471"/>
                  </a:lnTo>
                  <a:lnTo>
                    <a:pt x="277" y="464"/>
                  </a:lnTo>
                  <a:lnTo>
                    <a:pt x="268" y="455"/>
                  </a:lnTo>
                  <a:lnTo>
                    <a:pt x="261" y="446"/>
                  </a:lnTo>
                  <a:lnTo>
                    <a:pt x="254" y="435"/>
                  </a:lnTo>
                  <a:lnTo>
                    <a:pt x="247" y="425"/>
                  </a:lnTo>
                  <a:lnTo>
                    <a:pt x="239" y="413"/>
                  </a:lnTo>
                  <a:lnTo>
                    <a:pt x="233" y="401"/>
                  </a:lnTo>
                  <a:lnTo>
                    <a:pt x="230" y="393"/>
                  </a:lnTo>
                  <a:lnTo>
                    <a:pt x="227" y="387"/>
                  </a:lnTo>
                  <a:lnTo>
                    <a:pt x="225" y="381"/>
                  </a:lnTo>
                  <a:lnTo>
                    <a:pt x="222" y="373"/>
                  </a:lnTo>
                  <a:lnTo>
                    <a:pt x="220" y="367"/>
                  </a:lnTo>
                  <a:lnTo>
                    <a:pt x="219" y="361"/>
                  </a:lnTo>
                  <a:lnTo>
                    <a:pt x="217" y="354"/>
                  </a:lnTo>
                  <a:lnTo>
                    <a:pt x="215" y="347"/>
                  </a:lnTo>
                  <a:lnTo>
                    <a:pt x="214" y="341"/>
                  </a:lnTo>
                  <a:lnTo>
                    <a:pt x="213" y="334"/>
                  </a:lnTo>
                  <a:lnTo>
                    <a:pt x="212" y="327"/>
                  </a:lnTo>
                  <a:lnTo>
                    <a:pt x="212" y="321"/>
                  </a:lnTo>
                  <a:lnTo>
                    <a:pt x="211" y="314"/>
                  </a:lnTo>
                  <a:lnTo>
                    <a:pt x="211" y="307"/>
                  </a:lnTo>
                  <a:lnTo>
                    <a:pt x="211" y="301"/>
                  </a:lnTo>
                  <a:lnTo>
                    <a:pt x="211" y="293"/>
                  </a:lnTo>
                  <a:lnTo>
                    <a:pt x="211" y="287"/>
                  </a:lnTo>
                  <a:lnTo>
                    <a:pt x="212" y="281"/>
                  </a:lnTo>
                  <a:lnTo>
                    <a:pt x="213" y="273"/>
                  </a:lnTo>
                  <a:lnTo>
                    <a:pt x="214" y="267"/>
                  </a:lnTo>
                  <a:lnTo>
                    <a:pt x="215" y="260"/>
                  </a:lnTo>
                  <a:lnTo>
                    <a:pt x="217" y="254"/>
                  </a:lnTo>
                  <a:lnTo>
                    <a:pt x="218" y="246"/>
                  </a:lnTo>
                  <a:lnTo>
                    <a:pt x="220" y="240"/>
                  </a:lnTo>
                  <a:lnTo>
                    <a:pt x="222" y="234"/>
                  </a:lnTo>
                  <a:lnTo>
                    <a:pt x="225" y="226"/>
                  </a:lnTo>
                  <a:lnTo>
                    <a:pt x="227" y="220"/>
                  </a:lnTo>
                  <a:lnTo>
                    <a:pt x="230" y="213"/>
                  </a:lnTo>
                  <a:lnTo>
                    <a:pt x="233" y="205"/>
                  </a:lnTo>
                  <a:lnTo>
                    <a:pt x="236" y="199"/>
                  </a:lnTo>
                  <a:lnTo>
                    <a:pt x="241" y="188"/>
                  </a:lnTo>
                  <a:lnTo>
                    <a:pt x="248" y="178"/>
                  </a:lnTo>
                  <a:lnTo>
                    <a:pt x="254" y="167"/>
                  </a:lnTo>
                  <a:lnTo>
                    <a:pt x="261" y="158"/>
                  </a:lnTo>
                  <a:lnTo>
                    <a:pt x="267" y="147"/>
                  </a:lnTo>
                  <a:lnTo>
                    <a:pt x="275" y="138"/>
                  </a:lnTo>
                  <a:lnTo>
                    <a:pt x="284" y="129"/>
                  </a:lnTo>
                  <a:lnTo>
                    <a:pt x="292" y="120"/>
                  </a:lnTo>
                  <a:lnTo>
                    <a:pt x="301" y="111"/>
                  </a:lnTo>
                  <a:lnTo>
                    <a:pt x="311" y="102"/>
                  </a:lnTo>
                  <a:lnTo>
                    <a:pt x="320" y="94"/>
                  </a:lnTo>
                  <a:lnTo>
                    <a:pt x="332" y="85"/>
                  </a:lnTo>
                  <a:lnTo>
                    <a:pt x="342" y="77"/>
                  </a:lnTo>
                  <a:lnTo>
                    <a:pt x="354" y="70"/>
                  </a:lnTo>
                  <a:lnTo>
                    <a:pt x="366" y="61"/>
                  </a:lnTo>
                  <a:lnTo>
                    <a:pt x="378" y="55"/>
                  </a:lnTo>
                  <a:lnTo>
                    <a:pt x="394" y="46"/>
                  </a:lnTo>
                  <a:lnTo>
                    <a:pt x="410" y="38"/>
                  </a:lnTo>
                  <a:lnTo>
                    <a:pt x="425" y="31"/>
                  </a:lnTo>
                  <a:lnTo>
                    <a:pt x="440" y="25"/>
                  </a:lnTo>
                  <a:lnTo>
                    <a:pt x="455" y="18"/>
                  </a:lnTo>
                  <a:lnTo>
                    <a:pt x="470" y="14"/>
                  </a:lnTo>
                  <a:lnTo>
                    <a:pt x="485" y="10"/>
                  </a:lnTo>
                  <a:lnTo>
                    <a:pt x="499" y="7"/>
                  </a:lnTo>
                  <a:lnTo>
                    <a:pt x="513" y="4"/>
                  </a:lnTo>
                  <a:lnTo>
                    <a:pt x="519" y="3"/>
                  </a:lnTo>
                  <a:lnTo>
                    <a:pt x="527" y="1"/>
                  </a:lnTo>
                  <a:lnTo>
                    <a:pt x="534" y="0"/>
                  </a:lnTo>
                  <a:lnTo>
                    <a:pt x="541" y="0"/>
                  </a:lnTo>
                  <a:lnTo>
                    <a:pt x="547" y="0"/>
                  </a:lnTo>
                  <a:lnTo>
                    <a:pt x="554" y="0"/>
                  </a:lnTo>
                  <a:lnTo>
                    <a:pt x="561" y="0"/>
                  </a:lnTo>
                  <a:lnTo>
                    <a:pt x="568" y="0"/>
                  </a:lnTo>
                  <a:lnTo>
                    <a:pt x="574" y="0"/>
                  </a:lnTo>
                  <a:lnTo>
                    <a:pt x="581" y="1"/>
                  </a:lnTo>
                  <a:lnTo>
                    <a:pt x="587" y="3"/>
                  </a:lnTo>
                  <a:lnTo>
                    <a:pt x="593" y="4"/>
                  </a:lnTo>
                  <a:lnTo>
                    <a:pt x="601" y="5"/>
                  </a:lnTo>
                  <a:lnTo>
                    <a:pt x="607" y="7"/>
                  </a:lnTo>
                  <a:lnTo>
                    <a:pt x="613" y="8"/>
                  </a:lnTo>
                  <a:lnTo>
                    <a:pt x="619" y="10"/>
                  </a:lnTo>
                  <a:lnTo>
                    <a:pt x="625" y="11"/>
                  </a:lnTo>
                  <a:lnTo>
                    <a:pt x="631" y="13"/>
                  </a:lnTo>
                  <a:lnTo>
                    <a:pt x="636" y="15"/>
                  </a:lnTo>
                  <a:lnTo>
                    <a:pt x="643" y="17"/>
                  </a:lnTo>
                  <a:lnTo>
                    <a:pt x="648" y="20"/>
                  </a:lnTo>
                  <a:lnTo>
                    <a:pt x="654" y="22"/>
                  </a:lnTo>
                  <a:lnTo>
                    <a:pt x="664" y="28"/>
                  </a:lnTo>
                  <a:lnTo>
                    <a:pt x="675" y="34"/>
                  </a:lnTo>
                  <a:lnTo>
                    <a:pt x="685" y="40"/>
                  </a:lnTo>
                  <a:lnTo>
                    <a:pt x="695" y="48"/>
                  </a:lnTo>
                  <a:lnTo>
                    <a:pt x="704" y="55"/>
                  </a:lnTo>
                  <a:lnTo>
                    <a:pt x="713" y="63"/>
                  </a:lnTo>
                  <a:lnTo>
                    <a:pt x="722" y="72"/>
                  </a:lnTo>
                  <a:lnTo>
                    <a:pt x="730" y="81"/>
                  </a:lnTo>
                  <a:lnTo>
                    <a:pt x="738" y="91"/>
                  </a:lnTo>
                  <a:lnTo>
                    <a:pt x="745" y="101"/>
                  </a:lnTo>
                  <a:lnTo>
                    <a:pt x="751" y="112"/>
                  </a:lnTo>
                  <a:lnTo>
                    <a:pt x="759" y="123"/>
                  </a:lnTo>
                  <a:lnTo>
                    <a:pt x="765" y="136"/>
                  </a:lnTo>
                  <a:lnTo>
                    <a:pt x="770" y="147"/>
                  </a:lnTo>
                  <a:lnTo>
                    <a:pt x="774" y="160"/>
                  </a:lnTo>
                  <a:lnTo>
                    <a:pt x="778" y="173"/>
                  </a:lnTo>
                  <a:lnTo>
                    <a:pt x="781" y="184"/>
                  </a:lnTo>
                  <a:lnTo>
                    <a:pt x="782" y="191"/>
                  </a:lnTo>
                  <a:lnTo>
                    <a:pt x="783" y="197"/>
                  </a:lnTo>
                  <a:lnTo>
                    <a:pt x="784" y="203"/>
                  </a:lnTo>
                  <a:lnTo>
                    <a:pt x="784" y="209"/>
                  </a:lnTo>
                  <a:lnTo>
                    <a:pt x="785" y="217"/>
                  </a:lnTo>
                  <a:lnTo>
                    <a:pt x="785" y="223"/>
                  </a:lnTo>
                  <a:lnTo>
                    <a:pt x="785" y="229"/>
                  </a:lnTo>
                  <a:lnTo>
                    <a:pt x="785" y="236"/>
                  </a:lnTo>
                  <a:lnTo>
                    <a:pt x="785" y="242"/>
                  </a:lnTo>
                  <a:lnTo>
                    <a:pt x="784" y="248"/>
                  </a:lnTo>
                  <a:lnTo>
                    <a:pt x="783" y="255"/>
                  </a:lnTo>
                  <a:lnTo>
                    <a:pt x="782" y="262"/>
                  </a:lnTo>
                  <a:lnTo>
                    <a:pt x="781" y="268"/>
                  </a:lnTo>
                  <a:lnTo>
                    <a:pt x="780" y="275"/>
                  </a:lnTo>
                  <a:lnTo>
                    <a:pt x="778" y="282"/>
                  </a:lnTo>
                  <a:lnTo>
                    <a:pt x="777" y="288"/>
                  </a:lnTo>
                  <a:lnTo>
                    <a:pt x="775" y="294"/>
                  </a:lnTo>
                  <a:lnTo>
                    <a:pt x="773" y="301"/>
                  </a:lnTo>
                  <a:lnTo>
                    <a:pt x="770" y="308"/>
                  </a:lnTo>
                  <a:lnTo>
                    <a:pt x="768" y="315"/>
                  </a:lnTo>
                  <a:lnTo>
                    <a:pt x="765" y="322"/>
                  </a:lnTo>
                  <a:lnTo>
                    <a:pt x="763" y="329"/>
                  </a:lnTo>
                  <a:lnTo>
                    <a:pt x="833" y="288"/>
                  </a:lnTo>
                  <a:lnTo>
                    <a:pt x="903" y="416"/>
                  </a:lnTo>
                  <a:lnTo>
                    <a:pt x="450" y="674"/>
                  </a:lnTo>
                  <a:lnTo>
                    <a:pt x="438" y="680"/>
                  </a:lnTo>
                  <a:lnTo>
                    <a:pt x="428" y="686"/>
                  </a:lnTo>
                  <a:lnTo>
                    <a:pt x="417" y="691"/>
                  </a:lnTo>
                  <a:lnTo>
                    <a:pt x="408" y="697"/>
                  </a:lnTo>
                  <a:lnTo>
                    <a:pt x="397" y="702"/>
                  </a:lnTo>
                  <a:lnTo>
                    <a:pt x="388" y="706"/>
                  </a:lnTo>
                  <a:lnTo>
                    <a:pt x="379" y="710"/>
                  </a:lnTo>
                  <a:lnTo>
                    <a:pt x="370" y="715"/>
                  </a:lnTo>
                  <a:lnTo>
                    <a:pt x="360" y="719"/>
                  </a:lnTo>
                  <a:lnTo>
                    <a:pt x="352" y="722"/>
                  </a:lnTo>
                  <a:lnTo>
                    <a:pt x="344" y="725"/>
                  </a:lnTo>
                  <a:lnTo>
                    <a:pt x="337" y="727"/>
                  </a:lnTo>
                  <a:lnTo>
                    <a:pt x="329" y="730"/>
                  </a:lnTo>
                  <a:lnTo>
                    <a:pt x="321" y="732"/>
                  </a:lnTo>
                  <a:lnTo>
                    <a:pt x="308" y="736"/>
                  </a:lnTo>
                  <a:lnTo>
                    <a:pt x="302" y="737"/>
                  </a:lnTo>
                  <a:lnTo>
                    <a:pt x="295" y="738"/>
                  </a:lnTo>
                  <a:lnTo>
                    <a:pt x="283" y="739"/>
                  </a:lnTo>
                  <a:lnTo>
                    <a:pt x="270" y="740"/>
                  </a:lnTo>
                  <a:lnTo>
                    <a:pt x="260" y="740"/>
                  </a:lnTo>
                  <a:lnTo>
                    <a:pt x="248" y="739"/>
                  </a:lnTo>
                  <a:lnTo>
                    <a:pt x="237" y="738"/>
                  </a:lnTo>
                  <a:lnTo>
                    <a:pt x="226" y="736"/>
                  </a:lnTo>
                  <a:lnTo>
                    <a:pt x="217" y="732"/>
                  </a:lnTo>
                  <a:lnTo>
                    <a:pt x="207" y="729"/>
                  </a:lnTo>
                  <a:lnTo>
                    <a:pt x="196" y="725"/>
                  </a:lnTo>
                  <a:lnTo>
                    <a:pt x="186" y="720"/>
                  </a:lnTo>
                  <a:lnTo>
                    <a:pt x="177" y="713"/>
                  </a:lnTo>
                  <a:lnTo>
                    <a:pt x="167" y="707"/>
                  </a:lnTo>
                  <a:lnTo>
                    <a:pt x="156" y="700"/>
                  </a:lnTo>
                  <a:lnTo>
                    <a:pt x="147" y="691"/>
                  </a:lnTo>
                  <a:lnTo>
                    <a:pt x="137" y="682"/>
                  </a:lnTo>
                  <a:lnTo>
                    <a:pt x="128" y="673"/>
                  </a:lnTo>
                  <a:lnTo>
                    <a:pt x="117" y="662"/>
                  </a:lnTo>
                  <a:lnTo>
                    <a:pt x="108" y="649"/>
                  </a:lnTo>
                  <a:lnTo>
                    <a:pt x="99" y="637"/>
                  </a:lnTo>
                  <a:lnTo>
                    <a:pt x="94" y="631"/>
                  </a:lnTo>
                  <a:lnTo>
                    <a:pt x="89" y="623"/>
                  </a:lnTo>
                  <a:lnTo>
                    <a:pt x="85" y="616"/>
                  </a:lnTo>
                  <a:lnTo>
                    <a:pt x="79" y="608"/>
                  </a:lnTo>
                  <a:lnTo>
                    <a:pt x="74" y="600"/>
                  </a:lnTo>
                  <a:lnTo>
                    <a:pt x="69" y="592"/>
                  </a:lnTo>
                  <a:lnTo>
                    <a:pt x="65" y="584"/>
                  </a:lnTo>
                  <a:lnTo>
                    <a:pt x="60" y="576"/>
                  </a:lnTo>
                  <a:lnTo>
                    <a:pt x="52" y="559"/>
                  </a:lnTo>
                  <a:lnTo>
                    <a:pt x="43" y="543"/>
                  </a:lnTo>
                  <a:lnTo>
                    <a:pt x="36" y="528"/>
                  </a:lnTo>
                  <a:lnTo>
                    <a:pt x="30" y="513"/>
                  </a:lnTo>
                  <a:lnTo>
                    <a:pt x="24" y="498"/>
                  </a:lnTo>
                  <a:lnTo>
                    <a:pt x="19" y="484"/>
                  </a:lnTo>
                  <a:lnTo>
                    <a:pt x="14" y="470"/>
                  </a:lnTo>
                  <a:lnTo>
                    <a:pt x="10" y="457"/>
                  </a:lnTo>
                  <a:lnTo>
                    <a:pt x="7" y="445"/>
                  </a:lnTo>
                  <a:lnTo>
                    <a:pt x="4" y="432"/>
                  </a:lnTo>
                  <a:lnTo>
                    <a:pt x="2" y="419"/>
                  </a:lnTo>
                  <a:lnTo>
                    <a:pt x="1" y="408"/>
                  </a:lnTo>
                  <a:lnTo>
                    <a:pt x="0" y="396"/>
                  </a:lnTo>
                  <a:lnTo>
                    <a:pt x="0" y="386"/>
                  </a:lnTo>
                  <a:lnTo>
                    <a:pt x="1" y="375"/>
                  </a:lnTo>
                  <a:lnTo>
                    <a:pt x="2" y="365"/>
                  </a:lnTo>
                  <a:lnTo>
                    <a:pt x="4" y="355"/>
                  </a:lnTo>
                  <a:lnTo>
                    <a:pt x="7" y="346"/>
                  </a:lnTo>
                  <a:lnTo>
                    <a:pt x="10" y="336"/>
                  </a:lnTo>
                  <a:lnTo>
                    <a:pt x="13" y="327"/>
                  </a:lnTo>
                  <a:lnTo>
                    <a:pt x="17" y="319"/>
                  </a:lnTo>
                  <a:lnTo>
                    <a:pt x="21" y="310"/>
                  </a:lnTo>
                  <a:lnTo>
                    <a:pt x="25" y="303"/>
                  </a:lnTo>
                  <a:lnTo>
                    <a:pt x="30" y="296"/>
                  </a:lnTo>
                  <a:lnTo>
                    <a:pt x="35" y="288"/>
                  </a:lnTo>
                  <a:lnTo>
                    <a:pt x="40" y="281"/>
                  </a:lnTo>
                  <a:lnTo>
                    <a:pt x="48" y="275"/>
                  </a:lnTo>
                  <a:lnTo>
                    <a:pt x="54" y="268"/>
                  </a:lnTo>
                  <a:lnTo>
                    <a:pt x="61" y="262"/>
                  </a:lnTo>
                  <a:lnTo>
                    <a:pt x="68" y="257"/>
                  </a:lnTo>
                  <a:lnTo>
                    <a:pt x="75" y="251"/>
                  </a:lnTo>
                  <a:lnTo>
                    <a:pt x="85" y="246"/>
                  </a:lnTo>
                  <a:lnTo>
                    <a:pt x="92" y="242"/>
                  </a:lnTo>
                  <a:lnTo>
                    <a:pt x="101" y="238"/>
                  </a:lnTo>
                  <a:close/>
                  <a:moveTo>
                    <a:pt x="462" y="191"/>
                  </a:moveTo>
                  <a:lnTo>
                    <a:pt x="453" y="196"/>
                  </a:lnTo>
                  <a:lnTo>
                    <a:pt x="444" y="202"/>
                  </a:lnTo>
                  <a:lnTo>
                    <a:pt x="434" y="207"/>
                  </a:lnTo>
                  <a:lnTo>
                    <a:pt x="426" y="214"/>
                  </a:lnTo>
                  <a:lnTo>
                    <a:pt x="418" y="220"/>
                  </a:lnTo>
                  <a:lnTo>
                    <a:pt x="411" y="226"/>
                  </a:lnTo>
                  <a:lnTo>
                    <a:pt x="404" y="233"/>
                  </a:lnTo>
                  <a:lnTo>
                    <a:pt x="397" y="238"/>
                  </a:lnTo>
                  <a:lnTo>
                    <a:pt x="391" y="244"/>
                  </a:lnTo>
                  <a:lnTo>
                    <a:pt x="385" y="250"/>
                  </a:lnTo>
                  <a:lnTo>
                    <a:pt x="380" y="257"/>
                  </a:lnTo>
                  <a:lnTo>
                    <a:pt x="376" y="263"/>
                  </a:lnTo>
                  <a:lnTo>
                    <a:pt x="372" y="269"/>
                  </a:lnTo>
                  <a:lnTo>
                    <a:pt x="368" y="277"/>
                  </a:lnTo>
                  <a:lnTo>
                    <a:pt x="365" y="283"/>
                  </a:lnTo>
                  <a:lnTo>
                    <a:pt x="362" y="289"/>
                  </a:lnTo>
                  <a:lnTo>
                    <a:pt x="359" y="297"/>
                  </a:lnTo>
                  <a:lnTo>
                    <a:pt x="357" y="303"/>
                  </a:lnTo>
                  <a:lnTo>
                    <a:pt x="356" y="309"/>
                  </a:lnTo>
                  <a:lnTo>
                    <a:pt x="355" y="315"/>
                  </a:lnTo>
                  <a:lnTo>
                    <a:pt x="354" y="322"/>
                  </a:lnTo>
                  <a:lnTo>
                    <a:pt x="353" y="328"/>
                  </a:lnTo>
                  <a:lnTo>
                    <a:pt x="353" y="334"/>
                  </a:lnTo>
                  <a:lnTo>
                    <a:pt x="353" y="341"/>
                  </a:lnTo>
                  <a:lnTo>
                    <a:pt x="354" y="347"/>
                  </a:lnTo>
                  <a:lnTo>
                    <a:pt x="355" y="353"/>
                  </a:lnTo>
                  <a:lnTo>
                    <a:pt x="356" y="360"/>
                  </a:lnTo>
                  <a:lnTo>
                    <a:pt x="357" y="366"/>
                  </a:lnTo>
                  <a:lnTo>
                    <a:pt x="359" y="372"/>
                  </a:lnTo>
                  <a:lnTo>
                    <a:pt x="362" y="377"/>
                  </a:lnTo>
                  <a:lnTo>
                    <a:pt x="365" y="384"/>
                  </a:lnTo>
                  <a:lnTo>
                    <a:pt x="368" y="390"/>
                  </a:lnTo>
                  <a:lnTo>
                    <a:pt x="371" y="395"/>
                  </a:lnTo>
                  <a:lnTo>
                    <a:pt x="375" y="402"/>
                  </a:lnTo>
                  <a:lnTo>
                    <a:pt x="379" y="407"/>
                  </a:lnTo>
                  <a:lnTo>
                    <a:pt x="383" y="412"/>
                  </a:lnTo>
                  <a:lnTo>
                    <a:pt x="387" y="417"/>
                  </a:lnTo>
                  <a:lnTo>
                    <a:pt x="392" y="422"/>
                  </a:lnTo>
                  <a:lnTo>
                    <a:pt x="397" y="426"/>
                  </a:lnTo>
                  <a:lnTo>
                    <a:pt x="403" y="430"/>
                  </a:lnTo>
                  <a:lnTo>
                    <a:pt x="408" y="434"/>
                  </a:lnTo>
                  <a:lnTo>
                    <a:pt x="413" y="437"/>
                  </a:lnTo>
                  <a:lnTo>
                    <a:pt x="419" y="440"/>
                  </a:lnTo>
                  <a:lnTo>
                    <a:pt x="425" y="444"/>
                  </a:lnTo>
                  <a:lnTo>
                    <a:pt x="431" y="446"/>
                  </a:lnTo>
                  <a:lnTo>
                    <a:pt x="438" y="449"/>
                  </a:lnTo>
                  <a:lnTo>
                    <a:pt x="445" y="451"/>
                  </a:lnTo>
                  <a:lnTo>
                    <a:pt x="452" y="452"/>
                  </a:lnTo>
                  <a:lnTo>
                    <a:pt x="459" y="454"/>
                  </a:lnTo>
                  <a:lnTo>
                    <a:pt x="466" y="454"/>
                  </a:lnTo>
                  <a:lnTo>
                    <a:pt x="474" y="455"/>
                  </a:lnTo>
                  <a:lnTo>
                    <a:pt x="482" y="455"/>
                  </a:lnTo>
                  <a:lnTo>
                    <a:pt x="490" y="454"/>
                  </a:lnTo>
                  <a:lnTo>
                    <a:pt x="497" y="454"/>
                  </a:lnTo>
                  <a:lnTo>
                    <a:pt x="505" y="453"/>
                  </a:lnTo>
                  <a:lnTo>
                    <a:pt x="513" y="451"/>
                  </a:lnTo>
                  <a:lnTo>
                    <a:pt x="522" y="449"/>
                  </a:lnTo>
                  <a:lnTo>
                    <a:pt x="531" y="447"/>
                  </a:lnTo>
                  <a:lnTo>
                    <a:pt x="539" y="444"/>
                  </a:lnTo>
                  <a:lnTo>
                    <a:pt x="548" y="440"/>
                  </a:lnTo>
                  <a:lnTo>
                    <a:pt x="556" y="436"/>
                  </a:lnTo>
                  <a:lnTo>
                    <a:pt x="566" y="432"/>
                  </a:lnTo>
                  <a:lnTo>
                    <a:pt x="575" y="427"/>
                  </a:lnTo>
                  <a:lnTo>
                    <a:pt x="584" y="423"/>
                  </a:lnTo>
                  <a:lnTo>
                    <a:pt x="593" y="416"/>
                  </a:lnTo>
                  <a:lnTo>
                    <a:pt x="603" y="410"/>
                  </a:lnTo>
                  <a:lnTo>
                    <a:pt x="612" y="405"/>
                  </a:lnTo>
                  <a:lnTo>
                    <a:pt x="620" y="398"/>
                  </a:lnTo>
                  <a:lnTo>
                    <a:pt x="627" y="393"/>
                  </a:lnTo>
                  <a:lnTo>
                    <a:pt x="634" y="387"/>
                  </a:lnTo>
                  <a:lnTo>
                    <a:pt x="642" y="381"/>
                  </a:lnTo>
                  <a:lnTo>
                    <a:pt x="648" y="374"/>
                  </a:lnTo>
                  <a:lnTo>
                    <a:pt x="654" y="368"/>
                  </a:lnTo>
                  <a:lnTo>
                    <a:pt x="659" y="362"/>
                  </a:lnTo>
                  <a:lnTo>
                    <a:pt x="664" y="355"/>
                  </a:lnTo>
                  <a:lnTo>
                    <a:pt x="669" y="349"/>
                  </a:lnTo>
                  <a:lnTo>
                    <a:pt x="673" y="343"/>
                  </a:lnTo>
                  <a:lnTo>
                    <a:pt x="676" y="335"/>
                  </a:lnTo>
                  <a:lnTo>
                    <a:pt x="680" y="329"/>
                  </a:lnTo>
                  <a:lnTo>
                    <a:pt x="683" y="323"/>
                  </a:lnTo>
                  <a:lnTo>
                    <a:pt x="685" y="315"/>
                  </a:lnTo>
                  <a:lnTo>
                    <a:pt x="687" y="308"/>
                  </a:lnTo>
                  <a:lnTo>
                    <a:pt x="689" y="302"/>
                  </a:lnTo>
                  <a:lnTo>
                    <a:pt x="690" y="296"/>
                  </a:lnTo>
                  <a:lnTo>
                    <a:pt x="691" y="288"/>
                  </a:lnTo>
                  <a:lnTo>
                    <a:pt x="691" y="282"/>
                  </a:lnTo>
                  <a:lnTo>
                    <a:pt x="691" y="276"/>
                  </a:lnTo>
                  <a:lnTo>
                    <a:pt x="691" y="268"/>
                  </a:lnTo>
                  <a:lnTo>
                    <a:pt x="690" y="262"/>
                  </a:lnTo>
                  <a:lnTo>
                    <a:pt x="689" y="256"/>
                  </a:lnTo>
                  <a:lnTo>
                    <a:pt x="688" y="248"/>
                  </a:lnTo>
                  <a:lnTo>
                    <a:pt x="686" y="242"/>
                  </a:lnTo>
                  <a:lnTo>
                    <a:pt x="684" y="236"/>
                  </a:lnTo>
                  <a:lnTo>
                    <a:pt x="682" y="229"/>
                  </a:lnTo>
                  <a:lnTo>
                    <a:pt x="679" y="223"/>
                  </a:lnTo>
                  <a:lnTo>
                    <a:pt x="675" y="217"/>
                  </a:lnTo>
                  <a:lnTo>
                    <a:pt x="671" y="210"/>
                  </a:lnTo>
                  <a:lnTo>
                    <a:pt x="668" y="205"/>
                  </a:lnTo>
                  <a:lnTo>
                    <a:pt x="664" y="200"/>
                  </a:lnTo>
                  <a:lnTo>
                    <a:pt x="660" y="195"/>
                  </a:lnTo>
                  <a:lnTo>
                    <a:pt x="656" y="189"/>
                  </a:lnTo>
                  <a:lnTo>
                    <a:pt x="651" y="185"/>
                  </a:lnTo>
                  <a:lnTo>
                    <a:pt x="646" y="181"/>
                  </a:lnTo>
                  <a:lnTo>
                    <a:pt x="642" y="177"/>
                  </a:lnTo>
                  <a:lnTo>
                    <a:pt x="636" y="174"/>
                  </a:lnTo>
                  <a:lnTo>
                    <a:pt x="630" y="171"/>
                  </a:lnTo>
                  <a:lnTo>
                    <a:pt x="625" y="167"/>
                  </a:lnTo>
                  <a:lnTo>
                    <a:pt x="619" y="164"/>
                  </a:lnTo>
                  <a:lnTo>
                    <a:pt x="613" y="162"/>
                  </a:lnTo>
                  <a:lnTo>
                    <a:pt x="607" y="160"/>
                  </a:lnTo>
                  <a:lnTo>
                    <a:pt x="601" y="159"/>
                  </a:lnTo>
                  <a:lnTo>
                    <a:pt x="593" y="157"/>
                  </a:lnTo>
                  <a:lnTo>
                    <a:pt x="586" y="156"/>
                  </a:lnTo>
                  <a:lnTo>
                    <a:pt x="580" y="155"/>
                  </a:lnTo>
                  <a:lnTo>
                    <a:pt x="572" y="155"/>
                  </a:lnTo>
                  <a:lnTo>
                    <a:pt x="565" y="155"/>
                  </a:lnTo>
                  <a:lnTo>
                    <a:pt x="557" y="156"/>
                  </a:lnTo>
                  <a:lnTo>
                    <a:pt x="549" y="157"/>
                  </a:lnTo>
                  <a:lnTo>
                    <a:pt x="542" y="158"/>
                  </a:lnTo>
                  <a:lnTo>
                    <a:pt x="533" y="160"/>
                  </a:lnTo>
                  <a:lnTo>
                    <a:pt x="526" y="162"/>
                  </a:lnTo>
                  <a:lnTo>
                    <a:pt x="516" y="165"/>
                  </a:lnTo>
                  <a:lnTo>
                    <a:pt x="508" y="168"/>
                  </a:lnTo>
                  <a:lnTo>
                    <a:pt x="499" y="172"/>
                  </a:lnTo>
                  <a:lnTo>
                    <a:pt x="490" y="176"/>
                  </a:lnTo>
                  <a:lnTo>
                    <a:pt x="482" y="180"/>
                  </a:lnTo>
                  <a:lnTo>
                    <a:pt x="471" y="185"/>
                  </a:lnTo>
                  <a:lnTo>
                    <a:pt x="462" y="191"/>
                  </a:lnTo>
                  <a:close/>
                </a:path>
              </a:pathLst>
            </a:custGeom>
            <a:solidFill>
              <a:srgbClr val="FFFFFF"/>
            </a:solidFill>
            <a:ln w="9525">
              <a:noFill/>
              <a:round/>
              <a:headEnd/>
              <a:tailEnd/>
            </a:ln>
          </p:spPr>
          <p:txBody>
            <a:bodyPr/>
            <a:lstStyle/>
            <a:p>
              <a:endParaRPr lang="it-IT"/>
            </a:p>
          </p:txBody>
        </p:sp>
        <p:sp>
          <p:nvSpPr>
            <p:cNvPr id="57408" name="Freeform 64"/>
            <p:cNvSpPr>
              <a:spLocks noEditPoints="1"/>
            </p:cNvSpPr>
            <p:nvPr/>
          </p:nvSpPr>
          <p:spPr bwMode="auto">
            <a:xfrm>
              <a:off x="3503" y="1629"/>
              <a:ext cx="101" cy="97"/>
            </a:xfrm>
            <a:custGeom>
              <a:avLst/>
              <a:gdLst>
                <a:gd name="T0" fmla="*/ 0 w 604"/>
                <a:gd name="T1" fmla="*/ 1 h 580"/>
                <a:gd name="T2" fmla="*/ 0 w 604"/>
                <a:gd name="T3" fmla="*/ 1 h 580"/>
                <a:gd name="T4" fmla="*/ 0 w 604"/>
                <a:gd name="T5" fmla="*/ 1 h 580"/>
                <a:gd name="T6" fmla="*/ 0 w 604"/>
                <a:gd name="T7" fmla="*/ 0 h 580"/>
                <a:gd name="T8" fmla="*/ 0 w 604"/>
                <a:gd name="T9" fmla="*/ 0 h 580"/>
                <a:gd name="T10" fmla="*/ 0 w 604"/>
                <a:gd name="T11" fmla="*/ 0 h 580"/>
                <a:gd name="T12" fmla="*/ 0 w 604"/>
                <a:gd name="T13" fmla="*/ 0 h 580"/>
                <a:gd name="T14" fmla="*/ 0 w 604"/>
                <a:gd name="T15" fmla="*/ 0 h 580"/>
                <a:gd name="T16" fmla="*/ 0 w 604"/>
                <a:gd name="T17" fmla="*/ 0 h 580"/>
                <a:gd name="T18" fmla="*/ 0 w 604"/>
                <a:gd name="T19" fmla="*/ 0 h 580"/>
                <a:gd name="T20" fmla="*/ 0 w 604"/>
                <a:gd name="T21" fmla="*/ 0 h 580"/>
                <a:gd name="T22" fmla="*/ 0 w 604"/>
                <a:gd name="T23" fmla="*/ 0 h 580"/>
                <a:gd name="T24" fmla="*/ 0 w 604"/>
                <a:gd name="T25" fmla="*/ 0 h 580"/>
                <a:gd name="T26" fmla="*/ 0 w 604"/>
                <a:gd name="T27" fmla="*/ 0 h 580"/>
                <a:gd name="T28" fmla="*/ 0 w 604"/>
                <a:gd name="T29" fmla="*/ 0 h 580"/>
                <a:gd name="T30" fmla="*/ 0 w 604"/>
                <a:gd name="T31" fmla="*/ 0 h 580"/>
                <a:gd name="T32" fmla="*/ 0 w 604"/>
                <a:gd name="T33" fmla="*/ 0 h 580"/>
                <a:gd name="T34" fmla="*/ 0 w 604"/>
                <a:gd name="T35" fmla="*/ 0 h 580"/>
                <a:gd name="T36" fmla="*/ 0 w 604"/>
                <a:gd name="T37" fmla="*/ 0 h 580"/>
                <a:gd name="T38" fmla="*/ 0 w 604"/>
                <a:gd name="T39" fmla="*/ 0 h 580"/>
                <a:gd name="T40" fmla="*/ 1 w 604"/>
                <a:gd name="T41" fmla="*/ 0 h 580"/>
                <a:gd name="T42" fmla="*/ 1 w 604"/>
                <a:gd name="T43" fmla="*/ 0 h 580"/>
                <a:gd name="T44" fmla="*/ 1 w 604"/>
                <a:gd name="T45" fmla="*/ 0 h 580"/>
                <a:gd name="T46" fmla="*/ 1 w 604"/>
                <a:gd name="T47" fmla="*/ 0 h 580"/>
                <a:gd name="T48" fmla="*/ 1 w 604"/>
                <a:gd name="T49" fmla="*/ 0 h 580"/>
                <a:gd name="T50" fmla="*/ 1 w 604"/>
                <a:gd name="T51" fmla="*/ 0 h 580"/>
                <a:gd name="T52" fmla="*/ 1 w 604"/>
                <a:gd name="T53" fmla="*/ 0 h 580"/>
                <a:gd name="T54" fmla="*/ 1 w 604"/>
                <a:gd name="T55" fmla="*/ 0 h 580"/>
                <a:gd name="T56" fmla="*/ 1 w 604"/>
                <a:gd name="T57" fmla="*/ 0 h 580"/>
                <a:gd name="T58" fmla="*/ 0 w 604"/>
                <a:gd name="T59" fmla="*/ 0 h 580"/>
                <a:gd name="T60" fmla="*/ 0 w 604"/>
                <a:gd name="T61" fmla="*/ 0 h 580"/>
                <a:gd name="T62" fmla="*/ 0 w 604"/>
                <a:gd name="T63" fmla="*/ 1 h 580"/>
                <a:gd name="T64" fmla="*/ 0 w 604"/>
                <a:gd name="T65" fmla="*/ 1 h 580"/>
                <a:gd name="T66" fmla="*/ 0 w 604"/>
                <a:gd name="T67" fmla="*/ 0 h 580"/>
                <a:gd name="T68" fmla="*/ 0 w 604"/>
                <a:gd name="T69" fmla="*/ 0 h 580"/>
                <a:gd name="T70" fmla="*/ 0 w 604"/>
                <a:gd name="T71" fmla="*/ 0 h 580"/>
                <a:gd name="T72" fmla="*/ 0 w 604"/>
                <a:gd name="T73" fmla="*/ 0 h 580"/>
                <a:gd name="T74" fmla="*/ 0 w 604"/>
                <a:gd name="T75" fmla="*/ 0 h 580"/>
                <a:gd name="T76" fmla="*/ 0 w 604"/>
                <a:gd name="T77" fmla="*/ 0 h 580"/>
                <a:gd name="T78" fmla="*/ 0 w 604"/>
                <a:gd name="T79" fmla="*/ 0 h 580"/>
                <a:gd name="T80" fmla="*/ 0 w 604"/>
                <a:gd name="T81" fmla="*/ 0 h 580"/>
                <a:gd name="T82" fmla="*/ 0 w 604"/>
                <a:gd name="T83" fmla="*/ 0 h 580"/>
                <a:gd name="T84" fmla="*/ 0 w 604"/>
                <a:gd name="T85" fmla="*/ 0 h 580"/>
                <a:gd name="T86" fmla="*/ 0 w 604"/>
                <a:gd name="T87" fmla="*/ 0 h 580"/>
                <a:gd name="T88" fmla="*/ 0 w 604"/>
                <a:gd name="T89" fmla="*/ 0 h 580"/>
                <a:gd name="T90" fmla="*/ 0 w 604"/>
                <a:gd name="T91" fmla="*/ 0 h 580"/>
                <a:gd name="T92" fmla="*/ 0 w 604"/>
                <a:gd name="T93" fmla="*/ 0 h 580"/>
                <a:gd name="T94" fmla="*/ 0 w 604"/>
                <a:gd name="T95" fmla="*/ 0 h 580"/>
                <a:gd name="T96" fmla="*/ 0 w 604"/>
                <a:gd name="T97" fmla="*/ 0 h 580"/>
                <a:gd name="T98" fmla="*/ 0 w 604"/>
                <a:gd name="T99" fmla="*/ 0 h 580"/>
                <a:gd name="T100" fmla="*/ 0 w 604"/>
                <a:gd name="T101" fmla="*/ 0 h 580"/>
                <a:gd name="T102" fmla="*/ 0 w 604"/>
                <a:gd name="T103" fmla="*/ 0 h 580"/>
                <a:gd name="T104" fmla="*/ 0 w 604"/>
                <a:gd name="T105" fmla="*/ 0 h 5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04" h="580">
                  <a:moveTo>
                    <a:pt x="236" y="424"/>
                  </a:moveTo>
                  <a:lnTo>
                    <a:pt x="258" y="580"/>
                  </a:lnTo>
                  <a:lnTo>
                    <a:pt x="248" y="580"/>
                  </a:lnTo>
                  <a:lnTo>
                    <a:pt x="237" y="579"/>
                  </a:lnTo>
                  <a:lnTo>
                    <a:pt x="227" y="578"/>
                  </a:lnTo>
                  <a:lnTo>
                    <a:pt x="216" y="576"/>
                  </a:lnTo>
                  <a:lnTo>
                    <a:pt x="206" y="575"/>
                  </a:lnTo>
                  <a:lnTo>
                    <a:pt x="196" y="572"/>
                  </a:lnTo>
                  <a:lnTo>
                    <a:pt x="186" y="570"/>
                  </a:lnTo>
                  <a:lnTo>
                    <a:pt x="176" y="567"/>
                  </a:lnTo>
                  <a:lnTo>
                    <a:pt x="167" y="563"/>
                  </a:lnTo>
                  <a:lnTo>
                    <a:pt x="158" y="560"/>
                  </a:lnTo>
                  <a:lnTo>
                    <a:pt x="150" y="556"/>
                  </a:lnTo>
                  <a:lnTo>
                    <a:pt x="140" y="551"/>
                  </a:lnTo>
                  <a:lnTo>
                    <a:pt x="132" y="547"/>
                  </a:lnTo>
                  <a:lnTo>
                    <a:pt x="124" y="541"/>
                  </a:lnTo>
                  <a:lnTo>
                    <a:pt x="116" y="536"/>
                  </a:lnTo>
                  <a:lnTo>
                    <a:pt x="109" y="531"/>
                  </a:lnTo>
                  <a:lnTo>
                    <a:pt x="100" y="525"/>
                  </a:lnTo>
                  <a:lnTo>
                    <a:pt x="93" y="517"/>
                  </a:lnTo>
                  <a:lnTo>
                    <a:pt x="87" y="511"/>
                  </a:lnTo>
                  <a:lnTo>
                    <a:pt x="80" y="504"/>
                  </a:lnTo>
                  <a:lnTo>
                    <a:pt x="74" y="496"/>
                  </a:lnTo>
                  <a:lnTo>
                    <a:pt x="67" y="488"/>
                  </a:lnTo>
                  <a:lnTo>
                    <a:pt x="60" y="479"/>
                  </a:lnTo>
                  <a:lnTo>
                    <a:pt x="55" y="471"/>
                  </a:lnTo>
                  <a:lnTo>
                    <a:pt x="49" y="463"/>
                  </a:lnTo>
                  <a:lnTo>
                    <a:pt x="44" y="453"/>
                  </a:lnTo>
                  <a:lnTo>
                    <a:pt x="39" y="444"/>
                  </a:lnTo>
                  <a:lnTo>
                    <a:pt x="35" y="433"/>
                  </a:lnTo>
                  <a:lnTo>
                    <a:pt x="30" y="423"/>
                  </a:lnTo>
                  <a:lnTo>
                    <a:pt x="27" y="412"/>
                  </a:lnTo>
                  <a:lnTo>
                    <a:pt x="23" y="402"/>
                  </a:lnTo>
                  <a:lnTo>
                    <a:pt x="18" y="390"/>
                  </a:lnTo>
                  <a:lnTo>
                    <a:pt x="15" y="381"/>
                  </a:lnTo>
                  <a:lnTo>
                    <a:pt x="13" y="372"/>
                  </a:lnTo>
                  <a:lnTo>
                    <a:pt x="11" y="364"/>
                  </a:lnTo>
                  <a:lnTo>
                    <a:pt x="9" y="354"/>
                  </a:lnTo>
                  <a:lnTo>
                    <a:pt x="7" y="346"/>
                  </a:lnTo>
                  <a:lnTo>
                    <a:pt x="5" y="338"/>
                  </a:lnTo>
                  <a:lnTo>
                    <a:pt x="4" y="328"/>
                  </a:lnTo>
                  <a:lnTo>
                    <a:pt x="3" y="321"/>
                  </a:lnTo>
                  <a:lnTo>
                    <a:pt x="2" y="311"/>
                  </a:lnTo>
                  <a:lnTo>
                    <a:pt x="1" y="303"/>
                  </a:lnTo>
                  <a:lnTo>
                    <a:pt x="0" y="296"/>
                  </a:lnTo>
                  <a:lnTo>
                    <a:pt x="0" y="287"/>
                  </a:lnTo>
                  <a:lnTo>
                    <a:pt x="0" y="279"/>
                  </a:lnTo>
                  <a:lnTo>
                    <a:pt x="0" y="270"/>
                  </a:lnTo>
                  <a:lnTo>
                    <a:pt x="1" y="263"/>
                  </a:lnTo>
                  <a:lnTo>
                    <a:pt x="1" y="256"/>
                  </a:lnTo>
                  <a:lnTo>
                    <a:pt x="2" y="247"/>
                  </a:lnTo>
                  <a:lnTo>
                    <a:pt x="3" y="240"/>
                  </a:lnTo>
                  <a:lnTo>
                    <a:pt x="5" y="233"/>
                  </a:lnTo>
                  <a:lnTo>
                    <a:pt x="6" y="225"/>
                  </a:lnTo>
                  <a:lnTo>
                    <a:pt x="8" y="218"/>
                  </a:lnTo>
                  <a:lnTo>
                    <a:pt x="10" y="211"/>
                  </a:lnTo>
                  <a:lnTo>
                    <a:pt x="12" y="203"/>
                  </a:lnTo>
                  <a:lnTo>
                    <a:pt x="15" y="196"/>
                  </a:lnTo>
                  <a:lnTo>
                    <a:pt x="17" y="188"/>
                  </a:lnTo>
                  <a:lnTo>
                    <a:pt x="20" y="182"/>
                  </a:lnTo>
                  <a:lnTo>
                    <a:pt x="24" y="175"/>
                  </a:lnTo>
                  <a:lnTo>
                    <a:pt x="28" y="169"/>
                  </a:lnTo>
                  <a:lnTo>
                    <a:pt x="30" y="161"/>
                  </a:lnTo>
                  <a:lnTo>
                    <a:pt x="34" y="155"/>
                  </a:lnTo>
                  <a:lnTo>
                    <a:pt x="38" y="149"/>
                  </a:lnTo>
                  <a:lnTo>
                    <a:pt x="42" y="142"/>
                  </a:lnTo>
                  <a:lnTo>
                    <a:pt x="49" y="132"/>
                  </a:lnTo>
                  <a:lnTo>
                    <a:pt x="57" y="122"/>
                  </a:lnTo>
                  <a:lnTo>
                    <a:pt x="66" y="113"/>
                  </a:lnTo>
                  <a:lnTo>
                    <a:pt x="75" y="104"/>
                  </a:lnTo>
                  <a:lnTo>
                    <a:pt x="84" y="96"/>
                  </a:lnTo>
                  <a:lnTo>
                    <a:pt x="93" y="88"/>
                  </a:lnTo>
                  <a:lnTo>
                    <a:pt x="104" y="79"/>
                  </a:lnTo>
                  <a:lnTo>
                    <a:pt x="114" y="72"/>
                  </a:lnTo>
                  <a:lnTo>
                    <a:pt x="125" y="65"/>
                  </a:lnTo>
                  <a:lnTo>
                    <a:pt x="136" y="58"/>
                  </a:lnTo>
                  <a:lnTo>
                    <a:pt x="148" y="51"/>
                  </a:lnTo>
                  <a:lnTo>
                    <a:pt x="160" y="45"/>
                  </a:lnTo>
                  <a:lnTo>
                    <a:pt x="173" y="39"/>
                  </a:lnTo>
                  <a:lnTo>
                    <a:pt x="186" y="34"/>
                  </a:lnTo>
                  <a:lnTo>
                    <a:pt x="200" y="28"/>
                  </a:lnTo>
                  <a:lnTo>
                    <a:pt x="213" y="24"/>
                  </a:lnTo>
                  <a:lnTo>
                    <a:pt x="231" y="18"/>
                  </a:lnTo>
                  <a:lnTo>
                    <a:pt x="247" y="13"/>
                  </a:lnTo>
                  <a:lnTo>
                    <a:pt x="255" y="11"/>
                  </a:lnTo>
                  <a:lnTo>
                    <a:pt x="264" y="9"/>
                  </a:lnTo>
                  <a:lnTo>
                    <a:pt x="272" y="8"/>
                  </a:lnTo>
                  <a:lnTo>
                    <a:pt x="280" y="7"/>
                  </a:lnTo>
                  <a:lnTo>
                    <a:pt x="288" y="5"/>
                  </a:lnTo>
                  <a:lnTo>
                    <a:pt x="295" y="4"/>
                  </a:lnTo>
                  <a:lnTo>
                    <a:pt x="304" y="3"/>
                  </a:lnTo>
                  <a:lnTo>
                    <a:pt x="311" y="2"/>
                  </a:lnTo>
                  <a:lnTo>
                    <a:pt x="319" y="2"/>
                  </a:lnTo>
                  <a:lnTo>
                    <a:pt x="326" y="2"/>
                  </a:lnTo>
                  <a:lnTo>
                    <a:pt x="334" y="0"/>
                  </a:lnTo>
                  <a:lnTo>
                    <a:pt x="342" y="2"/>
                  </a:lnTo>
                  <a:lnTo>
                    <a:pt x="349" y="0"/>
                  </a:lnTo>
                  <a:lnTo>
                    <a:pt x="356" y="2"/>
                  </a:lnTo>
                  <a:lnTo>
                    <a:pt x="363" y="2"/>
                  </a:lnTo>
                  <a:lnTo>
                    <a:pt x="370" y="3"/>
                  </a:lnTo>
                  <a:lnTo>
                    <a:pt x="377" y="4"/>
                  </a:lnTo>
                  <a:lnTo>
                    <a:pt x="385" y="5"/>
                  </a:lnTo>
                  <a:lnTo>
                    <a:pt x="392" y="6"/>
                  </a:lnTo>
                  <a:lnTo>
                    <a:pt x="399" y="7"/>
                  </a:lnTo>
                  <a:lnTo>
                    <a:pt x="405" y="9"/>
                  </a:lnTo>
                  <a:lnTo>
                    <a:pt x="412" y="11"/>
                  </a:lnTo>
                  <a:lnTo>
                    <a:pt x="419" y="12"/>
                  </a:lnTo>
                  <a:lnTo>
                    <a:pt x="426" y="14"/>
                  </a:lnTo>
                  <a:lnTo>
                    <a:pt x="432" y="17"/>
                  </a:lnTo>
                  <a:lnTo>
                    <a:pt x="438" y="19"/>
                  </a:lnTo>
                  <a:lnTo>
                    <a:pt x="445" y="23"/>
                  </a:lnTo>
                  <a:lnTo>
                    <a:pt x="451" y="25"/>
                  </a:lnTo>
                  <a:lnTo>
                    <a:pt x="457" y="28"/>
                  </a:lnTo>
                  <a:lnTo>
                    <a:pt x="464" y="31"/>
                  </a:lnTo>
                  <a:lnTo>
                    <a:pt x="470" y="34"/>
                  </a:lnTo>
                  <a:lnTo>
                    <a:pt x="476" y="38"/>
                  </a:lnTo>
                  <a:lnTo>
                    <a:pt x="481" y="41"/>
                  </a:lnTo>
                  <a:lnTo>
                    <a:pt x="486" y="45"/>
                  </a:lnTo>
                  <a:lnTo>
                    <a:pt x="492" y="49"/>
                  </a:lnTo>
                  <a:lnTo>
                    <a:pt x="498" y="53"/>
                  </a:lnTo>
                  <a:lnTo>
                    <a:pt x="503" y="56"/>
                  </a:lnTo>
                  <a:lnTo>
                    <a:pt x="508" y="60"/>
                  </a:lnTo>
                  <a:lnTo>
                    <a:pt x="513" y="66"/>
                  </a:lnTo>
                  <a:lnTo>
                    <a:pt x="518" y="70"/>
                  </a:lnTo>
                  <a:lnTo>
                    <a:pt x="522" y="74"/>
                  </a:lnTo>
                  <a:lnTo>
                    <a:pt x="527" y="78"/>
                  </a:lnTo>
                  <a:lnTo>
                    <a:pt x="535" y="89"/>
                  </a:lnTo>
                  <a:lnTo>
                    <a:pt x="544" y="98"/>
                  </a:lnTo>
                  <a:lnTo>
                    <a:pt x="552" y="110"/>
                  </a:lnTo>
                  <a:lnTo>
                    <a:pt x="559" y="120"/>
                  </a:lnTo>
                  <a:lnTo>
                    <a:pt x="565" y="132"/>
                  </a:lnTo>
                  <a:lnTo>
                    <a:pt x="571" y="144"/>
                  </a:lnTo>
                  <a:lnTo>
                    <a:pt x="578" y="157"/>
                  </a:lnTo>
                  <a:lnTo>
                    <a:pt x="583" y="171"/>
                  </a:lnTo>
                  <a:lnTo>
                    <a:pt x="588" y="184"/>
                  </a:lnTo>
                  <a:lnTo>
                    <a:pt x="592" y="200"/>
                  </a:lnTo>
                  <a:lnTo>
                    <a:pt x="594" y="207"/>
                  </a:lnTo>
                  <a:lnTo>
                    <a:pt x="596" y="215"/>
                  </a:lnTo>
                  <a:lnTo>
                    <a:pt x="598" y="223"/>
                  </a:lnTo>
                  <a:lnTo>
                    <a:pt x="599" y="230"/>
                  </a:lnTo>
                  <a:lnTo>
                    <a:pt x="600" y="238"/>
                  </a:lnTo>
                  <a:lnTo>
                    <a:pt x="601" y="245"/>
                  </a:lnTo>
                  <a:lnTo>
                    <a:pt x="602" y="253"/>
                  </a:lnTo>
                  <a:lnTo>
                    <a:pt x="603" y="260"/>
                  </a:lnTo>
                  <a:lnTo>
                    <a:pt x="603" y="267"/>
                  </a:lnTo>
                  <a:lnTo>
                    <a:pt x="603" y="275"/>
                  </a:lnTo>
                  <a:lnTo>
                    <a:pt x="604" y="282"/>
                  </a:lnTo>
                  <a:lnTo>
                    <a:pt x="604" y="289"/>
                  </a:lnTo>
                  <a:lnTo>
                    <a:pt x="603" y="296"/>
                  </a:lnTo>
                  <a:lnTo>
                    <a:pt x="603" y="303"/>
                  </a:lnTo>
                  <a:lnTo>
                    <a:pt x="602" y="310"/>
                  </a:lnTo>
                  <a:lnTo>
                    <a:pt x="601" y="317"/>
                  </a:lnTo>
                  <a:lnTo>
                    <a:pt x="600" y="324"/>
                  </a:lnTo>
                  <a:lnTo>
                    <a:pt x="599" y="331"/>
                  </a:lnTo>
                  <a:lnTo>
                    <a:pt x="598" y="338"/>
                  </a:lnTo>
                  <a:lnTo>
                    <a:pt x="596" y="345"/>
                  </a:lnTo>
                  <a:lnTo>
                    <a:pt x="595" y="351"/>
                  </a:lnTo>
                  <a:lnTo>
                    <a:pt x="592" y="358"/>
                  </a:lnTo>
                  <a:lnTo>
                    <a:pt x="590" y="365"/>
                  </a:lnTo>
                  <a:lnTo>
                    <a:pt x="588" y="371"/>
                  </a:lnTo>
                  <a:lnTo>
                    <a:pt x="586" y="378"/>
                  </a:lnTo>
                  <a:lnTo>
                    <a:pt x="583" y="383"/>
                  </a:lnTo>
                  <a:lnTo>
                    <a:pt x="580" y="389"/>
                  </a:lnTo>
                  <a:lnTo>
                    <a:pt x="577" y="395"/>
                  </a:lnTo>
                  <a:lnTo>
                    <a:pt x="573" y="402"/>
                  </a:lnTo>
                  <a:lnTo>
                    <a:pt x="569" y="408"/>
                  </a:lnTo>
                  <a:lnTo>
                    <a:pt x="566" y="414"/>
                  </a:lnTo>
                  <a:lnTo>
                    <a:pt x="562" y="421"/>
                  </a:lnTo>
                  <a:lnTo>
                    <a:pt x="558" y="427"/>
                  </a:lnTo>
                  <a:lnTo>
                    <a:pt x="554" y="432"/>
                  </a:lnTo>
                  <a:lnTo>
                    <a:pt x="549" y="438"/>
                  </a:lnTo>
                  <a:lnTo>
                    <a:pt x="544" y="444"/>
                  </a:lnTo>
                  <a:lnTo>
                    <a:pt x="540" y="450"/>
                  </a:lnTo>
                  <a:lnTo>
                    <a:pt x="533" y="455"/>
                  </a:lnTo>
                  <a:lnTo>
                    <a:pt x="528" y="460"/>
                  </a:lnTo>
                  <a:lnTo>
                    <a:pt x="522" y="466"/>
                  </a:lnTo>
                  <a:lnTo>
                    <a:pt x="517" y="471"/>
                  </a:lnTo>
                  <a:lnTo>
                    <a:pt x="511" y="476"/>
                  </a:lnTo>
                  <a:lnTo>
                    <a:pt x="505" y="481"/>
                  </a:lnTo>
                  <a:lnTo>
                    <a:pt x="498" y="487"/>
                  </a:lnTo>
                  <a:lnTo>
                    <a:pt x="491" y="492"/>
                  </a:lnTo>
                  <a:lnTo>
                    <a:pt x="484" y="496"/>
                  </a:lnTo>
                  <a:lnTo>
                    <a:pt x="477" y="500"/>
                  </a:lnTo>
                  <a:lnTo>
                    <a:pt x="470" y="506"/>
                  </a:lnTo>
                  <a:lnTo>
                    <a:pt x="462" y="510"/>
                  </a:lnTo>
                  <a:lnTo>
                    <a:pt x="454" y="514"/>
                  </a:lnTo>
                  <a:lnTo>
                    <a:pt x="446" y="519"/>
                  </a:lnTo>
                  <a:lnTo>
                    <a:pt x="438" y="523"/>
                  </a:lnTo>
                  <a:lnTo>
                    <a:pt x="430" y="528"/>
                  </a:lnTo>
                  <a:lnTo>
                    <a:pt x="421" y="531"/>
                  </a:lnTo>
                  <a:lnTo>
                    <a:pt x="411" y="535"/>
                  </a:lnTo>
                  <a:lnTo>
                    <a:pt x="403" y="539"/>
                  </a:lnTo>
                  <a:lnTo>
                    <a:pt x="393" y="542"/>
                  </a:lnTo>
                  <a:lnTo>
                    <a:pt x="384" y="547"/>
                  </a:lnTo>
                  <a:lnTo>
                    <a:pt x="374" y="550"/>
                  </a:lnTo>
                  <a:lnTo>
                    <a:pt x="364" y="554"/>
                  </a:lnTo>
                  <a:lnTo>
                    <a:pt x="354" y="557"/>
                  </a:lnTo>
                  <a:lnTo>
                    <a:pt x="344" y="560"/>
                  </a:lnTo>
                  <a:lnTo>
                    <a:pt x="225" y="188"/>
                  </a:lnTo>
                  <a:lnTo>
                    <a:pt x="216" y="192"/>
                  </a:lnTo>
                  <a:lnTo>
                    <a:pt x="209" y="195"/>
                  </a:lnTo>
                  <a:lnTo>
                    <a:pt x="202" y="198"/>
                  </a:lnTo>
                  <a:lnTo>
                    <a:pt x="195" y="201"/>
                  </a:lnTo>
                  <a:lnTo>
                    <a:pt x="189" y="205"/>
                  </a:lnTo>
                  <a:lnTo>
                    <a:pt x="183" y="209"/>
                  </a:lnTo>
                  <a:lnTo>
                    <a:pt x="176" y="213"/>
                  </a:lnTo>
                  <a:lnTo>
                    <a:pt x="170" y="218"/>
                  </a:lnTo>
                  <a:lnTo>
                    <a:pt x="165" y="222"/>
                  </a:lnTo>
                  <a:lnTo>
                    <a:pt x="160" y="226"/>
                  </a:lnTo>
                  <a:lnTo>
                    <a:pt x="155" y="232"/>
                  </a:lnTo>
                  <a:lnTo>
                    <a:pt x="151" y="237"/>
                  </a:lnTo>
                  <a:lnTo>
                    <a:pt x="147" y="241"/>
                  </a:lnTo>
                  <a:lnTo>
                    <a:pt x="143" y="247"/>
                  </a:lnTo>
                  <a:lnTo>
                    <a:pt x="138" y="253"/>
                  </a:lnTo>
                  <a:lnTo>
                    <a:pt x="135" y="259"/>
                  </a:lnTo>
                  <a:lnTo>
                    <a:pt x="132" y="264"/>
                  </a:lnTo>
                  <a:lnTo>
                    <a:pt x="130" y="269"/>
                  </a:lnTo>
                  <a:lnTo>
                    <a:pt x="127" y="276"/>
                  </a:lnTo>
                  <a:lnTo>
                    <a:pt x="126" y="282"/>
                  </a:lnTo>
                  <a:lnTo>
                    <a:pt x="124" y="287"/>
                  </a:lnTo>
                  <a:lnTo>
                    <a:pt x="123" y="293"/>
                  </a:lnTo>
                  <a:lnTo>
                    <a:pt x="121" y="300"/>
                  </a:lnTo>
                  <a:lnTo>
                    <a:pt x="121" y="306"/>
                  </a:lnTo>
                  <a:lnTo>
                    <a:pt x="120" y="312"/>
                  </a:lnTo>
                  <a:lnTo>
                    <a:pt x="120" y="318"/>
                  </a:lnTo>
                  <a:lnTo>
                    <a:pt x="121" y="325"/>
                  </a:lnTo>
                  <a:lnTo>
                    <a:pt x="121" y="331"/>
                  </a:lnTo>
                  <a:lnTo>
                    <a:pt x="122" y="337"/>
                  </a:lnTo>
                  <a:lnTo>
                    <a:pt x="123" y="343"/>
                  </a:lnTo>
                  <a:lnTo>
                    <a:pt x="125" y="350"/>
                  </a:lnTo>
                  <a:lnTo>
                    <a:pt x="127" y="357"/>
                  </a:lnTo>
                  <a:lnTo>
                    <a:pt x="130" y="365"/>
                  </a:lnTo>
                  <a:lnTo>
                    <a:pt x="133" y="372"/>
                  </a:lnTo>
                  <a:lnTo>
                    <a:pt x="137" y="380"/>
                  </a:lnTo>
                  <a:lnTo>
                    <a:pt x="142" y="386"/>
                  </a:lnTo>
                  <a:lnTo>
                    <a:pt x="144" y="389"/>
                  </a:lnTo>
                  <a:lnTo>
                    <a:pt x="147" y="392"/>
                  </a:lnTo>
                  <a:lnTo>
                    <a:pt x="150" y="394"/>
                  </a:lnTo>
                  <a:lnTo>
                    <a:pt x="152" y="397"/>
                  </a:lnTo>
                  <a:lnTo>
                    <a:pt x="155" y="401"/>
                  </a:lnTo>
                  <a:lnTo>
                    <a:pt x="158" y="403"/>
                  </a:lnTo>
                  <a:lnTo>
                    <a:pt x="161" y="405"/>
                  </a:lnTo>
                  <a:lnTo>
                    <a:pt x="164" y="408"/>
                  </a:lnTo>
                  <a:lnTo>
                    <a:pt x="171" y="411"/>
                  </a:lnTo>
                  <a:lnTo>
                    <a:pt x="178" y="415"/>
                  </a:lnTo>
                  <a:lnTo>
                    <a:pt x="187" y="418"/>
                  </a:lnTo>
                  <a:lnTo>
                    <a:pt x="195" y="421"/>
                  </a:lnTo>
                  <a:lnTo>
                    <a:pt x="204" y="422"/>
                  </a:lnTo>
                  <a:lnTo>
                    <a:pt x="214" y="424"/>
                  </a:lnTo>
                  <a:lnTo>
                    <a:pt x="219" y="424"/>
                  </a:lnTo>
                  <a:lnTo>
                    <a:pt x="225" y="424"/>
                  </a:lnTo>
                  <a:lnTo>
                    <a:pt x="230" y="424"/>
                  </a:lnTo>
                  <a:lnTo>
                    <a:pt x="236" y="424"/>
                  </a:lnTo>
                  <a:close/>
                  <a:moveTo>
                    <a:pt x="386" y="383"/>
                  </a:moveTo>
                  <a:lnTo>
                    <a:pt x="393" y="381"/>
                  </a:lnTo>
                  <a:lnTo>
                    <a:pt x="400" y="378"/>
                  </a:lnTo>
                  <a:lnTo>
                    <a:pt x="407" y="374"/>
                  </a:lnTo>
                  <a:lnTo>
                    <a:pt x="414" y="371"/>
                  </a:lnTo>
                  <a:lnTo>
                    <a:pt x="421" y="368"/>
                  </a:lnTo>
                  <a:lnTo>
                    <a:pt x="427" y="364"/>
                  </a:lnTo>
                  <a:lnTo>
                    <a:pt x="433" y="361"/>
                  </a:lnTo>
                  <a:lnTo>
                    <a:pt x="438" y="357"/>
                  </a:lnTo>
                  <a:lnTo>
                    <a:pt x="443" y="352"/>
                  </a:lnTo>
                  <a:lnTo>
                    <a:pt x="448" y="348"/>
                  </a:lnTo>
                  <a:lnTo>
                    <a:pt x="452" y="343"/>
                  </a:lnTo>
                  <a:lnTo>
                    <a:pt x="457" y="339"/>
                  </a:lnTo>
                  <a:lnTo>
                    <a:pt x="461" y="333"/>
                  </a:lnTo>
                  <a:lnTo>
                    <a:pt x="465" y="329"/>
                  </a:lnTo>
                  <a:lnTo>
                    <a:pt x="468" y="324"/>
                  </a:lnTo>
                  <a:lnTo>
                    <a:pt x="471" y="319"/>
                  </a:lnTo>
                  <a:lnTo>
                    <a:pt x="474" y="313"/>
                  </a:lnTo>
                  <a:lnTo>
                    <a:pt x="476" y="308"/>
                  </a:lnTo>
                  <a:lnTo>
                    <a:pt x="478" y="303"/>
                  </a:lnTo>
                  <a:lnTo>
                    <a:pt x="480" y="297"/>
                  </a:lnTo>
                  <a:lnTo>
                    <a:pt x="481" y="291"/>
                  </a:lnTo>
                  <a:lnTo>
                    <a:pt x="483" y="286"/>
                  </a:lnTo>
                  <a:lnTo>
                    <a:pt x="483" y="281"/>
                  </a:lnTo>
                  <a:lnTo>
                    <a:pt x="484" y="276"/>
                  </a:lnTo>
                  <a:lnTo>
                    <a:pt x="484" y="269"/>
                  </a:lnTo>
                  <a:lnTo>
                    <a:pt x="485" y="264"/>
                  </a:lnTo>
                  <a:lnTo>
                    <a:pt x="484" y="259"/>
                  </a:lnTo>
                  <a:lnTo>
                    <a:pt x="484" y="253"/>
                  </a:lnTo>
                  <a:lnTo>
                    <a:pt x="483" y="247"/>
                  </a:lnTo>
                  <a:lnTo>
                    <a:pt x="482" y="242"/>
                  </a:lnTo>
                  <a:lnTo>
                    <a:pt x="481" y="236"/>
                  </a:lnTo>
                  <a:lnTo>
                    <a:pt x="479" y="230"/>
                  </a:lnTo>
                  <a:lnTo>
                    <a:pt x="477" y="224"/>
                  </a:lnTo>
                  <a:lnTo>
                    <a:pt x="475" y="219"/>
                  </a:lnTo>
                  <a:lnTo>
                    <a:pt x="472" y="213"/>
                  </a:lnTo>
                  <a:lnTo>
                    <a:pt x="470" y="207"/>
                  </a:lnTo>
                  <a:lnTo>
                    <a:pt x="467" y="202"/>
                  </a:lnTo>
                  <a:lnTo>
                    <a:pt x="464" y="198"/>
                  </a:lnTo>
                  <a:lnTo>
                    <a:pt x="460" y="193"/>
                  </a:lnTo>
                  <a:lnTo>
                    <a:pt x="456" y="188"/>
                  </a:lnTo>
                  <a:lnTo>
                    <a:pt x="452" y="184"/>
                  </a:lnTo>
                  <a:lnTo>
                    <a:pt x="448" y="180"/>
                  </a:lnTo>
                  <a:lnTo>
                    <a:pt x="444" y="177"/>
                  </a:lnTo>
                  <a:lnTo>
                    <a:pt x="439" y="174"/>
                  </a:lnTo>
                  <a:lnTo>
                    <a:pt x="435" y="170"/>
                  </a:lnTo>
                  <a:lnTo>
                    <a:pt x="430" y="166"/>
                  </a:lnTo>
                  <a:lnTo>
                    <a:pt x="425" y="164"/>
                  </a:lnTo>
                  <a:lnTo>
                    <a:pt x="419" y="161"/>
                  </a:lnTo>
                  <a:lnTo>
                    <a:pt x="413" y="159"/>
                  </a:lnTo>
                  <a:lnTo>
                    <a:pt x="407" y="157"/>
                  </a:lnTo>
                  <a:lnTo>
                    <a:pt x="401" y="155"/>
                  </a:lnTo>
                  <a:lnTo>
                    <a:pt x="395" y="154"/>
                  </a:lnTo>
                  <a:lnTo>
                    <a:pt x="389" y="153"/>
                  </a:lnTo>
                  <a:lnTo>
                    <a:pt x="383" y="152"/>
                  </a:lnTo>
                  <a:lnTo>
                    <a:pt x="376" y="152"/>
                  </a:lnTo>
                  <a:lnTo>
                    <a:pt x="370" y="152"/>
                  </a:lnTo>
                  <a:lnTo>
                    <a:pt x="363" y="152"/>
                  </a:lnTo>
                  <a:lnTo>
                    <a:pt x="357" y="152"/>
                  </a:lnTo>
                  <a:lnTo>
                    <a:pt x="350" y="153"/>
                  </a:lnTo>
                  <a:lnTo>
                    <a:pt x="344" y="154"/>
                  </a:lnTo>
                  <a:lnTo>
                    <a:pt x="336" y="155"/>
                  </a:lnTo>
                  <a:lnTo>
                    <a:pt x="329" y="157"/>
                  </a:lnTo>
                  <a:lnTo>
                    <a:pt x="322" y="159"/>
                  </a:lnTo>
                  <a:lnTo>
                    <a:pt x="315" y="161"/>
                  </a:lnTo>
                  <a:lnTo>
                    <a:pt x="386" y="383"/>
                  </a:lnTo>
                  <a:close/>
                </a:path>
              </a:pathLst>
            </a:custGeom>
            <a:solidFill>
              <a:srgbClr val="FFFFFF"/>
            </a:solidFill>
            <a:ln w="9525">
              <a:noFill/>
              <a:round/>
              <a:headEnd/>
              <a:tailEnd/>
            </a:ln>
          </p:spPr>
          <p:txBody>
            <a:bodyPr/>
            <a:lstStyle/>
            <a:p>
              <a:endParaRPr lang="it-IT"/>
            </a:p>
          </p:txBody>
        </p:sp>
        <p:sp>
          <p:nvSpPr>
            <p:cNvPr id="57409" name="Freeform 65"/>
            <p:cNvSpPr>
              <a:spLocks/>
            </p:cNvSpPr>
            <p:nvPr/>
          </p:nvSpPr>
          <p:spPr bwMode="auto">
            <a:xfrm>
              <a:off x="3526" y="1735"/>
              <a:ext cx="107" cy="63"/>
            </a:xfrm>
            <a:custGeom>
              <a:avLst/>
              <a:gdLst>
                <a:gd name="T0" fmla="*/ 0 w 639"/>
                <a:gd name="T1" fmla="*/ 0 h 377"/>
                <a:gd name="T2" fmla="*/ 1 w 639"/>
                <a:gd name="T3" fmla="*/ 0 h 377"/>
                <a:gd name="T4" fmla="*/ 1 w 639"/>
                <a:gd name="T5" fmla="*/ 0 h 377"/>
                <a:gd name="T6" fmla="*/ 1 w 639"/>
                <a:gd name="T7" fmla="*/ 0 h 377"/>
                <a:gd name="T8" fmla="*/ 1 w 639"/>
                <a:gd name="T9" fmla="*/ 0 h 377"/>
                <a:gd name="T10" fmla="*/ 1 w 639"/>
                <a:gd name="T11" fmla="*/ 0 h 377"/>
                <a:gd name="T12" fmla="*/ 1 w 639"/>
                <a:gd name="T13" fmla="*/ 0 h 377"/>
                <a:gd name="T14" fmla="*/ 1 w 639"/>
                <a:gd name="T15" fmla="*/ 0 h 377"/>
                <a:gd name="T16" fmla="*/ 1 w 639"/>
                <a:gd name="T17" fmla="*/ 0 h 377"/>
                <a:gd name="T18" fmla="*/ 1 w 639"/>
                <a:gd name="T19" fmla="*/ 0 h 377"/>
                <a:gd name="T20" fmla="*/ 1 w 639"/>
                <a:gd name="T21" fmla="*/ 0 h 377"/>
                <a:gd name="T22" fmla="*/ 1 w 639"/>
                <a:gd name="T23" fmla="*/ 0 h 377"/>
                <a:gd name="T24" fmla="*/ 1 w 639"/>
                <a:gd name="T25" fmla="*/ 0 h 377"/>
                <a:gd name="T26" fmla="*/ 1 w 639"/>
                <a:gd name="T27" fmla="*/ 0 h 377"/>
                <a:gd name="T28" fmla="*/ 1 w 639"/>
                <a:gd name="T29" fmla="*/ 0 h 377"/>
                <a:gd name="T30" fmla="*/ 1 w 639"/>
                <a:gd name="T31" fmla="*/ 0 h 377"/>
                <a:gd name="T32" fmla="*/ 1 w 639"/>
                <a:gd name="T33" fmla="*/ 0 h 377"/>
                <a:gd name="T34" fmla="*/ 1 w 639"/>
                <a:gd name="T35" fmla="*/ 0 h 377"/>
                <a:gd name="T36" fmla="*/ 1 w 639"/>
                <a:gd name="T37" fmla="*/ 0 h 377"/>
                <a:gd name="T38" fmla="*/ 1 w 639"/>
                <a:gd name="T39" fmla="*/ 0 h 377"/>
                <a:gd name="T40" fmla="*/ 0 w 639"/>
                <a:gd name="T41" fmla="*/ 0 h 377"/>
                <a:gd name="T42" fmla="*/ 0 w 639"/>
                <a:gd name="T43" fmla="*/ 0 h 377"/>
                <a:gd name="T44" fmla="*/ 0 w 639"/>
                <a:gd name="T45" fmla="*/ 0 h 377"/>
                <a:gd name="T46" fmla="*/ 0 w 639"/>
                <a:gd name="T47" fmla="*/ 0 h 377"/>
                <a:gd name="T48" fmla="*/ 0 w 639"/>
                <a:gd name="T49" fmla="*/ 0 h 377"/>
                <a:gd name="T50" fmla="*/ 0 w 639"/>
                <a:gd name="T51" fmla="*/ 0 h 377"/>
                <a:gd name="T52" fmla="*/ 0 w 639"/>
                <a:gd name="T53" fmla="*/ 0 h 377"/>
                <a:gd name="T54" fmla="*/ 0 w 639"/>
                <a:gd name="T55" fmla="*/ 0 h 377"/>
                <a:gd name="T56" fmla="*/ 0 w 639"/>
                <a:gd name="T57" fmla="*/ 0 h 377"/>
                <a:gd name="T58" fmla="*/ 0 w 639"/>
                <a:gd name="T59" fmla="*/ 0 h 377"/>
                <a:gd name="T60" fmla="*/ 0 w 639"/>
                <a:gd name="T61" fmla="*/ 0 h 377"/>
                <a:gd name="T62" fmla="*/ 0 w 639"/>
                <a:gd name="T63" fmla="*/ 0 h 377"/>
                <a:gd name="T64" fmla="*/ 0 w 639"/>
                <a:gd name="T65" fmla="*/ 0 h 377"/>
                <a:gd name="T66" fmla="*/ 0 w 639"/>
                <a:gd name="T67" fmla="*/ 0 h 377"/>
                <a:gd name="T68" fmla="*/ 0 w 639"/>
                <a:gd name="T69" fmla="*/ 0 h 377"/>
                <a:gd name="T70" fmla="*/ 0 w 639"/>
                <a:gd name="T71" fmla="*/ 0 h 377"/>
                <a:gd name="T72" fmla="*/ 0 w 639"/>
                <a:gd name="T73" fmla="*/ 0 h 377"/>
                <a:gd name="T74" fmla="*/ 0 w 639"/>
                <a:gd name="T75" fmla="*/ 0 h 377"/>
                <a:gd name="T76" fmla="*/ 0 w 639"/>
                <a:gd name="T77" fmla="*/ 0 h 377"/>
                <a:gd name="T78" fmla="*/ 0 w 639"/>
                <a:gd name="T79" fmla="*/ 0 h 377"/>
                <a:gd name="T80" fmla="*/ 0 w 639"/>
                <a:gd name="T81" fmla="*/ 0 h 377"/>
                <a:gd name="T82" fmla="*/ 0 w 639"/>
                <a:gd name="T83" fmla="*/ 0 h 377"/>
                <a:gd name="T84" fmla="*/ 0 w 639"/>
                <a:gd name="T85" fmla="*/ 0 h 3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39" h="377">
                  <a:moveTo>
                    <a:pt x="30" y="273"/>
                  </a:moveTo>
                  <a:lnTo>
                    <a:pt x="0" y="121"/>
                  </a:lnTo>
                  <a:lnTo>
                    <a:pt x="566" y="0"/>
                  </a:lnTo>
                  <a:lnTo>
                    <a:pt x="594" y="142"/>
                  </a:lnTo>
                  <a:lnTo>
                    <a:pt x="514" y="160"/>
                  </a:lnTo>
                  <a:lnTo>
                    <a:pt x="522" y="162"/>
                  </a:lnTo>
                  <a:lnTo>
                    <a:pt x="530" y="165"/>
                  </a:lnTo>
                  <a:lnTo>
                    <a:pt x="537" y="168"/>
                  </a:lnTo>
                  <a:lnTo>
                    <a:pt x="544" y="171"/>
                  </a:lnTo>
                  <a:lnTo>
                    <a:pt x="557" y="177"/>
                  </a:lnTo>
                  <a:lnTo>
                    <a:pt x="569" y="184"/>
                  </a:lnTo>
                  <a:lnTo>
                    <a:pt x="579" y="190"/>
                  </a:lnTo>
                  <a:lnTo>
                    <a:pt x="588" y="196"/>
                  </a:lnTo>
                  <a:lnTo>
                    <a:pt x="595" y="203"/>
                  </a:lnTo>
                  <a:lnTo>
                    <a:pt x="603" y="209"/>
                  </a:lnTo>
                  <a:lnTo>
                    <a:pt x="606" y="212"/>
                  </a:lnTo>
                  <a:lnTo>
                    <a:pt x="609" y="215"/>
                  </a:lnTo>
                  <a:lnTo>
                    <a:pt x="611" y="218"/>
                  </a:lnTo>
                  <a:lnTo>
                    <a:pt x="614" y="223"/>
                  </a:lnTo>
                  <a:lnTo>
                    <a:pt x="618" y="229"/>
                  </a:lnTo>
                  <a:lnTo>
                    <a:pt x="622" y="237"/>
                  </a:lnTo>
                  <a:lnTo>
                    <a:pt x="626" y="245"/>
                  </a:lnTo>
                  <a:lnTo>
                    <a:pt x="629" y="253"/>
                  </a:lnTo>
                  <a:lnTo>
                    <a:pt x="632" y="262"/>
                  </a:lnTo>
                  <a:lnTo>
                    <a:pt x="634" y="270"/>
                  </a:lnTo>
                  <a:lnTo>
                    <a:pt x="635" y="276"/>
                  </a:lnTo>
                  <a:lnTo>
                    <a:pt x="637" y="283"/>
                  </a:lnTo>
                  <a:lnTo>
                    <a:pt x="638" y="290"/>
                  </a:lnTo>
                  <a:lnTo>
                    <a:pt x="638" y="296"/>
                  </a:lnTo>
                  <a:lnTo>
                    <a:pt x="638" y="303"/>
                  </a:lnTo>
                  <a:lnTo>
                    <a:pt x="639" y="310"/>
                  </a:lnTo>
                  <a:lnTo>
                    <a:pt x="638" y="316"/>
                  </a:lnTo>
                  <a:lnTo>
                    <a:pt x="638" y="323"/>
                  </a:lnTo>
                  <a:lnTo>
                    <a:pt x="638" y="330"/>
                  </a:lnTo>
                  <a:lnTo>
                    <a:pt x="637" y="336"/>
                  </a:lnTo>
                  <a:lnTo>
                    <a:pt x="635" y="343"/>
                  </a:lnTo>
                  <a:lnTo>
                    <a:pt x="634" y="350"/>
                  </a:lnTo>
                  <a:lnTo>
                    <a:pt x="632" y="357"/>
                  </a:lnTo>
                  <a:lnTo>
                    <a:pt x="630" y="363"/>
                  </a:lnTo>
                  <a:lnTo>
                    <a:pt x="628" y="371"/>
                  </a:lnTo>
                  <a:lnTo>
                    <a:pt x="626" y="377"/>
                  </a:lnTo>
                  <a:lnTo>
                    <a:pt x="486" y="358"/>
                  </a:lnTo>
                  <a:lnTo>
                    <a:pt x="489" y="352"/>
                  </a:lnTo>
                  <a:lnTo>
                    <a:pt x="490" y="346"/>
                  </a:lnTo>
                  <a:lnTo>
                    <a:pt x="492" y="341"/>
                  </a:lnTo>
                  <a:lnTo>
                    <a:pt x="493" y="336"/>
                  </a:lnTo>
                  <a:lnTo>
                    <a:pt x="494" y="331"/>
                  </a:lnTo>
                  <a:lnTo>
                    <a:pt x="496" y="325"/>
                  </a:lnTo>
                  <a:lnTo>
                    <a:pt x="496" y="321"/>
                  </a:lnTo>
                  <a:lnTo>
                    <a:pt x="497" y="316"/>
                  </a:lnTo>
                  <a:lnTo>
                    <a:pt x="498" y="307"/>
                  </a:lnTo>
                  <a:lnTo>
                    <a:pt x="498" y="297"/>
                  </a:lnTo>
                  <a:lnTo>
                    <a:pt x="497" y="289"/>
                  </a:lnTo>
                  <a:lnTo>
                    <a:pt x="496" y="280"/>
                  </a:lnTo>
                  <a:lnTo>
                    <a:pt x="494" y="273"/>
                  </a:lnTo>
                  <a:lnTo>
                    <a:pt x="492" y="265"/>
                  </a:lnTo>
                  <a:lnTo>
                    <a:pt x="489" y="259"/>
                  </a:lnTo>
                  <a:lnTo>
                    <a:pt x="486" y="253"/>
                  </a:lnTo>
                  <a:lnTo>
                    <a:pt x="482" y="247"/>
                  </a:lnTo>
                  <a:lnTo>
                    <a:pt x="478" y="240"/>
                  </a:lnTo>
                  <a:lnTo>
                    <a:pt x="473" y="235"/>
                  </a:lnTo>
                  <a:lnTo>
                    <a:pt x="467" y="231"/>
                  </a:lnTo>
                  <a:lnTo>
                    <a:pt x="462" y="226"/>
                  </a:lnTo>
                  <a:lnTo>
                    <a:pt x="455" y="223"/>
                  </a:lnTo>
                  <a:lnTo>
                    <a:pt x="448" y="218"/>
                  </a:lnTo>
                  <a:lnTo>
                    <a:pt x="440" y="215"/>
                  </a:lnTo>
                  <a:lnTo>
                    <a:pt x="430" y="213"/>
                  </a:lnTo>
                  <a:lnTo>
                    <a:pt x="425" y="212"/>
                  </a:lnTo>
                  <a:lnTo>
                    <a:pt x="420" y="211"/>
                  </a:lnTo>
                  <a:lnTo>
                    <a:pt x="415" y="210"/>
                  </a:lnTo>
                  <a:lnTo>
                    <a:pt x="410" y="210"/>
                  </a:lnTo>
                  <a:lnTo>
                    <a:pt x="404" y="209"/>
                  </a:lnTo>
                  <a:lnTo>
                    <a:pt x="397" y="209"/>
                  </a:lnTo>
                  <a:lnTo>
                    <a:pt x="384" y="208"/>
                  </a:lnTo>
                  <a:lnTo>
                    <a:pt x="368" y="209"/>
                  </a:lnTo>
                  <a:lnTo>
                    <a:pt x="348" y="211"/>
                  </a:lnTo>
                  <a:lnTo>
                    <a:pt x="326" y="214"/>
                  </a:lnTo>
                  <a:lnTo>
                    <a:pt x="313" y="215"/>
                  </a:lnTo>
                  <a:lnTo>
                    <a:pt x="300" y="217"/>
                  </a:lnTo>
                  <a:lnTo>
                    <a:pt x="287" y="220"/>
                  </a:lnTo>
                  <a:lnTo>
                    <a:pt x="271" y="223"/>
                  </a:lnTo>
                  <a:lnTo>
                    <a:pt x="256" y="226"/>
                  </a:lnTo>
                  <a:lnTo>
                    <a:pt x="241" y="229"/>
                  </a:lnTo>
                  <a:lnTo>
                    <a:pt x="223" y="232"/>
                  </a:lnTo>
                  <a:lnTo>
                    <a:pt x="206" y="236"/>
                  </a:lnTo>
                  <a:lnTo>
                    <a:pt x="30" y="273"/>
                  </a:lnTo>
                  <a:close/>
                </a:path>
              </a:pathLst>
            </a:custGeom>
            <a:solidFill>
              <a:srgbClr val="FFFFFF"/>
            </a:solidFill>
            <a:ln w="9525">
              <a:noFill/>
              <a:round/>
              <a:headEnd/>
              <a:tailEnd/>
            </a:ln>
          </p:spPr>
          <p:txBody>
            <a:bodyPr/>
            <a:lstStyle/>
            <a:p>
              <a:endParaRPr lang="it-IT"/>
            </a:p>
          </p:txBody>
        </p:sp>
        <p:sp>
          <p:nvSpPr>
            <p:cNvPr id="57410" name="Freeform 66"/>
            <p:cNvSpPr>
              <a:spLocks noEditPoints="1"/>
            </p:cNvSpPr>
            <p:nvPr/>
          </p:nvSpPr>
          <p:spPr bwMode="auto">
            <a:xfrm>
              <a:off x="3541" y="1817"/>
              <a:ext cx="101" cy="93"/>
            </a:xfrm>
            <a:custGeom>
              <a:avLst/>
              <a:gdLst>
                <a:gd name="T0" fmla="*/ 0 w 603"/>
                <a:gd name="T1" fmla="*/ 1 h 556"/>
                <a:gd name="T2" fmla="*/ 0 w 603"/>
                <a:gd name="T3" fmla="*/ 0 h 556"/>
                <a:gd name="T4" fmla="*/ 0 w 603"/>
                <a:gd name="T5" fmla="*/ 0 h 556"/>
                <a:gd name="T6" fmla="*/ 0 w 603"/>
                <a:gd name="T7" fmla="*/ 0 h 556"/>
                <a:gd name="T8" fmla="*/ 0 w 603"/>
                <a:gd name="T9" fmla="*/ 0 h 556"/>
                <a:gd name="T10" fmla="*/ 0 w 603"/>
                <a:gd name="T11" fmla="*/ 0 h 556"/>
                <a:gd name="T12" fmla="*/ 0 w 603"/>
                <a:gd name="T13" fmla="*/ 0 h 556"/>
                <a:gd name="T14" fmla="*/ 0 w 603"/>
                <a:gd name="T15" fmla="*/ 0 h 556"/>
                <a:gd name="T16" fmla="*/ 0 w 603"/>
                <a:gd name="T17" fmla="*/ 0 h 556"/>
                <a:gd name="T18" fmla="*/ 0 w 603"/>
                <a:gd name="T19" fmla="*/ 0 h 556"/>
                <a:gd name="T20" fmla="*/ 0 w 603"/>
                <a:gd name="T21" fmla="*/ 0 h 556"/>
                <a:gd name="T22" fmla="*/ 0 w 603"/>
                <a:gd name="T23" fmla="*/ 0 h 556"/>
                <a:gd name="T24" fmla="*/ 0 w 603"/>
                <a:gd name="T25" fmla="*/ 0 h 556"/>
                <a:gd name="T26" fmla="*/ 0 w 603"/>
                <a:gd name="T27" fmla="*/ 0 h 556"/>
                <a:gd name="T28" fmla="*/ 0 w 603"/>
                <a:gd name="T29" fmla="*/ 0 h 556"/>
                <a:gd name="T30" fmla="*/ 0 w 603"/>
                <a:gd name="T31" fmla="*/ 0 h 556"/>
                <a:gd name="T32" fmla="*/ 0 w 603"/>
                <a:gd name="T33" fmla="*/ 0 h 556"/>
                <a:gd name="T34" fmla="*/ 0 w 603"/>
                <a:gd name="T35" fmla="*/ 0 h 556"/>
                <a:gd name="T36" fmla="*/ 0 w 603"/>
                <a:gd name="T37" fmla="*/ 0 h 556"/>
                <a:gd name="T38" fmla="*/ 1 w 603"/>
                <a:gd name="T39" fmla="*/ 0 h 556"/>
                <a:gd name="T40" fmla="*/ 1 w 603"/>
                <a:gd name="T41" fmla="*/ 0 h 556"/>
                <a:gd name="T42" fmla="*/ 1 w 603"/>
                <a:gd name="T43" fmla="*/ 0 h 556"/>
                <a:gd name="T44" fmla="*/ 1 w 603"/>
                <a:gd name="T45" fmla="*/ 0 h 556"/>
                <a:gd name="T46" fmla="*/ 1 w 603"/>
                <a:gd name="T47" fmla="*/ 0 h 556"/>
                <a:gd name="T48" fmla="*/ 1 w 603"/>
                <a:gd name="T49" fmla="*/ 0 h 556"/>
                <a:gd name="T50" fmla="*/ 1 w 603"/>
                <a:gd name="T51" fmla="*/ 0 h 556"/>
                <a:gd name="T52" fmla="*/ 1 w 603"/>
                <a:gd name="T53" fmla="*/ 0 h 556"/>
                <a:gd name="T54" fmla="*/ 1 w 603"/>
                <a:gd name="T55" fmla="*/ 0 h 556"/>
                <a:gd name="T56" fmla="*/ 0 w 603"/>
                <a:gd name="T57" fmla="*/ 0 h 556"/>
                <a:gd name="T58" fmla="*/ 0 w 603"/>
                <a:gd name="T59" fmla="*/ 1 h 556"/>
                <a:gd name="T60" fmla="*/ 0 w 603"/>
                <a:gd name="T61" fmla="*/ 1 h 556"/>
                <a:gd name="T62" fmla="*/ 0 w 603"/>
                <a:gd name="T63" fmla="*/ 1 h 556"/>
                <a:gd name="T64" fmla="*/ 0 w 603"/>
                <a:gd name="T65" fmla="*/ 1 h 556"/>
                <a:gd name="T66" fmla="*/ 0 w 603"/>
                <a:gd name="T67" fmla="*/ 0 h 556"/>
                <a:gd name="T68" fmla="*/ 0 w 603"/>
                <a:gd name="T69" fmla="*/ 0 h 556"/>
                <a:gd name="T70" fmla="*/ 0 w 603"/>
                <a:gd name="T71" fmla="*/ 0 h 556"/>
                <a:gd name="T72" fmla="*/ 0 w 603"/>
                <a:gd name="T73" fmla="*/ 0 h 556"/>
                <a:gd name="T74" fmla="*/ 0 w 603"/>
                <a:gd name="T75" fmla="*/ 0 h 556"/>
                <a:gd name="T76" fmla="*/ 0 w 603"/>
                <a:gd name="T77" fmla="*/ 0 h 556"/>
                <a:gd name="T78" fmla="*/ 0 w 603"/>
                <a:gd name="T79" fmla="*/ 0 h 556"/>
                <a:gd name="T80" fmla="*/ 0 w 603"/>
                <a:gd name="T81" fmla="*/ 0 h 556"/>
                <a:gd name="T82" fmla="*/ 0 w 603"/>
                <a:gd name="T83" fmla="*/ 0 h 556"/>
                <a:gd name="T84" fmla="*/ 0 w 603"/>
                <a:gd name="T85" fmla="*/ 0 h 556"/>
                <a:gd name="T86" fmla="*/ 0 w 603"/>
                <a:gd name="T87" fmla="*/ 0 h 556"/>
                <a:gd name="T88" fmla="*/ 0 w 603"/>
                <a:gd name="T89" fmla="*/ 0 h 556"/>
                <a:gd name="T90" fmla="*/ 0 w 603"/>
                <a:gd name="T91" fmla="*/ 0 h 556"/>
                <a:gd name="T92" fmla="*/ 0 w 603"/>
                <a:gd name="T93" fmla="*/ 0 h 556"/>
                <a:gd name="T94" fmla="*/ 0 w 603"/>
                <a:gd name="T95" fmla="*/ 0 h 556"/>
                <a:gd name="T96" fmla="*/ 0 w 603"/>
                <a:gd name="T97" fmla="*/ 0 h 556"/>
                <a:gd name="T98" fmla="*/ 0 w 603"/>
                <a:gd name="T99" fmla="*/ 0 h 556"/>
                <a:gd name="T100" fmla="*/ 0 w 603"/>
                <a:gd name="T101" fmla="*/ 0 h 556"/>
                <a:gd name="T102" fmla="*/ 0 w 603"/>
                <a:gd name="T103" fmla="*/ 0 h 556"/>
                <a:gd name="T104" fmla="*/ 0 w 603"/>
                <a:gd name="T105" fmla="*/ 0 h 5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03" h="556">
                  <a:moveTo>
                    <a:pt x="205" y="397"/>
                  </a:moveTo>
                  <a:lnTo>
                    <a:pt x="192" y="555"/>
                  </a:lnTo>
                  <a:lnTo>
                    <a:pt x="181" y="552"/>
                  </a:lnTo>
                  <a:lnTo>
                    <a:pt x="171" y="549"/>
                  </a:lnTo>
                  <a:lnTo>
                    <a:pt x="161" y="544"/>
                  </a:lnTo>
                  <a:lnTo>
                    <a:pt x="151" y="541"/>
                  </a:lnTo>
                  <a:lnTo>
                    <a:pt x="141" y="537"/>
                  </a:lnTo>
                  <a:lnTo>
                    <a:pt x="132" y="532"/>
                  </a:lnTo>
                  <a:lnTo>
                    <a:pt x="124" y="528"/>
                  </a:lnTo>
                  <a:lnTo>
                    <a:pt x="115" y="522"/>
                  </a:lnTo>
                  <a:lnTo>
                    <a:pt x="106" y="516"/>
                  </a:lnTo>
                  <a:lnTo>
                    <a:pt x="98" y="511"/>
                  </a:lnTo>
                  <a:lnTo>
                    <a:pt x="91" y="506"/>
                  </a:lnTo>
                  <a:lnTo>
                    <a:pt x="84" y="498"/>
                  </a:lnTo>
                  <a:lnTo>
                    <a:pt x="77" y="492"/>
                  </a:lnTo>
                  <a:lnTo>
                    <a:pt x="70" y="486"/>
                  </a:lnTo>
                  <a:lnTo>
                    <a:pt x="63" y="478"/>
                  </a:lnTo>
                  <a:lnTo>
                    <a:pt x="56" y="471"/>
                  </a:lnTo>
                  <a:lnTo>
                    <a:pt x="51" y="462"/>
                  </a:lnTo>
                  <a:lnTo>
                    <a:pt x="45" y="454"/>
                  </a:lnTo>
                  <a:lnTo>
                    <a:pt x="40" y="447"/>
                  </a:lnTo>
                  <a:lnTo>
                    <a:pt x="35" y="438"/>
                  </a:lnTo>
                  <a:lnTo>
                    <a:pt x="31" y="429"/>
                  </a:lnTo>
                  <a:lnTo>
                    <a:pt x="25" y="419"/>
                  </a:lnTo>
                  <a:lnTo>
                    <a:pt x="21" y="410"/>
                  </a:lnTo>
                  <a:lnTo>
                    <a:pt x="18" y="401"/>
                  </a:lnTo>
                  <a:lnTo>
                    <a:pt x="15" y="390"/>
                  </a:lnTo>
                  <a:lnTo>
                    <a:pt x="13" y="381"/>
                  </a:lnTo>
                  <a:lnTo>
                    <a:pt x="10" y="369"/>
                  </a:lnTo>
                  <a:lnTo>
                    <a:pt x="8" y="359"/>
                  </a:lnTo>
                  <a:lnTo>
                    <a:pt x="6" y="348"/>
                  </a:lnTo>
                  <a:lnTo>
                    <a:pt x="4" y="336"/>
                  </a:lnTo>
                  <a:lnTo>
                    <a:pt x="2" y="324"/>
                  </a:lnTo>
                  <a:lnTo>
                    <a:pt x="1" y="312"/>
                  </a:lnTo>
                  <a:lnTo>
                    <a:pt x="1" y="304"/>
                  </a:lnTo>
                  <a:lnTo>
                    <a:pt x="0" y="294"/>
                  </a:lnTo>
                  <a:lnTo>
                    <a:pt x="0" y="285"/>
                  </a:lnTo>
                  <a:lnTo>
                    <a:pt x="0" y="277"/>
                  </a:lnTo>
                  <a:lnTo>
                    <a:pt x="0" y="267"/>
                  </a:lnTo>
                  <a:lnTo>
                    <a:pt x="0" y="258"/>
                  </a:lnTo>
                  <a:lnTo>
                    <a:pt x="1" y="249"/>
                  </a:lnTo>
                  <a:lnTo>
                    <a:pt x="2" y="241"/>
                  </a:lnTo>
                  <a:lnTo>
                    <a:pt x="3" y="232"/>
                  </a:lnTo>
                  <a:lnTo>
                    <a:pt x="4" y="224"/>
                  </a:lnTo>
                  <a:lnTo>
                    <a:pt x="5" y="216"/>
                  </a:lnTo>
                  <a:lnTo>
                    <a:pt x="7" y="208"/>
                  </a:lnTo>
                  <a:lnTo>
                    <a:pt x="8" y="200"/>
                  </a:lnTo>
                  <a:lnTo>
                    <a:pt x="10" y="193"/>
                  </a:lnTo>
                  <a:lnTo>
                    <a:pt x="13" y="184"/>
                  </a:lnTo>
                  <a:lnTo>
                    <a:pt x="14" y="178"/>
                  </a:lnTo>
                  <a:lnTo>
                    <a:pt x="17" y="171"/>
                  </a:lnTo>
                  <a:lnTo>
                    <a:pt x="19" y="163"/>
                  </a:lnTo>
                  <a:lnTo>
                    <a:pt x="22" y="156"/>
                  </a:lnTo>
                  <a:lnTo>
                    <a:pt x="25" y="150"/>
                  </a:lnTo>
                  <a:lnTo>
                    <a:pt x="28" y="142"/>
                  </a:lnTo>
                  <a:lnTo>
                    <a:pt x="33" y="136"/>
                  </a:lnTo>
                  <a:lnTo>
                    <a:pt x="37" y="130"/>
                  </a:lnTo>
                  <a:lnTo>
                    <a:pt x="41" y="123"/>
                  </a:lnTo>
                  <a:lnTo>
                    <a:pt x="45" y="117"/>
                  </a:lnTo>
                  <a:lnTo>
                    <a:pt x="49" y="111"/>
                  </a:lnTo>
                  <a:lnTo>
                    <a:pt x="54" y="104"/>
                  </a:lnTo>
                  <a:lnTo>
                    <a:pt x="59" y="99"/>
                  </a:lnTo>
                  <a:lnTo>
                    <a:pt x="63" y="94"/>
                  </a:lnTo>
                  <a:lnTo>
                    <a:pt x="70" y="88"/>
                  </a:lnTo>
                  <a:lnTo>
                    <a:pt x="75" y="82"/>
                  </a:lnTo>
                  <a:lnTo>
                    <a:pt x="80" y="77"/>
                  </a:lnTo>
                  <a:lnTo>
                    <a:pt x="90" y="70"/>
                  </a:lnTo>
                  <a:lnTo>
                    <a:pt x="99" y="62"/>
                  </a:lnTo>
                  <a:lnTo>
                    <a:pt x="110" y="55"/>
                  </a:lnTo>
                  <a:lnTo>
                    <a:pt x="120" y="49"/>
                  </a:lnTo>
                  <a:lnTo>
                    <a:pt x="131" y="42"/>
                  </a:lnTo>
                  <a:lnTo>
                    <a:pt x="142" y="36"/>
                  </a:lnTo>
                  <a:lnTo>
                    <a:pt x="154" y="31"/>
                  </a:lnTo>
                  <a:lnTo>
                    <a:pt x="166" y="27"/>
                  </a:lnTo>
                  <a:lnTo>
                    <a:pt x="178" y="21"/>
                  </a:lnTo>
                  <a:lnTo>
                    <a:pt x="191" y="17"/>
                  </a:lnTo>
                  <a:lnTo>
                    <a:pt x="204" y="14"/>
                  </a:lnTo>
                  <a:lnTo>
                    <a:pt x="217" y="11"/>
                  </a:lnTo>
                  <a:lnTo>
                    <a:pt x="231" y="8"/>
                  </a:lnTo>
                  <a:lnTo>
                    <a:pt x="245" y="6"/>
                  </a:lnTo>
                  <a:lnTo>
                    <a:pt x="259" y="4"/>
                  </a:lnTo>
                  <a:lnTo>
                    <a:pt x="274" y="2"/>
                  </a:lnTo>
                  <a:lnTo>
                    <a:pt x="292" y="1"/>
                  </a:lnTo>
                  <a:lnTo>
                    <a:pt x="310" y="0"/>
                  </a:lnTo>
                  <a:lnTo>
                    <a:pt x="318" y="0"/>
                  </a:lnTo>
                  <a:lnTo>
                    <a:pt x="326" y="0"/>
                  </a:lnTo>
                  <a:lnTo>
                    <a:pt x="334" y="1"/>
                  </a:lnTo>
                  <a:lnTo>
                    <a:pt x="342" y="1"/>
                  </a:lnTo>
                  <a:lnTo>
                    <a:pt x="351" y="2"/>
                  </a:lnTo>
                  <a:lnTo>
                    <a:pt x="358" y="2"/>
                  </a:lnTo>
                  <a:lnTo>
                    <a:pt x="366" y="4"/>
                  </a:lnTo>
                  <a:lnTo>
                    <a:pt x="373" y="5"/>
                  </a:lnTo>
                  <a:lnTo>
                    <a:pt x="381" y="6"/>
                  </a:lnTo>
                  <a:lnTo>
                    <a:pt x="389" y="8"/>
                  </a:lnTo>
                  <a:lnTo>
                    <a:pt x="396" y="9"/>
                  </a:lnTo>
                  <a:lnTo>
                    <a:pt x="403" y="11"/>
                  </a:lnTo>
                  <a:lnTo>
                    <a:pt x="410" y="13"/>
                  </a:lnTo>
                  <a:lnTo>
                    <a:pt x="417" y="15"/>
                  </a:lnTo>
                  <a:lnTo>
                    <a:pt x="424" y="17"/>
                  </a:lnTo>
                  <a:lnTo>
                    <a:pt x="432" y="19"/>
                  </a:lnTo>
                  <a:lnTo>
                    <a:pt x="438" y="21"/>
                  </a:lnTo>
                  <a:lnTo>
                    <a:pt x="445" y="25"/>
                  </a:lnTo>
                  <a:lnTo>
                    <a:pt x="451" y="28"/>
                  </a:lnTo>
                  <a:lnTo>
                    <a:pt x="457" y="31"/>
                  </a:lnTo>
                  <a:lnTo>
                    <a:pt x="463" y="34"/>
                  </a:lnTo>
                  <a:lnTo>
                    <a:pt x="470" y="37"/>
                  </a:lnTo>
                  <a:lnTo>
                    <a:pt x="476" y="40"/>
                  </a:lnTo>
                  <a:lnTo>
                    <a:pt x="482" y="45"/>
                  </a:lnTo>
                  <a:lnTo>
                    <a:pt x="488" y="48"/>
                  </a:lnTo>
                  <a:lnTo>
                    <a:pt x="493" y="52"/>
                  </a:lnTo>
                  <a:lnTo>
                    <a:pt x="499" y="56"/>
                  </a:lnTo>
                  <a:lnTo>
                    <a:pt x="504" y="60"/>
                  </a:lnTo>
                  <a:lnTo>
                    <a:pt x="510" y="64"/>
                  </a:lnTo>
                  <a:lnTo>
                    <a:pt x="516" y="70"/>
                  </a:lnTo>
                  <a:lnTo>
                    <a:pt x="521" y="74"/>
                  </a:lnTo>
                  <a:lnTo>
                    <a:pt x="525" y="78"/>
                  </a:lnTo>
                  <a:lnTo>
                    <a:pt x="530" y="83"/>
                  </a:lnTo>
                  <a:lnTo>
                    <a:pt x="534" y="89"/>
                  </a:lnTo>
                  <a:lnTo>
                    <a:pt x="539" y="93"/>
                  </a:lnTo>
                  <a:lnTo>
                    <a:pt x="543" y="98"/>
                  </a:lnTo>
                  <a:lnTo>
                    <a:pt x="548" y="103"/>
                  </a:lnTo>
                  <a:lnTo>
                    <a:pt x="552" y="109"/>
                  </a:lnTo>
                  <a:lnTo>
                    <a:pt x="556" y="114"/>
                  </a:lnTo>
                  <a:lnTo>
                    <a:pt x="559" y="119"/>
                  </a:lnTo>
                  <a:lnTo>
                    <a:pt x="563" y="125"/>
                  </a:lnTo>
                  <a:lnTo>
                    <a:pt x="566" y="131"/>
                  </a:lnTo>
                  <a:lnTo>
                    <a:pt x="572" y="142"/>
                  </a:lnTo>
                  <a:lnTo>
                    <a:pt x="578" y="154"/>
                  </a:lnTo>
                  <a:lnTo>
                    <a:pt x="583" y="166"/>
                  </a:lnTo>
                  <a:lnTo>
                    <a:pt x="588" y="179"/>
                  </a:lnTo>
                  <a:lnTo>
                    <a:pt x="592" y="192"/>
                  </a:lnTo>
                  <a:lnTo>
                    <a:pt x="595" y="205"/>
                  </a:lnTo>
                  <a:lnTo>
                    <a:pt x="598" y="219"/>
                  </a:lnTo>
                  <a:lnTo>
                    <a:pt x="600" y="232"/>
                  </a:lnTo>
                  <a:lnTo>
                    <a:pt x="601" y="247"/>
                  </a:lnTo>
                  <a:lnTo>
                    <a:pt x="602" y="264"/>
                  </a:lnTo>
                  <a:lnTo>
                    <a:pt x="603" y="271"/>
                  </a:lnTo>
                  <a:lnTo>
                    <a:pt x="603" y="280"/>
                  </a:lnTo>
                  <a:lnTo>
                    <a:pt x="602" y="287"/>
                  </a:lnTo>
                  <a:lnTo>
                    <a:pt x="602" y="296"/>
                  </a:lnTo>
                  <a:lnTo>
                    <a:pt x="602" y="303"/>
                  </a:lnTo>
                  <a:lnTo>
                    <a:pt x="601" y="309"/>
                  </a:lnTo>
                  <a:lnTo>
                    <a:pt x="600" y="317"/>
                  </a:lnTo>
                  <a:lnTo>
                    <a:pt x="599" y="324"/>
                  </a:lnTo>
                  <a:lnTo>
                    <a:pt x="598" y="331"/>
                  </a:lnTo>
                  <a:lnTo>
                    <a:pt x="597" y="339"/>
                  </a:lnTo>
                  <a:lnTo>
                    <a:pt x="595" y="346"/>
                  </a:lnTo>
                  <a:lnTo>
                    <a:pt x="594" y="352"/>
                  </a:lnTo>
                  <a:lnTo>
                    <a:pt x="592" y="360"/>
                  </a:lnTo>
                  <a:lnTo>
                    <a:pt x="590" y="366"/>
                  </a:lnTo>
                  <a:lnTo>
                    <a:pt x="588" y="372"/>
                  </a:lnTo>
                  <a:lnTo>
                    <a:pt x="585" y="380"/>
                  </a:lnTo>
                  <a:lnTo>
                    <a:pt x="582" y="386"/>
                  </a:lnTo>
                  <a:lnTo>
                    <a:pt x="579" y="392"/>
                  </a:lnTo>
                  <a:lnTo>
                    <a:pt x="576" y="398"/>
                  </a:lnTo>
                  <a:lnTo>
                    <a:pt x="573" y="405"/>
                  </a:lnTo>
                  <a:lnTo>
                    <a:pt x="570" y="411"/>
                  </a:lnTo>
                  <a:lnTo>
                    <a:pt x="567" y="416"/>
                  </a:lnTo>
                  <a:lnTo>
                    <a:pt x="563" y="423"/>
                  </a:lnTo>
                  <a:lnTo>
                    <a:pt x="560" y="429"/>
                  </a:lnTo>
                  <a:lnTo>
                    <a:pt x="556" y="434"/>
                  </a:lnTo>
                  <a:lnTo>
                    <a:pt x="552" y="439"/>
                  </a:lnTo>
                  <a:lnTo>
                    <a:pt x="547" y="445"/>
                  </a:lnTo>
                  <a:lnTo>
                    <a:pt x="542" y="451"/>
                  </a:lnTo>
                  <a:lnTo>
                    <a:pt x="537" y="456"/>
                  </a:lnTo>
                  <a:lnTo>
                    <a:pt x="533" y="461"/>
                  </a:lnTo>
                  <a:lnTo>
                    <a:pt x="528" y="467"/>
                  </a:lnTo>
                  <a:lnTo>
                    <a:pt x="523" y="472"/>
                  </a:lnTo>
                  <a:lnTo>
                    <a:pt x="517" y="476"/>
                  </a:lnTo>
                  <a:lnTo>
                    <a:pt x="512" y="481"/>
                  </a:lnTo>
                  <a:lnTo>
                    <a:pt x="507" y="486"/>
                  </a:lnTo>
                  <a:lnTo>
                    <a:pt x="499" y="490"/>
                  </a:lnTo>
                  <a:lnTo>
                    <a:pt x="494" y="494"/>
                  </a:lnTo>
                  <a:lnTo>
                    <a:pt x="487" y="498"/>
                  </a:lnTo>
                  <a:lnTo>
                    <a:pt x="481" y="502"/>
                  </a:lnTo>
                  <a:lnTo>
                    <a:pt x="474" y="507"/>
                  </a:lnTo>
                  <a:lnTo>
                    <a:pt x="468" y="510"/>
                  </a:lnTo>
                  <a:lnTo>
                    <a:pt x="460" y="514"/>
                  </a:lnTo>
                  <a:lnTo>
                    <a:pt x="453" y="517"/>
                  </a:lnTo>
                  <a:lnTo>
                    <a:pt x="445" y="520"/>
                  </a:lnTo>
                  <a:lnTo>
                    <a:pt x="438" y="523"/>
                  </a:lnTo>
                  <a:lnTo>
                    <a:pt x="430" y="527"/>
                  </a:lnTo>
                  <a:lnTo>
                    <a:pt x="421" y="530"/>
                  </a:lnTo>
                  <a:lnTo>
                    <a:pt x="413" y="532"/>
                  </a:lnTo>
                  <a:lnTo>
                    <a:pt x="405" y="535"/>
                  </a:lnTo>
                  <a:lnTo>
                    <a:pt x="397" y="537"/>
                  </a:lnTo>
                  <a:lnTo>
                    <a:pt x="388" y="539"/>
                  </a:lnTo>
                  <a:lnTo>
                    <a:pt x="379" y="541"/>
                  </a:lnTo>
                  <a:lnTo>
                    <a:pt x="370" y="543"/>
                  </a:lnTo>
                  <a:lnTo>
                    <a:pt x="360" y="545"/>
                  </a:lnTo>
                  <a:lnTo>
                    <a:pt x="351" y="548"/>
                  </a:lnTo>
                  <a:lnTo>
                    <a:pt x="341" y="549"/>
                  </a:lnTo>
                  <a:lnTo>
                    <a:pt x="331" y="551"/>
                  </a:lnTo>
                  <a:lnTo>
                    <a:pt x="321" y="552"/>
                  </a:lnTo>
                  <a:lnTo>
                    <a:pt x="311" y="553"/>
                  </a:lnTo>
                  <a:lnTo>
                    <a:pt x="300" y="554"/>
                  </a:lnTo>
                  <a:lnTo>
                    <a:pt x="289" y="555"/>
                  </a:lnTo>
                  <a:lnTo>
                    <a:pt x="279" y="556"/>
                  </a:lnTo>
                  <a:lnTo>
                    <a:pt x="247" y="166"/>
                  </a:lnTo>
                  <a:lnTo>
                    <a:pt x="239" y="166"/>
                  </a:lnTo>
                  <a:lnTo>
                    <a:pt x="231" y="168"/>
                  </a:lnTo>
                  <a:lnTo>
                    <a:pt x="223" y="169"/>
                  </a:lnTo>
                  <a:lnTo>
                    <a:pt x="215" y="172"/>
                  </a:lnTo>
                  <a:lnTo>
                    <a:pt x="208" y="174"/>
                  </a:lnTo>
                  <a:lnTo>
                    <a:pt x="201" y="176"/>
                  </a:lnTo>
                  <a:lnTo>
                    <a:pt x="195" y="178"/>
                  </a:lnTo>
                  <a:lnTo>
                    <a:pt x="187" y="181"/>
                  </a:lnTo>
                  <a:lnTo>
                    <a:pt x="181" y="184"/>
                  </a:lnTo>
                  <a:lnTo>
                    <a:pt x="175" y="187"/>
                  </a:lnTo>
                  <a:lnTo>
                    <a:pt x="170" y="190"/>
                  </a:lnTo>
                  <a:lnTo>
                    <a:pt x="164" y="195"/>
                  </a:lnTo>
                  <a:lnTo>
                    <a:pt x="159" y="199"/>
                  </a:lnTo>
                  <a:lnTo>
                    <a:pt x="154" y="203"/>
                  </a:lnTo>
                  <a:lnTo>
                    <a:pt x="150" y="207"/>
                  </a:lnTo>
                  <a:lnTo>
                    <a:pt x="144" y="213"/>
                  </a:lnTo>
                  <a:lnTo>
                    <a:pt x="140" y="217"/>
                  </a:lnTo>
                  <a:lnTo>
                    <a:pt x="136" y="222"/>
                  </a:lnTo>
                  <a:lnTo>
                    <a:pt x="133" y="227"/>
                  </a:lnTo>
                  <a:lnTo>
                    <a:pt x="130" y="232"/>
                  </a:lnTo>
                  <a:lnTo>
                    <a:pt x="127" y="238"/>
                  </a:lnTo>
                  <a:lnTo>
                    <a:pt x="124" y="244"/>
                  </a:lnTo>
                  <a:lnTo>
                    <a:pt x="122" y="249"/>
                  </a:lnTo>
                  <a:lnTo>
                    <a:pt x="120" y="256"/>
                  </a:lnTo>
                  <a:lnTo>
                    <a:pt x="118" y="261"/>
                  </a:lnTo>
                  <a:lnTo>
                    <a:pt x="117" y="267"/>
                  </a:lnTo>
                  <a:lnTo>
                    <a:pt x="116" y="273"/>
                  </a:lnTo>
                  <a:lnTo>
                    <a:pt x="115" y="280"/>
                  </a:lnTo>
                  <a:lnTo>
                    <a:pt x="114" y="286"/>
                  </a:lnTo>
                  <a:lnTo>
                    <a:pt x="114" y="292"/>
                  </a:lnTo>
                  <a:lnTo>
                    <a:pt x="114" y="299"/>
                  </a:lnTo>
                  <a:lnTo>
                    <a:pt x="114" y="306"/>
                  </a:lnTo>
                  <a:lnTo>
                    <a:pt x="116" y="313"/>
                  </a:lnTo>
                  <a:lnTo>
                    <a:pt x="117" y="322"/>
                  </a:lnTo>
                  <a:lnTo>
                    <a:pt x="119" y="330"/>
                  </a:lnTo>
                  <a:lnTo>
                    <a:pt x="122" y="338"/>
                  </a:lnTo>
                  <a:lnTo>
                    <a:pt x="123" y="342"/>
                  </a:lnTo>
                  <a:lnTo>
                    <a:pt x="125" y="345"/>
                  </a:lnTo>
                  <a:lnTo>
                    <a:pt x="127" y="348"/>
                  </a:lnTo>
                  <a:lnTo>
                    <a:pt x="129" y="352"/>
                  </a:lnTo>
                  <a:lnTo>
                    <a:pt x="131" y="355"/>
                  </a:lnTo>
                  <a:lnTo>
                    <a:pt x="134" y="359"/>
                  </a:lnTo>
                  <a:lnTo>
                    <a:pt x="136" y="362"/>
                  </a:lnTo>
                  <a:lnTo>
                    <a:pt x="138" y="365"/>
                  </a:lnTo>
                  <a:lnTo>
                    <a:pt x="144" y="370"/>
                  </a:lnTo>
                  <a:lnTo>
                    <a:pt x="151" y="375"/>
                  </a:lnTo>
                  <a:lnTo>
                    <a:pt x="158" y="380"/>
                  </a:lnTo>
                  <a:lnTo>
                    <a:pt x="166" y="385"/>
                  </a:lnTo>
                  <a:lnTo>
                    <a:pt x="174" y="388"/>
                  </a:lnTo>
                  <a:lnTo>
                    <a:pt x="183" y="391"/>
                  </a:lnTo>
                  <a:lnTo>
                    <a:pt x="189" y="393"/>
                  </a:lnTo>
                  <a:lnTo>
                    <a:pt x="194" y="394"/>
                  </a:lnTo>
                  <a:lnTo>
                    <a:pt x="199" y="396"/>
                  </a:lnTo>
                  <a:lnTo>
                    <a:pt x="205" y="397"/>
                  </a:lnTo>
                  <a:close/>
                  <a:moveTo>
                    <a:pt x="360" y="393"/>
                  </a:moveTo>
                  <a:lnTo>
                    <a:pt x="368" y="392"/>
                  </a:lnTo>
                  <a:lnTo>
                    <a:pt x="375" y="391"/>
                  </a:lnTo>
                  <a:lnTo>
                    <a:pt x="383" y="389"/>
                  </a:lnTo>
                  <a:lnTo>
                    <a:pt x="391" y="388"/>
                  </a:lnTo>
                  <a:lnTo>
                    <a:pt x="398" y="386"/>
                  </a:lnTo>
                  <a:lnTo>
                    <a:pt x="404" y="384"/>
                  </a:lnTo>
                  <a:lnTo>
                    <a:pt x="411" y="381"/>
                  </a:lnTo>
                  <a:lnTo>
                    <a:pt x="417" y="378"/>
                  </a:lnTo>
                  <a:lnTo>
                    <a:pt x="423" y="375"/>
                  </a:lnTo>
                  <a:lnTo>
                    <a:pt x="429" y="372"/>
                  </a:lnTo>
                  <a:lnTo>
                    <a:pt x="434" y="369"/>
                  </a:lnTo>
                  <a:lnTo>
                    <a:pt x="440" y="366"/>
                  </a:lnTo>
                  <a:lnTo>
                    <a:pt x="444" y="362"/>
                  </a:lnTo>
                  <a:lnTo>
                    <a:pt x="449" y="359"/>
                  </a:lnTo>
                  <a:lnTo>
                    <a:pt x="453" y="354"/>
                  </a:lnTo>
                  <a:lnTo>
                    <a:pt x="457" y="350"/>
                  </a:lnTo>
                  <a:lnTo>
                    <a:pt x="461" y="345"/>
                  </a:lnTo>
                  <a:lnTo>
                    <a:pt x="464" y="341"/>
                  </a:lnTo>
                  <a:lnTo>
                    <a:pt x="469" y="335"/>
                  </a:lnTo>
                  <a:lnTo>
                    <a:pt x="471" y="330"/>
                  </a:lnTo>
                  <a:lnTo>
                    <a:pt x="474" y="326"/>
                  </a:lnTo>
                  <a:lnTo>
                    <a:pt x="476" y="321"/>
                  </a:lnTo>
                  <a:lnTo>
                    <a:pt x="478" y="315"/>
                  </a:lnTo>
                  <a:lnTo>
                    <a:pt x="480" y="310"/>
                  </a:lnTo>
                  <a:lnTo>
                    <a:pt x="482" y="306"/>
                  </a:lnTo>
                  <a:lnTo>
                    <a:pt x="483" y="301"/>
                  </a:lnTo>
                  <a:lnTo>
                    <a:pt x="484" y="296"/>
                  </a:lnTo>
                  <a:lnTo>
                    <a:pt x="485" y="289"/>
                  </a:lnTo>
                  <a:lnTo>
                    <a:pt x="486" y="284"/>
                  </a:lnTo>
                  <a:lnTo>
                    <a:pt x="486" y="279"/>
                  </a:lnTo>
                  <a:lnTo>
                    <a:pt x="486" y="272"/>
                  </a:lnTo>
                  <a:lnTo>
                    <a:pt x="485" y="267"/>
                  </a:lnTo>
                  <a:lnTo>
                    <a:pt x="485" y="261"/>
                  </a:lnTo>
                  <a:lnTo>
                    <a:pt x="484" y="255"/>
                  </a:lnTo>
                  <a:lnTo>
                    <a:pt x="483" y="248"/>
                  </a:lnTo>
                  <a:lnTo>
                    <a:pt x="481" y="243"/>
                  </a:lnTo>
                  <a:lnTo>
                    <a:pt x="479" y="237"/>
                  </a:lnTo>
                  <a:lnTo>
                    <a:pt x="478" y="231"/>
                  </a:lnTo>
                  <a:lnTo>
                    <a:pt x="475" y="226"/>
                  </a:lnTo>
                  <a:lnTo>
                    <a:pt x="473" y="221"/>
                  </a:lnTo>
                  <a:lnTo>
                    <a:pt x="470" y="216"/>
                  </a:lnTo>
                  <a:lnTo>
                    <a:pt x="467" y="211"/>
                  </a:lnTo>
                  <a:lnTo>
                    <a:pt x="463" y="206"/>
                  </a:lnTo>
                  <a:lnTo>
                    <a:pt x="459" y="202"/>
                  </a:lnTo>
                  <a:lnTo>
                    <a:pt x="455" y="198"/>
                  </a:lnTo>
                  <a:lnTo>
                    <a:pt x="451" y="194"/>
                  </a:lnTo>
                  <a:lnTo>
                    <a:pt x="447" y="189"/>
                  </a:lnTo>
                  <a:lnTo>
                    <a:pt x="442" y="185"/>
                  </a:lnTo>
                  <a:lnTo>
                    <a:pt x="437" y="182"/>
                  </a:lnTo>
                  <a:lnTo>
                    <a:pt x="432" y="178"/>
                  </a:lnTo>
                  <a:lnTo>
                    <a:pt x="427" y="175"/>
                  </a:lnTo>
                  <a:lnTo>
                    <a:pt x="421" y="173"/>
                  </a:lnTo>
                  <a:lnTo>
                    <a:pt x="415" y="169"/>
                  </a:lnTo>
                  <a:lnTo>
                    <a:pt x="409" y="167"/>
                  </a:lnTo>
                  <a:lnTo>
                    <a:pt x="404" y="165"/>
                  </a:lnTo>
                  <a:lnTo>
                    <a:pt x="397" y="164"/>
                  </a:lnTo>
                  <a:lnTo>
                    <a:pt x="391" y="162"/>
                  </a:lnTo>
                  <a:lnTo>
                    <a:pt x="384" y="161"/>
                  </a:lnTo>
                  <a:lnTo>
                    <a:pt x="377" y="160"/>
                  </a:lnTo>
                  <a:lnTo>
                    <a:pt x="370" y="160"/>
                  </a:lnTo>
                  <a:lnTo>
                    <a:pt x="363" y="160"/>
                  </a:lnTo>
                  <a:lnTo>
                    <a:pt x="356" y="160"/>
                  </a:lnTo>
                  <a:lnTo>
                    <a:pt x="349" y="160"/>
                  </a:lnTo>
                  <a:lnTo>
                    <a:pt x="340" y="161"/>
                  </a:lnTo>
                  <a:lnTo>
                    <a:pt x="360" y="393"/>
                  </a:lnTo>
                  <a:close/>
                </a:path>
              </a:pathLst>
            </a:custGeom>
            <a:solidFill>
              <a:srgbClr val="FFFFFF"/>
            </a:solidFill>
            <a:ln w="9525">
              <a:noFill/>
              <a:round/>
              <a:headEnd/>
              <a:tailEnd/>
            </a:ln>
          </p:spPr>
          <p:txBody>
            <a:bodyPr/>
            <a:lstStyle/>
            <a:p>
              <a:endParaRPr lang="it-IT"/>
            </a:p>
          </p:txBody>
        </p:sp>
      </p:grpSp>
      <p:sp>
        <p:nvSpPr>
          <p:cNvPr id="67" name="Titolo 66"/>
          <p:cNvSpPr>
            <a:spLocks noGrp="1"/>
          </p:cNvSpPr>
          <p:nvPr>
            <p:ph type="title"/>
          </p:nvPr>
        </p:nvSpPr>
        <p:spPr>
          <a:xfrm>
            <a:off x="214282" y="214290"/>
            <a:ext cx="8229600" cy="914400"/>
          </a:xfrm>
        </p:spPr>
        <p:txBody>
          <a:bodyPr/>
          <a:lstStyle/>
          <a:p>
            <a:r>
              <a:rPr lang="it-IT" dirty="0" smtClean="0">
                <a:solidFill>
                  <a:schemeClr val="accent1">
                    <a:lumMod val="75000"/>
                  </a:schemeClr>
                </a:solidFill>
              </a:rPr>
              <a:t>Stile del leader</a:t>
            </a:r>
            <a:endParaRPr lang="it-IT" dirty="0"/>
          </a:p>
        </p:txBody>
      </p:sp>
      <p:sp>
        <p:nvSpPr>
          <p:cNvPr id="68" name="Segnaposto piè di pagina 67"/>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egnaposto piè di pagina 2"/>
          <p:cNvSpPr>
            <a:spLocks noGrp="1"/>
          </p:cNvSpPr>
          <p:nvPr>
            <p:ph type="ftr" sz="quarter" idx="11"/>
          </p:nvPr>
        </p:nvSpPr>
        <p:spPr/>
        <p:txBody>
          <a:bodyPr/>
          <a:lstStyle/>
          <a:p>
            <a:pPr>
              <a:defRPr/>
            </a:pPr>
            <a:r>
              <a:rPr lang="it-IT" smtClean="0"/>
              <a:t>Progetto di sviluppo organizzativo UPAGLP</a:t>
            </a:r>
            <a:endParaRPr lang="it-IT"/>
          </a:p>
        </p:txBody>
      </p:sp>
      <p:grpSp>
        <p:nvGrpSpPr>
          <p:cNvPr id="2" name="Group 2"/>
          <p:cNvGrpSpPr>
            <a:grpSpLocks/>
          </p:cNvGrpSpPr>
          <p:nvPr/>
        </p:nvGrpSpPr>
        <p:grpSpPr bwMode="auto">
          <a:xfrm>
            <a:off x="1027113" y="1773238"/>
            <a:ext cx="7105650" cy="4502150"/>
            <a:chOff x="671" y="1004"/>
            <a:chExt cx="4476" cy="2692"/>
          </a:xfrm>
        </p:grpSpPr>
        <p:sp>
          <p:nvSpPr>
            <p:cNvPr id="58388" name="Rectangle 3"/>
            <p:cNvSpPr>
              <a:spLocks noChangeArrowheads="1"/>
            </p:cNvSpPr>
            <p:nvPr/>
          </p:nvSpPr>
          <p:spPr bwMode="auto">
            <a:xfrm>
              <a:off x="680" y="1004"/>
              <a:ext cx="4460" cy="2665"/>
            </a:xfrm>
            <a:prstGeom prst="rect">
              <a:avLst/>
            </a:prstGeom>
            <a:gradFill rotWithShape="0">
              <a:gsLst>
                <a:gs pos="0">
                  <a:srgbClr val="FFFFCC"/>
                </a:gs>
                <a:gs pos="50000">
                  <a:srgbClr val="FFFFFF"/>
                </a:gs>
                <a:gs pos="100000">
                  <a:srgbClr val="FFFFCC"/>
                </a:gs>
              </a:gsLst>
              <a:lin ang="2700000" scaled="1"/>
            </a:gradFill>
            <a:ln w="25400">
              <a:solidFill>
                <a:srgbClr val="00279F"/>
              </a:solidFill>
              <a:miter lim="800000"/>
              <a:headEnd/>
              <a:tailEnd/>
            </a:ln>
            <a:effectLst/>
          </p:spPr>
          <p:txBody>
            <a:bodyPr wrap="none" anchor="ctr"/>
            <a:lstStyle/>
            <a:p>
              <a:endParaRPr lang="it-IT"/>
            </a:p>
          </p:txBody>
        </p:sp>
        <p:sp>
          <p:nvSpPr>
            <p:cNvPr id="58389" name="Line 4"/>
            <p:cNvSpPr>
              <a:spLocks noChangeShapeType="1"/>
            </p:cNvSpPr>
            <p:nvPr/>
          </p:nvSpPr>
          <p:spPr bwMode="auto">
            <a:xfrm>
              <a:off x="2862" y="1014"/>
              <a:ext cx="0" cy="2682"/>
            </a:xfrm>
            <a:prstGeom prst="line">
              <a:avLst/>
            </a:prstGeom>
            <a:noFill/>
            <a:ln w="25400">
              <a:solidFill>
                <a:srgbClr val="00279F"/>
              </a:solidFill>
              <a:round/>
              <a:headEnd type="none" w="sm" len="sm"/>
              <a:tailEnd type="none" w="sm" len="sm"/>
            </a:ln>
            <a:effectLst/>
          </p:spPr>
          <p:txBody>
            <a:bodyPr wrap="none" anchor="ctr"/>
            <a:lstStyle/>
            <a:p>
              <a:endParaRPr lang="it-IT"/>
            </a:p>
          </p:txBody>
        </p:sp>
        <p:sp>
          <p:nvSpPr>
            <p:cNvPr id="58390" name="Line 5"/>
            <p:cNvSpPr>
              <a:spLocks noChangeShapeType="1"/>
            </p:cNvSpPr>
            <p:nvPr/>
          </p:nvSpPr>
          <p:spPr bwMode="auto">
            <a:xfrm>
              <a:off x="671" y="2355"/>
              <a:ext cx="4476" cy="0"/>
            </a:xfrm>
            <a:prstGeom prst="line">
              <a:avLst/>
            </a:prstGeom>
            <a:noFill/>
            <a:ln w="25400">
              <a:solidFill>
                <a:srgbClr val="00279F"/>
              </a:solidFill>
              <a:round/>
              <a:headEnd type="none" w="sm" len="sm"/>
              <a:tailEnd type="none" w="sm" len="sm"/>
            </a:ln>
            <a:effectLst/>
          </p:spPr>
          <p:txBody>
            <a:bodyPr wrap="none" anchor="ctr"/>
            <a:lstStyle/>
            <a:p>
              <a:endParaRPr lang="it-IT"/>
            </a:p>
          </p:txBody>
        </p:sp>
      </p:grpSp>
      <p:sp>
        <p:nvSpPr>
          <p:cNvPr id="58373" name="Rectangle 6"/>
          <p:cNvSpPr>
            <a:spLocks noChangeArrowheads="1"/>
          </p:cNvSpPr>
          <p:nvPr/>
        </p:nvSpPr>
        <p:spPr bwMode="auto">
          <a:xfrm>
            <a:off x="4789488" y="2347913"/>
            <a:ext cx="3389312" cy="384175"/>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000" b="1" dirty="0">
                <a:solidFill>
                  <a:schemeClr val="accent1"/>
                </a:solidFill>
                <a:latin typeface="Gill Sans MT" pitchFamily="34" charset="0"/>
              </a:rPr>
              <a:t>SOSTENERE</a:t>
            </a:r>
          </a:p>
        </p:txBody>
      </p:sp>
      <p:sp>
        <p:nvSpPr>
          <p:cNvPr id="58374" name="Rectangle 7"/>
          <p:cNvSpPr>
            <a:spLocks noChangeArrowheads="1"/>
          </p:cNvSpPr>
          <p:nvPr/>
        </p:nvSpPr>
        <p:spPr bwMode="auto">
          <a:xfrm>
            <a:off x="4789488" y="1924050"/>
            <a:ext cx="3219450" cy="400050"/>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100" b="1" dirty="0">
                <a:solidFill>
                  <a:schemeClr val="accent1"/>
                </a:solidFill>
                <a:latin typeface="Gill Sans MT" pitchFamily="34" charset="0"/>
              </a:rPr>
              <a:t>STILE 3</a:t>
            </a:r>
            <a:endParaRPr lang="it-IT" sz="2100" b="1" dirty="0">
              <a:solidFill>
                <a:srgbClr val="081D58"/>
              </a:solidFill>
              <a:latin typeface="Gill Sans MT" pitchFamily="34" charset="0"/>
            </a:endParaRPr>
          </a:p>
        </p:txBody>
      </p:sp>
      <p:sp>
        <p:nvSpPr>
          <p:cNvPr id="58375" name="Rectangle 8"/>
          <p:cNvSpPr>
            <a:spLocks noChangeArrowheads="1"/>
          </p:cNvSpPr>
          <p:nvPr/>
        </p:nvSpPr>
        <p:spPr bwMode="auto">
          <a:xfrm>
            <a:off x="4732338" y="3008313"/>
            <a:ext cx="3333750" cy="941911"/>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1400" dirty="0">
                <a:solidFill>
                  <a:srgbClr val="002060"/>
                </a:solidFill>
                <a:latin typeface="Gill Sans MT" pitchFamily="34" charset="0"/>
              </a:rPr>
              <a:t>IL LEADER FACILITA E SOSTIENE GLI SFORZI DEI DIPENDENTI VERSO LA META E DIVIDE CON LORO LA RESPONSABILITÀ</a:t>
            </a:r>
          </a:p>
        </p:txBody>
      </p:sp>
      <p:sp>
        <p:nvSpPr>
          <p:cNvPr id="58376" name="Rectangle 9"/>
          <p:cNvSpPr>
            <a:spLocks noChangeArrowheads="1"/>
          </p:cNvSpPr>
          <p:nvPr/>
        </p:nvSpPr>
        <p:spPr bwMode="auto">
          <a:xfrm>
            <a:off x="1009650" y="2357438"/>
            <a:ext cx="3657600" cy="384175"/>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000" b="1" dirty="0">
                <a:solidFill>
                  <a:schemeClr val="accent1"/>
                </a:solidFill>
                <a:latin typeface="Gill Sans MT" pitchFamily="34" charset="0"/>
              </a:rPr>
              <a:t>MOTIVARE (COACHING)</a:t>
            </a:r>
          </a:p>
        </p:txBody>
      </p:sp>
      <p:sp>
        <p:nvSpPr>
          <p:cNvPr id="58377" name="Rectangle 10"/>
          <p:cNvSpPr>
            <a:spLocks noChangeArrowheads="1"/>
          </p:cNvSpPr>
          <p:nvPr/>
        </p:nvSpPr>
        <p:spPr bwMode="auto">
          <a:xfrm>
            <a:off x="1011238" y="2805113"/>
            <a:ext cx="3560762" cy="941911"/>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1400" dirty="0">
                <a:solidFill>
                  <a:srgbClr val="002060"/>
                </a:solidFill>
                <a:latin typeface="Gill Sans MT" pitchFamily="34" charset="0"/>
              </a:rPr>
              <a:t>IL LEADER CONTINUA A DIRIGERE E CONTROLLARE, MA SPIEGA ANCHE IL PERCHÉ  DELLE SUE DECISIONI, SOLLECITA E INCORAGGIA A COMPIERE PROGRESSI</a:t>
            </a:r>
          </a:p>
        </p:txBody>
      </p:sp>
      <p:sp>
        <p:nvSpPr>
          <p:cNvPr id="58378" name="Rectangle 11"/>
          <p:cNvSpPr>
            <a:spLocks noChangeArrowheads="1"/>
          </p:cNvSpPr>
          <p:nvPr/>
        </p:nvSpPr>
        <p:spPr bwMode="auto">
          <a:xfrm>
            <a:off x="1395413" y="1924050"/>
            <a:ext cx="2809875" cy="400050"/>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100" b="1" dirty="0">
                <a:solidFill>
                  <a:schemeClr val="accent1"/>
                </a:solidFill>
                <a:latin typeface="Gill Sans MT" pitchFamily="34" charset="0"/>
              </a:rPr>
              <a:t>STILE 2</a:t>
            </a:r>
          </a:p>
        </p:txBody>
      </p:sp>
      <p:grpSp>
        <p:nvGrpSpPr>
          <p:cNvPr id="3" name="Group 12"/>
          <p:cNvGrpSpPr>
            <a:grpSpLocks/>
          </p:cNvGrpSpPr>
          <p:nvPr/>
        </p:nvGrpSpPr>
        <p:grpSpPr bwMode="auto">
          <a:xfrm>
            <a:off x="4565650" y="4192589"/>
            <a:ext cx="3448050" cy="1751013"/>
            <a:chOff x="648" y="2304"/>
            <a:chExt cx="2172" cy="1103"/>
          </a:xfrm>
        </p:grpSpPr>
        <p:sp>
          <p:nvSpPr>
            <p:cNvPr id="58385" name="Rectangle 13"/>
            <p:cNvSpPr>
              <a:spLocks noChangeArrowheads="1"/>
            </p:cNvSpPr>
            <p:nvPr/>
          </p:nvSpPr>
          <p:spPr bwMode="auto">
            <a:xfrm>
              <a:off x="672" y="2561"/>
              <a:ext cx="2136" cy="242"/>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000" b="1" dirty="0">
                  <a:solidFill>
                    <a:schemeClr val="accent1"/>
                  </a:solidFill>
                  <a:latin typeface="Gill Sans MT" pitchFamily="34" charset="0"/>
                </a:rPr>
                <a:t>DELEGARE</a:t>
              </a:r>
            </a:p>
          </p:txBody>
        </p:sp>
        <p:sp>
          <p:nvSpPr>
            <p:cNvPr id="58386" name="Rectangle 14"/>
            <p:cNvSpPr>
              <a:spLocks noChangeArrowheads="1"/>
            </p:cNvSpPr>
            <p:nvPr/>
          </p:nvSpPr>
          <p:spPr bwMode="auto">
            <a:xfrm>
              <a:off x="720" y="2814"/>
              <a:ext cx="2040" cy="593"/>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1400" dirty="0">
                  <a:solidFill>
                    <a:srgbClr val="002060"/>
                  </a:solidFill>
                  <a:latin typeface="Gill Sans MT" pitchFamily="34" charset="0"/>
                </a:rPr>
                <a:t>IL LEADER DELEGA AI DIPENDENTI LA RESPONSABILITÀ </a:t>
              </a:r>
              <a:r>
                <a:rPr lang="it-IT" sz="1400" dirty="0" err="1">
                  <a:solidFill>
                    <a:srgbClr val="002060"/>
                  </a:solidFill>
                  <a:latin typeface="Gill Sans MT" pitchFamily="34" charset="0"/>
                </a:rPr>
                <a:t>DI</a:t>
              </a:r>
              <a:r>
                <a:rPr lang="it-IT" sz="1400" dirty="0">
                  <a:solidFill>
                    <a:srgbClr val="002060"/>
                  </a:solidFill>
                  <a:latin typeface="Gill Sans MT" pitchFamily="34" charset="0"/>
                </a:rPr>
                <a:t> OGNI DECISIONE  E LASCIA CHE RISOLVANO DA SOLI QUALSIASI PROBLEMA</a:t>
              </a:r>
            </a:p>
          </p:txBody>
        </p:sp>
        <p:sp>
          <p:nvSpPr>
            <p:cNvPr id="58387" name="Rectangle 15"/>
            <p:cNvSpPr>
              <a:spLocks noChangeArrowheads="1"/>
            </p:cNvSpPr>
            <p:nvPr/>
          </p:nvSpPr>
          <p:spPr bwMode="auto">
            <a:xfrm>
              <a:off x="648" y="2304"/>
              <a:ext cx="2172" cy="252"/>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100" b="1" dirty="0">
                  <a:solidFill>
                    <a:schemeClr val="accent1"/>
                  </a:solidFill>
                  <a:latin typeface="Gill Sans MT" pitchFamily="34" charset="0"/>
                </a:rPr>
                <a:t>STILE 4</a:t>
              </a:r>
            </a:p>
          </p:txBody>
        </p:sp>
      </p:grpSp>
      <p:grpSp>
        <p:nvGrpSpPr>
          <p:cNvPr id="4" name="Group 16"/>
          <p:cNvGrpSpPr>
            <a:grpSpLocks/>
          </p:cNvGrpSpPr>
          <p:nvPr/>
        </p:nvGrpSpPr>
        <p:grpSpPr bwMode="auto">
          <a:xfrm>
            <a:off x="958850" y="4192588"/>
            <a:ext cx="3619500" cy="1536700"/>
            <a:chOff x="2832" y="2304"/>
            <a:chExt cx="2280" cy="968"/>
          </a:xfrm>
        </p:grpSpPr>
        <p:sp>
          <p:nvSpPr>
            <p:cNvPr id="58382" name="Rectangle 17"/>
            <p:cNvSpPr>
              <a:spLocks noChangeArrowheads="1"/>
            </p:cNvSpPr>
            <p:nvPr/>
          </p:nvSpPr>
          <p:spPr bwMode="auto">
            <a:xfrm>
              <a:off x="2844" y="2564"/>
              <a:ext cx="2268" cy="242"/>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000" b="1" dirty="0">
                  <a:solidFill>
                    <a:schemeClr val="accent1"/>
                  </a:solidFill>
                  <a:latin typeface="Gill Sans MT" pitchFamily="34" charset="0"/>
                </a:rPr>
                <a:t>DIRIGERE</a:t>
              </a:r>
            </a:p>
          </p:txBody>
        </p:sp>
        <p:sp>
          <p:nvSpPr>
            <p:cNvPr id="58383" name="Rectangle 18"/>
            <p:cNvSpPr>
              <a:spLocks noChangeArrowheads="1"/>
            </p:cNvSpPr>
            <p:nvPr/>
          </p:nvSpPr>
          <p:spPr bwMode="auto">
            <a:xfrm>
              <a:off x="2868" y="2814"/>
              <a:ext cx="2112" cy="458"/>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1400" dirty="0">
                  <a:solidFill>
                    <a:srgbClr val="002060"/>
                  </a:solidFill>
                  <a:latin typeface="Gill Sans MT" pitchFamily="34" charset="0"/>
                </a:rPr>
                <a:t>IL LEADER FORNISCE ISTRUZIONI SPECIFICHE E CONTROLLA STRETTAMENTE LE FASI </a:t>
              </a:r>
              <a:r>
                <a:rPr lang="it-IT" sz="1400" dirty="0" err="1">
                  <a:solidFill>
                    <a:srgbClr val="002060"/>
                  </a:solidFill>
                  <a:latin typeface="Gill Sans MT" pitchFamily="34" charset="0"/>
                </a:rPr>
                <a:t>DI</a:t>
              </a:r>
              <a:r>
                <a:rPr lang="it-IT" sz="1400" dirty="0">
                  <a:solidFill>
                    <a:srgbClr val="002060"/>
                  </a:solidFill>
                  <a:latin typeface="Gill Sans MT" pitchFamily="34" charset="0"/>
                </a:rPr>
                <a:t> ESECUZIONE</a:t>
              </a:r>
            </a:p>
          </p:txBody>
        </p:sp>
        <p:sp>
          <p:nvSpPr>
            <p:cNvPr id="58384" name="Rectangle 19"/>
            <p:cNvSpPr>
              <a:spLocks noChangeArrowheads="1"/>
            </p:cNvSpPr>
            <p:nvPr/>
          </p:nvSpPr>
          <p:spPr bwMode="auto">
            <a:xfrm>
              <a:off x="2832" y="2304"/>
              <a:ext cx="2268" cy="252"/>
            </a:xfrm>
            <a:prstGeom prst="rect">
              <a:avLst/>
            </a:prstGeom>
            <a:noFill/>
            <a:ln w="9525">
              <a:noFill/>
              <a:miter lim="800000"/>
              <a:headEnd/>
              <a:tailEnd/>
            </a:ln>
            <a:effectLst/>
          </p:spPr>
          <p:txBody>
            <a:bodyPr lIns="80948" tIns="39681" rIns="80948" bIns="39681">
              <a:spAutoFit/>
            </a:bodyPr>
            <a:lstStyle/>
            <a:p>
              <a:pPr defTabSz="590550" eaLnBrk="0" hangingPunct="0">
                <a:spcBef>
                  <a:spcPct val="50000"/>
                </a:spcBef>
              </a:pPr>
              <a:r>
                <a:rPr lang="it-IT" sz="2100" b="1" dirty="0">
                  <a:solidFill>
                    <a:schemeClr val="accent1"/>
                  </a:solidFill>
                  <a:latin typeface="Gill Sans MT" pitchFamily="34" charset="0"/>
                </a:rPr>
                <a:t>STILE 1</a:t>
              </a:r>
            </a:p>
          </p:txBody>
        </p:sp>
      </p:grpSp>
      <p:sp>
        <p:nvSpPr>
          <p:cNvPr id="24" name="Titolo 6"/>
          <p:cNvSpPr>
            <a:spLocks noGrp="1"/>
          </p:cNvSpPr>
          <p:nvPr>
            <p:ph type="title"/>
          </p:nvPr>
        </p:nvSpPr>
        <p:spPr>
          <a:xfrm>
            <a:off x="457200" y="228600"/>
            <a:ext cx="8229600" cy="914400"/>
          </a:xfrm>
        </p:spPr>
        <p:txBody>
          <a:bodyPr/>
          <a:lstStyle/>
          <a:p>
            <a:r>
              <a:rPr lang="it-IT" dirty="0" smtClean="0">
                <a:solidFill>
                  <a:schemeClr val="accent1">
                    <a:lumMod val="75000"/>
                  </a:schemeClr>
                </a:solidFill>
              </a:rPr>
              <a:t>Stile del leader</a:t>
            </a:r>
            <a:endParaRPr lang="it-IT"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ChangeArrowheads="1"/>
          </p:cNvSpPr>
          <p:nvPr/>
        </p:nvSpPr>
        <p:spPr bwMode="auto">
          <a:xfrm>
            <a:off x="673100" y="1771650"/>
            <a:ext cx="4343400" cy="422275"/>
          </a:xfrm>
          <a:prstGeom prst="rect">
            <a:avLst/>
          </a:prstGeom>
          <a:noFill/>
          <a:ln w="9525">
            <a:noFill/>
            <a:miter lim="800000"/>
            <a:headEnd/>
            <a:tailEnd/>
          </a:ln>
          <a:effectLst/>
        </p:spPr>
        <p:txBody>
          <a:bodyPr lIns="92059" tIns="46030" rIns="92059" bIns="46030">
            <a:spAutoFit/>
          </a:bodyPr>
          <a:lstStyle/>
          <a:p>
            <a:pPr defTabSz="762000" eaLnBrk="0" hangingPunct="0">
              <a:lnSpc>
                <a:spcPct val="120000"/>
              </a:lnSpc>
              <a:spcBef>
                <a:spcPct val="50000"/>
              </a:spcBef>
            </a:pPr>
            <a:r>
              <a:rPr lang="it-IT" b="1" u="sng" dirty="0">
                <a:solidFill>
                  <a:srgbClr val="FF3300"/>
                </a:solidFill>
                <a:latin typeface="Gill Sans MT" pitchFamily="34" charset="0"/>
              </a:rPr>
              <a:t>S1 – Stile di leadership Direttivo</a:t>
            </a:r>
          </a:p>
        </p:txBody>
      </p:sp>
      <p:sp>
        <p:nvSpPr>
          <p:cNvPr id="59396" name="Rectangle 3"/>
          <p:cNvSpPr>
            <a:spLocks noChangeArrowheads="1"/>
          </p:cNvSpPr>
          <p:nvPr/>
        </p:nvSpPr>
        <p:spPr bwMode="auto">
          <a:xfrm>
            <a:off x="804863" y="2806700"/>
            <a:ext cx="7494587" cy="3124558"/>
          </a:xfrm>
          <a:prstGeom prst="rect">
            <a:avLst/>
          </a:prstGeom>
          <a:solidFill>
            <a:srgbClr val="FFFFCC"/>
          </a:solidFill>
          <a:ln w="9525">
            <a:solidFill>
              <a:srgbClr val="FFCC66"/>
            </a:solidFill>
            <a:miter lim="800000"/>
            <a:headEnd/>
            <a:tailEnd/>
          </a:ln>
          <a:effectLst/>
        </p:spPr>
        <p:txBody>
          <a:bodyPr lIns="92059" tIns="46030" rIns="92059" bIns="46030">
            <a:spAutoFit/>
          </a:bodyPr>
          <a:lstStyle/>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Definisce obiettivi, scadenze, priorità</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Specifica gli obiettivi che si devono raggiungere</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Organizza l'attività lavorativa per i collaboratori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Fissa le scadenze</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Crea piano di apprendimento e pratica di nuove abilità</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Fornisce esempi di lavoro ben fatto</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Verifica periodicamente l’avanzamento delle attività e da </a:t>
            </a:r>
            <a:r>
              <a:rPr lang="it-IT" sz="1400" b="1" dirty="0" err="1">
                <a:solidFill>
                  <a:srgbClr val="002060"/>
                </a:solidFill>
                <a:latin typeface="Gill Sans MT" pitchFamily="34" charset="0"/>
              </a:rPr>
              <a:t>feed</a:t>
            </a:r>
            <a:r>
              <a:rPr lang="it-IT" sz="1400" b="1" dirty="0">
                <a:solidFill>
                  <a:srgbClr val="002060"/>
                </a:solidFill>
                <a:latin typeface="Gill Sans MT" pitchFamily="34" charset="0"/>
              </a:rPr>
              <a:t> back</a:t>
            </a:r>
            <a:endParaRPr lang="it-IT" b="1" dirty="0">
              <a:solidFill>
                <a:srgbClr val="002060"/>
              </a:solidFill>
              <a:latin typeface="Gill Sans MT" pitchFamily="34" charset="0"/>
            </a:endParaRPr>
          </a:p>
          <a:p>
            <a:pPr marL="185738" indent="-185738" defTabSz="762000" eaLnBrk="0" hangingPunct="0">
              <a:lnSpc>
                <a:spcPct val="150000"/>
              </a:lnSpc>
              <a:spcBef>
                <a:spcPct val="50000"/>
              </a:spcBef>
              <a:buClr>
                <a:srgbClr val="CF0E30"/>
              </a:buClr>
              <a:buFont typeface="Wingdings" pitchFamily="2" charset="2"/>
              <a:buChar char="q"/>
              <a:tabLst>
                <a:tab pos="285750" algn="l"/>
              </a:tabLst>
            </a:pPr>
            <a:endParaRPr lang="it-IT" sz="400" b="1" dirty="0">
              <a:solidFill>
                <a:srgbClr val="002060"/>
              </a:solidFill>
              <a:latin typeface="Gill Sans MT" pitchFamily="34" charset="0"/>
            </a:endParaRPr>
          </a:p>
        </p:txBody>
      </p:sp>
      <p:sp>
        <p:nvSpPr>
          <p:cNvPr id="234500" name="Rectangle 4"/>
          <p:cNvSpPr>
            <a:spLocks noChangeArrowheads="1"/>
          </p:cNvSpPr>
          <p:nvPr/>
        </p:nvSpPr>
        <p:spPr bwMode="auto">
          <a:xfrm>
            <a:off x="214282" y="1357298"/>
            <a:ext cx="5929354" cy="36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7268" tIns="43634" rIns="87268" bIns="43634">
            <a:spAutoFit/>
          </a:bodyPr>
          <a:lstStyle/>
          <a:p>
            <a:pPr defTabSz="833438">
              <a:defRPr/>
            </a:pPr>
            <a:r>
              <a:rPr lang="it-IT" b="1" dirty="0">
                <a:solidFill>
                  <a:srgbClr val="002060"/>
                </a:solidFill>
                <a:effectLst>
                  <a:outerShdw blurRad="38100" dist="38100" dir="2700000" algn="tl">
                    <a:srgbClr val="C0C0C0"/>
                  </a:outerShdw>
                </a:effectLst>
                <a:latin typeface="Gill Sans MT" pitchFamily="34" charset="0"/>
                <a:cs typeface="Arial" charset="0"/>
              </a:rPr>
              <a:t>Come si comporta il leader che adotta lo Stile 1</a:t>
            </a:r>
          </a:p>
        </p:txBody>
      </p:sp>
      <p:sp>
        <p:nvSpPr>
          <p:cNvPr id="59398" name="Text Box 5"/>
          <p:cNvSpPr txBox="1">
            <a:spLocks noChangeArrowheads="1"/>
          </p:cNvSpPr>
          <p:nvPr/>
        </p:nvSpPr>
        <p:spPr bwMode="auto">
          <a:xfrm>
            <a:off x="1028700" y="1466850"/>
            <a:ext cx="2527300" cy="442913"/>
          </a:xfrm>
          <a:prstGeom prst="rect">
            <a:avLst/>
          </a:prstGeom>
          <a:noFill/>
          <a:ln w="9525" algn="ctr">
            <a:noFill/>
            <a:miter lim="800000"/>
            <a:headEnd/>
            <a:tailEnd/>
          </a:ln>
          <a:effectLst/>
        </p:spPr>
        <p:txBody>
          <a:bodyPr lIns="92075" tIns="46038" rIns="92075" bIns="46038">
            <a:spAutoFit/>
          </a:bodyPr>
          <a:lstStyle/>
          <a:p>
            <a:pPr indent="361950" algn="ctr" defTabSz="901700">
              <a:spcBef>
                <a:spcPct val="50000"/>
              </a:spcBef>
            </a:pPr>
            <a:endParaRPr lang="it-IT" sz="2300">
              <a:solidFill>
                <a:srgbClr val="000000"/>
              </a:solidFill>
            </a:endParaRPr>
          </a:p>
        </p:txBody>
      </p:sp>
      <p:sp>
        <p:nvSpPr>
          <p:cNvPr id="59399" name="Text Box 6"/>
          <p:cNvSpPr txBox="1">
            <a:spLocks noChangeArrowheads="1"/>
          </p:cNvSpPr>
          <p:nvPr/>
        </p:nvSpPr>
        <p:spPr bwMode="auto">
          <a:xfrm>
            <a:off x="6197600" y="1301750"/>
            <a:ext cx="2235200" cy="1338263"/>
          </a:xfrm>
          <a:prstGeom prst="rect">
            <a:avLst/>
          </a:prstGeom>
          <a:solidFill>
            <a:srgbClr val="FFFFCC"/>
          </a:solidFill>
          <a:ln w="9525" algn="ctr">
            <a:solidFill>
              <a:srgbClr val="FFCC66"/>
            </a:solidFill>
            <a:miter lim="800000"/>
            <a:headEnd/>
            <a:tailEnd/>
          </a:ln>
          <a:effectLst/>
        </p:spPr>
        <p:txBody>
          <a:bodyPr lIns="92075" tIns="46038" rIns="92075" bIns="46038">
            <a:spAutoFit/>
          </a:bodyPr>
          <a:lstStyle/>
          <a:p>
            <a:pPr algn="just" defTabSz="901700">
              <a:spcBef>
                <a:spcPct val="50000"/>
              </a:spcBef>
            </a:pPr>
            <a:r>
              <a:rPr lang="it-IT" dirty="0">
                <a:solidFill>
                  <a:srgbClr val="002060"/>
                </a:solidFill>
                <a:latin typeface="Gill Sans MT" pitchFamily="34" charset="0"/>
              </a:rPr>
              <a:t>S1 </a:t>
            </a:r>
          </a:p>
          <a:p>
            <a:pPr defTabSz="901700">
              <a:spcBef>
                <a:spcPct val="50000"/>
              </a:spcBef>
            </a:pPr>
            <a:r>
              <a:rPr lang="it-IT" dirty="0">
                <a:solidFill>
                  <a:srgbClr val="002060"/>
                </a:solidFill>
                <a:latin typeface="Gill Sans MT" pitchFamily="34" charset="0"/>
              </a:rPr>
              <a:t>Comportamento direttivo alto e sostegno basso</a:t>
            </a:r>
          </a:p>
        </p:txBody>
      </p:sp>
      <p:sp>
        <p:nvSpPr>
          <p:cNvPr id="10" name="Rettangolo 9"/>
          <p:cNvSpPr/>
          <p:nvPr/>
        </p:nvSpPr>
        <p:spPr>
          <a:xfrm>
            <a:off x="357158" y="500042"/>
            <a:ext cx="2640466" cy="584775"/>
          </a:xfrm>
          <a:prstGeom prst="rect">
            <a:avLst/>
          </a:prstGeom>
        </p:spPr>
        <p:txBody>
          <a:bodyPr wrap="none">
            <a:spAutoFit/>
          </a:bodyPr>
          <a:lstStyle/>
          <a:p>
            <a:r>
              <a:rPr lang="it-IT" sz="3200" dirty="0" smtClean="0">
                <a:solidFill>
                  <a:schemeClr val="accent1">
                    <a:lumMod val="75000"/>
                  </a:schemeClr>
                </a:solidFill>
              </a:rPr>
              <a:t>Stile del leader</a:t>
            </a:r>
            <a:endParaRPr lang="it-IT" sz="3200" dirty="0"/>
          </a:p>
        </p:txBody>
      </p:sp>
      <p:sp>
        <p:nvSpPr>
          <p:cNvPr id="9" name="Segnaposto piè di pagina 8"/>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3"/>
          <p:cNvSpPr>
            <a:spLocks noChangeArrowheads="1"/>
          </p:cNvSpPr>
          <p:nvPr/>
        </p:nvSpPr>
        <p:spPr bwMode="auto">
          <a:xfrm>
            <a:off x="804863" y="2647950"/>
            <a:ext cx="7659687" cy="3124558"/>
          </a:xfrm>
          <a:prstGeom prst="rect">
            <a:avLst/>
          </a:prstGeom>
          <a:solidFill>
            <a:srgbClr val="FFFFCC"/>
          </a:solidFill>
          <a:ln w="9525">
            <a:solidFill>
              <a:srgbClr val="FFCC66"/>
            </a:solidFill>
            <a:miter lim="800000"/>
            <a:headEnd/>
            <a:tailEnd/>
          </a:ln>
          <a:effectLst/>
        </p:spPr>
        <p:txBody>
          <a:bodyPr lIns="92059" tIns="46030" rIns="92059" bIns="46030">
            <a:spAutoFit/>
          </a:bodyPr>
          <a:lstStyle/>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Coinvolge il collaboratore nel chiarire gli obiettivi e i piani di azione</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Ascolta le sue preoccupazioni e le sue idee</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Dimostra che sta facendo progressi, incoraggia</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Lo aiuta ad analizzare successi e fallimenti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Stimola nuove soluzioni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Spiega i </a:t>
            </a:r>
            <a:r>
              <a:rPr lang="it-IT" sz="1400" b="1" dirty="0" err="1">
                <a:solidFill>
                  <a:srgbClr val="002060"/>
                </a:solidFill>
                <a:latin typeface="Gill Sans MT" pitchFamily="34" charset="0"/>
              </a:rPr>
              <a:t>perchè</a:t>
            </a:r>
            <a:endParaRPr lang="it-IT" sz="1400" b="1" dirty="0">
              <a:solidFill>
                <a:srgbClr val="002060"/>
              </a:solidFill>
              <a:latin typeface="Gill Sans MT" pitchFamily="34" charset="0"/>
            </a:endParaRP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Verifica periodicamente l’avanzamento delle attività e da </a:t>
            </a:r>
            <a:r>
              <a:rPr lang="it-IT" sz="1400" b="1" dirty="0" err="1">
                <a:solidFill>
                  <a:srgbClr val="002060"/>
                </a:solidFill>
                <a:latin typeface="Gill Sans MT" pitchFamily="34" charset="0"/>
              </a:rPr>
              <a:t>feed</a:t>
            </a:r>
            <a:r>
              <a:rPr lang="it-IT" sz="1400" b="1" dirty="0">
                <a:solidFill>
                  <a:srgbClr val="002060"/>
                </a:solidFill>
                <a:latin typeface="Gill Sans MT" pitchFamily="34" charset="0"/>
              </a:rPr>
              <a:t> back frequenti</a:t>
            </a:r>
            <a:endParaRPr lang="it-IT" b="1" dirty="0">
              <a:solidFill>
                <a:srgbClr val="002060"/>
              </a:solidFill>
              <a:latin typeface="Gill Sans MT" pitchFamily="34" charset="0"/>
            </a:endParaRPr>
          </a:p>
          <a:p>
            <a:pPr marL="185738" indent="-185738" defTabSz="762000" eaLnBrk="0" hangingPunct="0">
              <a:lnSpc>
                <a:spcPct val="150000"/>
              </a:lnSpc>
              <a:spcBef>
                <a:spcPct val="50000"/>
              </a:spcBef>
              <a:buClr>
                <a:srgbClr val="CF0E30"/>
              </a:buClr>
              <a:buFont typeface="Wingdings" pitchFamily="2" charset="2"/>
              <a:buChar char="q"/>
              <a:tabLst>
                <a:tab pos="285750" algn="l"/>
              </a:tabLst>
            </a:pPr>
            <a:endParaRPr lang="it-IT" sz="400" b="1" dirty="0">
              <a:solidFill>
                <a:srgbClr val="002060"/>
              </a:solidFill>
              <a:latin typeface="Gill Sans MT" pitchFamily="34" charset="0"/>
            </a:endParaRPr>
          </a:p>
        </p:txBody>
      </p:sp>
      <p:sp>
        <p:nvSpPr>
          <p:cNvPr id="60421" name="Text Box 4"/>
          <p:cNvSpPr txBox="1">
            <a:spLocks noChangeArrowheads="1"/>
          </p:cNvSpPr>
          <p:nvPr/>
        </p:nvSpPr>
        <p:spPr bwMode="auto">
          <a:xfrm>
            <a:off x="6197600" y="1143000"/>
            <a:ext cx="2235200" cy="1338263"/>
          </a:xfrm>
          <a:prstGeom prst="rect">
            <a:avLst/>
          </a:prstGeom>
          <a:solidFill>
            <a:srgbClr val="FFFFCC"/>
          </a:solidFill>
          <a:ln w="9525" algn="ctr">
            <a:solidFill>
              <a:srgbClr val="FFCC66"/>
            </a:solidFill>
            <a:miter lim="800000"/>
            <a:headEnd/>
            <a:tailEnd/>
          </a:ln>
          <a:effectLst/>
        </p:spPr>
        <p:txBody>
          <a:bodyPr lIns="92075" tIns="46038" rIns="92075" bIns="46038">
            <a:spAutoFit/>
          </a:bodyPr>
          <a:lstStyle/>
          <a:p>
            <a:pPr algn="just" defTabSz="901700">
              <a:spcBef>
                <a:spcPct val="50000"/>
              </a:spcBef>
            </a:pPr>
            <a:r>
              <a:rPr lang="it-IT" dirty="0">
                <a:solidFill>
                  <a:srgbClr val="002060"/>
                </a:solidFill>
              </a:rPr>
              <a:t>S2 </a:t>
            </a:r>
          </a:p>
          <a:p>
            <a:pPr defTabSz="901700">
              <a:spcBef>
                <a:spcPct val="50000"/>
              </a:spcBef>
            </a:pPr>
            <a:r>
              <a:rPr lang="it-IT" dirty="0">
                <a:solidFill>
                  <a:srgbClr val="002060"/>
                </a:solidFill>
              </a:rPr>
              <a:t>Comportamento direttivo alto e sostegno alto</a:t>
            </a:r>
          </a:p>
        </p:txBody>
      </p:sp>
      <p:sp>
        <p:nvSpPr>
          <p:cNvPr id="60422" name="Rectangle 5"/>
          <p:cNvSpPr>
            <a:spLocks noChangeArrowheads="1"/>
          </p:cNvSpPr>
          <p:nvPr/>
        </p:nvSpPr>
        <p:spPr bwMode="auto">
          <a:xfrm>
            <a:off x="673100" y="1612900"/>
            <a:ext cx="4965700" cy="422275"/>
          </a:xfrm>
          <a:prstGeom prst="rect">
            <a:avLst/>
          </a:prstGeom>
          <a:noFill/>
          <a:ln w="9525">
            <a:noFill/>
            <a:miter lim="800000"/>
            <a:headEnd/>
            <a:tailEnd/>
          </a:ln>
          <a:effectLst/>
        </p:spPr>
        <p:txBody>
          <a:bodyPr lIns="92059" tIns="46030" rIns="92059" bIns="46030">
            <a:spAutoFit/>
          </a:bodyPr>
          <a:lstStyle/>
          <a:p>
            <a:pPr defTabSz="762000" eaLnBrk="0" hangingPunct="0">
              <a:lnSpc>
                <a:spcPct val="120000"/>
              </a:lnSpc>
              <a:spcBef>
                <a:spcPct val="50000"/>
              </a:spcBef>
            </a:pPr>
            <a:r>
              <a:rPr lang="it-IT" b="1" u="sng" dirty="0">
                <a:solidFill>
                  <a:srgbClr val="FF3300"/>
                </a:solidFill>
                <a:latin typeface="Gill Sans MT" pitchFamily="34" charset="0"/>
              </a:rPr>
              <a:t>S2 – Stile di leadership </a:t>
            </a:r>
            <a:r>
              <a:rPr lang="it-IT" b="1" u="sng" dirty="0" err="1">
                <a:solidFill>
                  <a:srgbClr val="FF3300"/>
                </a:solidFill>
                <a:latin typeface="Gill Sans MT" pitchFamily="34" charset="0"/>
              </a:rPr>
              <a:t>Coaching</a:t>
            </a:r>
            <a:endParaRPr lang="it-IT" b="1" u="sng" dirty="0">
              <a:solidFill>
                <a:srgbClr val="FF3300"/>
              </a:solidFill>
              <a:latin typeface="Gill Sans MT" pitchFamily="34" charset="0"/>
            </a:endParaRPr>
          </a:p>
        </p:txBody>
      </p:sp>
      <p:sp>
        <p:nvSpPr>
          <p:cNvPr id="8" name="Rettangolo 7"/>
          <p:cNvSpPr/>
          <p:nvPr/>
        </p:nvSpPr>
        <p:spPr>
          <a:xfrm>
            <a:off x="500034" y="571480"/>
            <a:ext cx="2640466" cy="584775"/>
          </a:xfrm>
          <a:prstGeom prst="rect">
            <a:avLst/>
          </a:prstGeom>
        </p:spPr>
        <p:txBody>
          <a:bodyPr wrap="none">
            <a:spAutoFit/>
          </a:bodyPr>
          <a:lstStyle/>
          <a:p>
            <a:r>
              <a:rPr lang="it-IT" sz="3200" dirty="0" smtClean="0">
                <a:solidFill>
                  <a:schemeClr val="accent1">
                    <a:lumMod val="75000"/>
                  </a:schemeClr>
                </a:solidFill>
              </a:rPr>
              <a:t>Stile del leader</a:t>
            </a:r>
            <a:endParaRPr lang="it-IT" sz="3200" dirty="0"/>
          </a:p>
        </p:txBody>
      </p:sp>
      <p:sp>
        <p:nvSpPr>
          <p:cNvPr id="9" name="Rectangle 4"/>
          <p:cNvSpPr>
            <a:spLocks noChangeArrowheads="1"/>
          </p:cNvSpPr>
          <p:nvPr/>
        </p:nvSpPr>
        <p:spPr bwMode="auto">
          <a:xfrm>
            <a:off x="214282" y="1285860"/>
            <a:ext cx="5929354" cy="36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7268" tIns="43634" rIns="87268" bIns="43634">
            <a:spAutoFit/>
          </a:bodyPr>
          <a:lstStyle/>
          <a:p>
            <a:pPr defTabSz="833438">
              <a:defRPr/>
            </a:pPr>
            <a:r>
              <a:rPr lang="it-IT" b="1" dirty="0">
                <a:solidFill>
                  <a:srgbClr val="002060"/>
                </a:solidFill>
                <a:effectLst>
                  <a:outerShdw blurRad="38100" dist="38100" dir="2700000" algn="tl">
                    <a:srgbClr val="C0C0C0"/>
                  </a:outerShdw>
                </a:effectLst>
                <a:latin typeface="Gill Sans MT" pitchFamily="34" charset="0"/>
                <a:cs typeface="Arial" charset="0"/>
              </a:rPr>
              <a:t>Come si comporta il leader che adotta lo Stile </a:t>
            </a:r>
            <a:r>
              <a:rPr lang="it-IT" b="1" dirty="0" smtClean="0">
                <a:solidFill>
                  <a:srgbClr val="002060"/>
                </a:solidFill>
                <a:effectLst>
                  <a:outerShdw blurRad="38100" dist="38100" dir="2700000" algn="tl">
                    <a:srgbClr val="C0C0C0"/>
                  </a:outerShdw>
                </a:effectLst>
                <a:latin typeface="Gill Sans MT" pitchFamily="34" charset="0"/>
                <a:cs typeface="Arial" charset="0"/>
              </a:rPr>
              <a:t>2</a:t>
            </a:r>
            <a:endParaRPr lang="it-IT" b="1" dirty="0">
              <a:solidFill>
                <a:srgbClr val="002060"/>
              </a:solidFill>
              <a:effectLst>
                <a:outerShdw blurRad="38100" dist="38100" dir="2700000" algn="tl">
                  <a:srgbClr val="C0C0C0"/>
                </a:outerShdw>
              </a:effectLst>
              <a:latin typeface="Gill Sans MT" pitchFamily="34" charset="0"/>
              <a:cs typeface="Arial" charset="0"/>
            </a:endParaRPr>
          </a:p>
        </p:txBody>
      </p:sp>
      <p:sp>
        <p:nvSpPr>
          <p:cNvPr id="10" name="Segnaposto piè di pagina 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3"/>
          <p:cNvSpPr>
            <a:spLocks noChangeArrowheads="1"/>
          </p:cNvSpPr>
          <p:nvPr/>
        </p:nvSpPr>
        <p:spPr bwMode="auto">
          <a:xfrm>
            <a:off x="673100" y="1612900"/>
            <a:ext cx="4965700" cy="422275"/>
          </a:xfrm>
          <a:prstGeom prst="rect">
            <a:avLst/>
          </a:prstGeom>
          <a:noFill/>
          <a:ln w="9525">
            <a:noFill/>
            <a:miter lim="800000"/>
            <a:headEnd/>
            <a:tailEnd/>
          </a:ln>
          <a:effectLst/>
        </p:spPr>
        <p:txBody>
          <a:bodyPr lIns="92059" tIns="46030" rIns="92059" bIns="46030">
            <a:spAutoFit/>
          </a:bodyPr>
          <a:lstStyle/>
          <a:p>
            <a:pPr defTabSz="762000" eaLnBrk="0" hangingPunct="0">
              <a:lnSpc>
                <a:spcPct val="120000"/>
              </a:lnSpc>
              <a:spcBef>
                <a:spcPct val="50000"/>
              </a:spcBef>
            </a:pPr>
            <a:r>
              <a:rPr lang="it-IT" b="1" u="sng" dirty="0">
                <a:solidFill>
                  <a:srgbClr val="FF3300"/>
                </a:solidFill>
                <a:latin typeface="Gill Sans MT" pitchFamily="34" charset="0"/>
              </a:rPr>
              <a:t>S3 – Stile di leadership di Sostegno</a:t>
            </a:r>
          </a:p>
        </p:txBody>
      </p:sp>
      <p:sp>
        <p:nvSpPr>
          <p:cNvPr id="61445" name="Rectangle 4"/>
          <p:cNvSpPr>
            <a:spLocks noChangeArrowheads="1"/>
          </p:cNvSpPr>
          <p:nvPr/>
        </p:nvSpPr>
        <p:spPr bwMode="auto">
          <a:xfrm>
            <a:off x="804863" y="3092450"/>
            <a:ext cx="7659687" cy="2562225"/>
          </a:xfrm>
          <a:prstGeom prst="rect">
            <a:avLst/>
          </a:prstGeom>
          <a:solidFill>
            <a:srgbClr val="FFFFCC"/>
          </a:solidFill>
          <a:ln w="9525">
            <a:solidFill>
              <a:srgbClr val="FFCC66"/>
            </a:solidFill>
            <a:miter lim="800000"/>
            <a:headEnd/>
            <a:tailEnd/>
          </a:ln>
          <a:effectLst/>
        </p:spPr>
        <p:txBody>
          <a:bodyPr lIns="92059" tIns="46030" rIns="92059" bIns="46030">
            <a:spAutoFit/>
          </a:bodyPr>
          <a:lstStyle/>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Incoraggia il collaboratore a prendere l’iniziativa, fissare obiettivi e piani d’azione,  risolvere autonomamente problemi</a:t>
            </a:r>
          </a:p>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Fa domande, ascolta preoccupazioni e funge da banco di prova</a:t>
            </a:r>
          </a:p>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Chiede “di cosa hai bisogno per riuscire?”</a:t>
            </a:r>
          </a:p>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Fornisce sostegno, usa la lode per dare riconoscimento alla competenza</a:t>
            </a:r>
          </a:p>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 Mette la sua esperienza a disposizione e collabora su richiesta</a:t>
            </a:r>
          </a:p>
          <a:p>
            <a:pPr marL="185738" indent="-185738" algn="just" defTabSz="762000" eaLnBrk="0" hangingPunct="0">
              <a:lnSpc>
                <a:spcPct val="150000"/>
              </a:lnSpc>
              <a:spcBef>
                <a:spcPct val="50000"/>
              </a:spcBef>
              <a:buClr>
                <a:srgbClr val="CF0E30"/>
              </a:buClr>
              <a:buFont typeface="Wingdings" pitchFamily="2" charset="2"/>
              <a:buChar char="q"/>
              <a:tabLst>
                <a:tab pos="285750" algn="l"/>
              </a:tabLst>
            </a:pPr>
            <a:endParaRPr lang="it-IT" sz="400" b="1" dirty="0">
              <a:solidFill>
                <a:srgbClr val="002060"/>
              </a:solidFill>
              <a:latin typeface="Gill Sans MT" pitchFamily="34" charset="0"/>
            </a:endParaRPr>
          </a:p>
        </p:txBody>
      </p:sp>
      <p:sp>
        <p:nvSpPr>
          <p:cNvPr id="61446" name="Text Box 5"/>
          <p:cNvSpPr txBox="1">
            <a:spLocks noChangeArrowheads="1"/>
          </p:cNvSpPr>
          <p:nvPr/>
        </p:nvSpPr>
        <p:spPr bwMode="auto">
          <a:xfrm>
            <a:off x="6197600" y="1143000"/>
            <a:ext cx="2235200" cy="1338263"/>
          </a:xfrm>
          <a:prstGeom prst="rect">
            <a:avLst/>
          </a:prstGeom>
          <a:solidFill>
            <a:srgbClr val="FFFFCC"/>
          </a:solidFill>
          <a:ln w="9525" algn="ctr">
            <a:solidFill>
              <a:srgbClr val="FFCC66"/>
            </a:solidFill>
            <a:miter lim="800000"/>
            <a:headEnd/>
            <a:tailEnd/>
          </a:ln>
          <a:effectLst/>
        </p:spPr>
        <p:txBody>
          <a:bodyPr lIns="92075" tIns="46038" rIns="92075" bIns="46038">
            <a:spAutoFit/>
          </a:bodyPr>
          <a:lstStyle/>
          <a:p>
            <a:pPr algn="just" defTabSz="901700">
              <a:spcBef>
                <a:spcPct val="50000"/>
              </a:spcBef>
            </a:pPr>
            <a:r>
              <a:rPr lang="it-IT" dirty="0">
                <a:solidFill>
                  <a:srgbClr val="002060"/>
                </a:solidFill>
                <a:latin typeface="Gill Sans MT" pitchFamily="34" charset="0"/>
              </a:rPr>
              <a:t>S3 </a:t>
            </a:r>
          </a:p>
          <a:p>
            <a:pPr defTabSz="901700">
              <a:spcBef>
                <a:spcPct val="50000"/>
              </a:spcBef>
            </a:pPr>
            <a:r>
              <a:rPr lang="it-IT" dirty="0">
                <a:solidFill>
                  <a:srgbClr val="002060"/>
                </a:solidFill>
                <a:latin typeface="Gill Sans MT" pitchFamily="34" charset="0"/>
              </a:rPr>
              <a:t>Comportamento direttivo basso e sostegno alto</a:t>
            </a:r>
          </a:p>
        </p:txBody>
      </p:sp>
      <p:sp>
        <p:nvSpPr>
          <p:cNvPr id="8" name="Rettangolo 7"/>
          <p:cNvSpPr/>
          <p:nvPr/>
        </p:nvSpPr>
        <p:spPr>
          <a:xfrm>
            <a:off x="642910" y="500042"/>
            <a:ext cx="2640466" cy="584775"/>
          </a:xfrm>
          <a:prstGeom prst="rect">
            <a:avLst/>
          </a:prstGeom>
        </p:spPr>
        <p:txBody>
          <a:bodyPr wrap="none">
            <a:spAutoFit/>
          </a:bodyPr>
          <a:lstStyle/>
          <a:p>
            <a:r>
              <a:rPr lang="it-IT" sz="3200" dirty="0" smtClean="0">
                <a:solidFill>
                  <a:schemeClr val="accent1">
                    <a:lumMod val="75000"/>
                  </a:schemeClr>
                </a:solidFill>
              </a:rPr>
              <a:t>Stile del leader</a:t>
            </a:r>
            <a:endParaRPr lang="it-IT" sz="3200" dirty="0"/>
          </a:p>
        </p:txBody>
      </p:sp>
      <p:sp>
        <p:nvSpPr>
          <p:cNvPr id="9" name="Rectangle 4"/>
          <p:cNvSpPr>
            <a:spLocks noChangeArrowheads="1"/>
          </p:cNvSpPr>
          <p:nvPr/>
        </p:nvSpPr>
        <p:spPr bwMode="auto">
          <a:xfrm>
            <a:off x="285720" y="1285860"/>
            <a:ext cx="5929354" cy="36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7268" tIns="43634" rIns="87268" bIns="43634">
            <a:spAutoFit/>
          </a:bodyPr>
          <a:lstStyle/>
          <a:p>
            <a:pPr defTabSz="833438">
              <a:defRPr/>
            </a:pPr>
            <a:r>
              <a:rPr lang="it-IT" b="1" dirty="0">
                <a:solidFill>
                  <a:srgbClr val="002060"/>
                </a:solidFill>
                <a:effectLst>
                  <a:outerShdw blurRad="38100" dist="38100" dir="2700000" algn="tl">
                    <a:srgbClr val="C0C0C0"/>
                  </a:outerShdw>
                </a:effectLst>
                <a:latin typeface="Gill Sans MT" pitchFamily="34" charset="0"/>
                <a:cs typeface="Arial" charset="0"/>
              </a:rPr>
              <a:t>Come si comporta il leader che adotta lo Stile </a:t>
            </a:r>
            <a:r>
              <a:rPr lang="it-IT" b="1" dirty="0" smtClean="0">
                <a:solidFill>
                  <a:srgbClr val="002060"/>
                </a:solidFill>
                <a:effectLst>
                  <a:outerShdw blurRad="38100" dist="38100" dir="2700000" algn="tl">
                    <a:srgbClr val="C0C0C0"/>
                  </a:outerShdw>
                </a:effectLst>
                <a:latin typeface="Gill Sans MT" pitchFamily="34" charset="0"/>
                <a:cs typeface="Arial" charset="0"/>
              </a:rPr>
              <a:t>3</a:t>
            </a:r>
            <a:endParaRPr lang="it-IT" b="1" dirty="0">
              <a:solidFill>
                <a:srgbClr val="002060"/>
              </a:solidFill>
              <a:effectLst>
                <a:outerShdw blurRad="38100" dist="38100" dir="2700000" algn="tl">
                  <a:srgbClr val="C0C0C0"/>
                </a:outerShdw>
              </a:effectLst>
              <a:latin typeface="Gill Sans MT" pitchFamily="34" charset="0"/>
              <a:cs typeface="Arial" charset="0"/>
            </a:endParaRPr>
          </a:p>
        </p:txBody>
      </p:sp>
      <p:sp>
        <p:nvSpPr>
          <p:cNvPr id="10" name="Segnaposto piè di pagina 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3"/>
          <p:cNvSpPr>
            <a:spLocks noChangeArrowheads="1"/>
          </p:cNvSpPr>
          <p:nvPr/>
        </p:nvSpPr>
        <p:spPr bwMode="auto">
          <a:xfrm>
            <a:off x="673100" y="1612900"/>
            <a:ext cx="4965700" cy="422275"/>
          </a:xfrm>
          <a:prstGeom prst="rect">
            <a:avLst/>
          </a:prstGeom>
          <a:noFill/>
          <a:ln w="9525">
            <a:noFill/>
            <a:miter lim="800000"/>
            <a:headEnd/>
            <a:tailEnd/>
          </a:ln>
          <a:effectLst/>
        </p:spPr>
        <p:txBody>
          <a:bodyPr lIns="92059" tIns="46030" rIns="92059" bIns="46030">
            <a:spAutoFit/>
          </a:bodyPr>
          <a:lstStyle/>
          <a:p>
            <a:pPr defTabSz="762000" eaLnBrk="0" hangingPunct="0">
              <a:lnSpc>
                <a:spcPct val="120000"/>
              </a:lnSpc>
              <a:spcBef>
                <a:spcPct val="50000"/>
              </a:spcBef>
            </a:pPr>
            <a:r>
              <a:rPr lang="it-IT" b="1" u="sng" dirty="0">
                <a:solidFill>
                  <a:srgbClr val="FF3300"/>
                </a:solidFill>
                <a:latin typeface="Gill Sans MT" pitchFamily="34" charset="0"/>
              </a:rPr>
              <a:t>S4 – Stile di leadership Delegante</a:t>
            </a:r>
          </a:p>
        </p:txBody>
      </p:sp>
      <p:sp>
        <p:nvSpPr>
          <p:cNvPr id="62469" name="Rectangle 4"/>
          <p:cNvSpPr>
            <a:spLocks noChangeArrowheads="1"/>
          </p:cNvSpPr>
          <p:nvPr/>
        </p:nvSpPr>
        <p:spPr bwMode="auto">
          <a:xfrm>
            <a:off x="804863" y="2774950"/>
            <a:ext cx="7659687" cy="2987675"/>
          </a:xfrm>
          <a:prstGeom prst="rect">
            <a:avLst/>
          </a:prstGeom>
          <a:solidFill>
            <a:srgbClr val="FFFFCC"/>
          </a:solidFill>
          <a:ln w="9525">
            <a:solidFill>
              <a:srgbClr val="FFCC66"/>
            </a:solidFill>
            <a:miter lim="800000"/>
            <a:headEnd/>
            <a:tailEnd/>
          </a:ln>
          <a:effectLst/>
        </p:spPr>
        <p:txBody>
          <a:bodyPr lIns="92059" tIns="46030" rIns="92059" bIns="46030">
            <a:spAutoFit/>
          </a:bodyPr>
          <a:lstStyle/>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Si aspetta che l’individuo si assuma le responsabilità, prenda decisioni e definisca piani d’azione; ne conferma i programmi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Dimostra fiducia </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Si aspetta che il collaboratore valuti il proprio lavoro e introduca innovazioni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Incoraggia l’impegno per prestazioni sempre più alte</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Riconosce, ricompensa i contributi</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r>
              <a:rPr lang="it-IT" sz="1400" b="1" dirty="0">
                <a:solidFill>
                  <a:srgbClr val="002060"/>
                </a:solidFill>
                <a:latin typeface="Gill Sans MT" pitchFamily="34" charset="0"/>
              </a:rPr>
              <a:t>Mette a disposizione risorse se opportuno</a:t>
            </a:r>
          </a:p>
          <a:p>
            <a:pPr marL="185738" indent="-185738" defTabSz="762000" eaLnBrk="0" hangingPunct="0">
              <a:lnSpc>
                <a:spcPct val="150000"/>
              </a:lnSpc>
              <a:spcBef>
                <a:spcPct val="50000"/>
              </a:spcBef>
              <a:buClr>
                <a:srgbClr val="CF0E30"/>
              </a:buClr>
              <a:buFont typeface="Wingdings" pitchFamily="2" charset="2"/>
              <a:buChar char="q"/>
              <a:tabLst>
                <a:tab pos="285750" algn="l"/>
              </a:tabLst>
            </a:pPr>
            <a:endParaRPr lang="it-IT" sz="400" b="1" dirty="0">
              <a:solidFill>
                <a:srgbClr val="002060"/>
              </a:solidFill>
              <a:latin typeface="Gill Sans MT" pitchFamily="34" charset="0"/>
            </a:endParaRPr>
          </a:p>
        </p:txBody>
      </p:sp>
      <p:sp>
        <p:nvSpPr>
          <p:cNvPr id="62470" name="Text Box 5"/>
          <p:cNvSpPr txBox="1">
            <a:spLocks noChangeArrowheads="1"/>
          </p:cNvSpPr>
          <p:nvPr/>
        </p:nvSpPr>
        <p:spPr bwMode="auto">
          <a:xfrm>
            <a:off x="6197600" y="1143000"/>
            <a:ext cx="2235200" cy="1338263"/>
          </a:xfrm>
          <a:prstGeom prst="rect">
            <a:avLst/>
          </a:prstGeom>
          <a:solidFill>
            <a:srgbClr val="FFFFCC"/>
          </a:solidFill>
          <a:ln w="9525" algn="ctr">
            <a:solidFill>
              <a:srgbClr val="FFCC66"/>
            </a:solidFill>
            <a:miter lim="800000"/>
            <a:headEnd/>
            <a:tailEnd/>
          </a:ln>
          <a:effectLst/>
        </p:spPr>
        <p:txBody>
          <a:bodyPr lIns="92075" tIns="46038" rIns="92075" bIns="46038">
            <a:spAutoFit/>
          </a:bodyPr>
          <a:lstStyle/>
          <a:p>
            <a:pPr algn="just" defTabSz="901700">
              <a:spcBef>
                <a:spcPct val="50000"/>
              </a:spcBef>
            </a:pPr>
            <a:r>
              <a:rPr lang="it-IT" dirty="0">
                <a:solidFill>
                  <a:srgbClr val="002060"/>
                </a:solidFill>
                <a:latin typeface="Gill Sans MT" pitchFamily="34" charset="0"/>
              </a:rPr>
              <a:t>S4 </a:t>
            </a:r>
          </a:p>
          <a:p>
            <a:pPr defTabSz="901700">
              <a:spcBef>
                <a:spcPct val="50000"/>
              </a:spcBef>
            </a:pPr>
            <a:r>
              <a:rPr lang="it-IT" dirty="0">
                <a:solidFill>
                  <a:srgbClr val="002060"/>
                </a:solidFill>
                <a:latin typeface="Gill Sans MT" pitchFamily="34" charset="0"/>
              </a:rPr>
              <a:t>Comportamento direttivo basso e sostegno basso</a:t>
            </a:r>
          </a:p>
        </p:txBody>
      </p:sp>
      <p:sp>
        <p:nvSpPr>
          <p:cNvPr id="8" name="Rettangolo 7"/>
          <p:cNvSpPr/>
          <p:nvPr/>
        </p:nvSpPr>
        <p:spPr>
          <a:xfrm>
            <a:off x="642910" y="571480"/>
            <a:ext cx="2640466" cy="584775"/>
          </a:xfrm>
          <a:prstGeom prst="rect">
            <a:avLst/>
          </a:prstGeom>
        </p:spPr>
        <p:txBody>
          <a:bodyPr wrap="none">
            <a:spAutoFit/>
          </a:bodyPr>
          <a:lstStyle/>
          <a:p>
            <a:r>
              <a:rPr lang="it-IT" sz="3200" dirty="0" smtClean="0">
                <a:solidFill>
                  <a:schemeClr val="accent1">
                    <a:lumMod val="75000"/>
                  </a:schemeClr>
                </a:solidFill>
              </a:rPr>
              <a:t>Stile del leader</a:t>
            </a:r>
            <a:endParaRPr lang="it-IT" sz="3200" dirty="0"/>
          </a:p>
        </p:txBody>
      </p:sp>
      <p:sp>
        <p:nvSpPr>
          <p:cNvPr id="9" name="Rectangle 4"/>
          <p:cNvSpPr>
            <a:spLocks noChangeArrowheads="1"/>
          </p:cNvSpPr>
          <p:nvPr/>
        </p:nvSpPr>
        <p:spPr bwMode="auto">
          <a:xfrm>
            <a:off x="214282" y="1285860"/>
            <a:ext cx="5929354" cy="36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7268" tIns="43634" rIns="87268" bIns="43634">
            <a:spAutoFit/>
          </a:bodyPr>
          <a:lstStyle/>
          <a:p>
            <a:pPr defTabSz="833438">
              <a:defRPr/>
            </a:pPr>
            <a:r>
              <a:rPr lang="it-IT" b="1" dirty="0">
                <a:solidFill>
                  <a:schemeClr val="tx2"/>
                </a:solidFill>
                <a:effectLst>
                  <a:outerShdw blurRad="38100" dist="38100" dir="2700000" algn="tl">
                    <a:srgbClr val="C0C0C0"/>
                  </a:outerShdw>
                </a:effectLst>
                <a:latin typeface="Gill Sans MT" pitchFamily="34" charset="0"/>
                <a:cs typeface="Arial" charset="0"/>
              </a:rPr>
              <a:t>Come si comporta il leader che adotta lo Stile </a:t>
            </a:r>
            <a:r>
              <a:rPr lang="it-IT" b="1" dirty="0" smtClean="0">
                <a:solidFill>
                  <a:schemeClr val="tx2"/>
                </a:solidFill>
                <a:effectLst>
                  <a:outerShdw blurRad="38100" dist="38100" dir="2700000" algn="tl">
                    <a:srgbClr val="C0C0C0"/>
                  </a:outerShdw>
                </a:effectLst>
                <a:latin typeface="Gill Sans MT" pitchFamily="34" charset="0"/>
                <a:cs typeface="Arial" charset="0"/>
              </a:rPr>
              <a:t>4</a:t>
            </a:r>
            <a:endParaRPr lang="it-IT" b="1" dirty="0">
              <a:solidFill>
                <a:schemeClr val="tx2"/>
              </a:solidFill>
              <a:effectLst>
                <a:outerShdw blurRad="38100" dist="38100" dir="2700000" algn="tl">
                  <a:srgbClr val="C0C0C0"/>
                </a:outerShdw>
              </a:effectLst>
              <a:latin typeface="Gill Sans MT" pitchFamily="34" charset="0"/>
              <a:cs typeface="Arial" charset="0"/>
            </a:endParaRPr>
          </a:p>
        </p:txBody>
      </p:sp>
      <p:sp>
        <p:nvSpPr>
          <p:cNvPr id="10" name="Segnaposto piè di pagina 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p:txBody>
          <a:bodyPr/>
          <a:lstStyle/>
          <a:p>
            <a:r>
              <a:rPr lang="it-IT" b="1" dirty="0" smtClean="0">
                <a:solidFill>
                  <a:srgbClr val="FF0000"/>
                </a:solidFill>
              </a:rPr>
              <a:t>La gestione dei collaboratori</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084593"/>
          </a:xfrm>
          <a:prstGeom prst="rect">
            <a:avLst/>
          </a:prstGeom>
          <a:noFill/>
          <a:ln w="12700">
            <a:noFill/>
            <a:miter lim="800000"/>
            <a:headEnd/>
            <a:tailEnd/>
          </a:ln>
          <a:effectLst/>
        </p:spPr>
        <p:txBody>
          <a:bodyPr lIns="100509" tIns="49372" rIns="100509" bIns="49372">
            <a:spAutoFit/>
          </a:bodyPr>
          <a:lstStyle/>
          <a:p>
            <a:r>
              <a:rPr lang="it-IT" sz="3200" b="1" dirty="0" smtClean="0">
                <a:solidFill>
                  <a:srgbClr val="002060"/>
                </a:solidFill>
              </a:rPr>
              <a:t>I modelli d’intervento (2)</a:t>
            </a:r>
          </a:p>
          <a:p>
            <a:pPr>
              <a:buFont typeface="Monotype Sorts" pitchFamily="2" charset="2"/>
              <a:buNone/>
            </a:pPr>
            <a:endParaRPr lang="it-IT" sz="32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pic>
        <p:nvPicPr>
          <p:cNvPr id="25602" name="Picture 2" descr="Risultati immagini per immagini leadership situazionale"/>
          <p:cNvPicPr>
            <a:picLocks noChangeAspect="1" noChangeArrowheads="1"/>
          </p:cNvPicPr>
          <p:nvPr/>
        </p:nvPicPr>
        <p:blipFill>
          <a:blip r:embed="rId3"/>
          <a:srcRect/>
          <a:stretch>
            <a:fillRect/>
          </a:stretch>
        </p:blipFill>
        <p:spPr bwMode="auto">
          <a:xfrm>
            <a:off x="5357818" y="3857628"/>
            <a:ext cx="2686050" cy="17049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0163" name="Text Box 3"/>
          <p:cNvSpPr txBox="1">
            <a:spLocks noChangeArrowheads="1"/>
          </p:cNvSpPr>
          <p:nvPr/>
        </p:nvSpPr>
        <p:spPr bwMode="auto">
          <a:xfrm>
            <a:off x="642910" y="1714488"/>
            <a:ext cx="7807569" cy="4247317"/>
          </a:xfrm>
          <a:prstGeom prst="rect">
            <a:avLst/>
          </a:prstGeom>
          <a:noFill/>
          <a:ln w="9525">
            <a:noFill/>
            <a:miter lim="800000"/>
            <a:headEnd/>
            <a:tailEnd/>
          </a:ln>
          <a:effectLst/>
        </p:spPr>
        <p:txBody>
          <a:bodyPr wrap="square">
            <a:spAutoFit/>
          </a:bodyPr>
          <a:lstStyle/>
          <a:p>
            <a:pPr marL="374650" indent="-374650">
              <a:lnSpc>
                <a:spcPct val="100000"/>
              </a:lnSpc>
              <a:spcBef>
                <a:spcPct val="130000"/>
              </a:spcBef>
              <a:buClrTx/>
              <a:buSzTx/>
              <a:buFont typeface="Monotype Sorts" pitchFamily="2" charset="2"/>
              <a:buChar char="ê"/>
            </a:pPr>
            <a:r>
              <a:rPr lang="it-IT" sz="2000" b="0" i="0" dirty="0">
                <a:solidFill>
                  <a:srgbClr val="002060"/>
                </a:solidFill>
              </a:rPr>
              <a:t>FASE 1:	individuare e definire il problema di prestazione</a:t>
            </a:r>
          </a:p>
          <a:p>
            <a:pPr marL="374650" indent="-374650">
              <a:lnSpc>
                <a:spcPct val="100000"/>
              </a:lnSpc>
              <a:spcBef>
                <a:spcPct val="130000"/>
              </a:spcBef>
              <a:buClrTx/>
              <a:buSzTx/>
              <a:buFont typeface="Monotype Sorts" pitchFamily="2" charset="2"/>
              <a:buChar char="ê"/>
            </a:pPr>
            <a:r>
              <a:rPr lang="it-IT" sz="2000" b="0" i="0" dirty="0">
                <a:solidFill>
                  <a:srgbClr val="002060"/>
                </a:solidFill>
              </a:rPr>
              <a:t>FASE 2: 	spiegare l’impatto del problema</a:t>
            </a:r>
          </a:p>
          <a:p>
            <a:pPr marL="374650" indent="-374650">
              <a:lnSpc>
                <a:spcPct val="100000"/>
              </a:lnSpc>
              <a:spcBef>
                <a:spcPct val="130000"/>
              </a:spcBef>
              <a:buClrTx/>
              <a:buSzTx/>
              <a:buFont typeface="Monotype Sorts" pitchFamily="2" charset="2"/>
              <a:buChar char="ê"/>
            </a:pPr>
            <a:r>
              <a:rPr lang="it-IT" sz="2000" b="0" i="0" dirty="0">
                <a:solidFill>
                  <a:srgbClr val="002060"/>
                </a:solidFill>
              </a:rPr>
              <a:t>FASE 3:	analizzare i motivi del problema</a:t>
            </a:r>
          </a:p>
          <a:p>
            <a:pPr marL="374650" indent="-374650">
              <a:lnSpc>
                <a:spcPct val="100000"/>
              </a:lnSpc>
              <a:spcBef>
                <a:spcPct val="130000"/>
              </a:spcBef>
              <a:buClrTx/>
              <a:buSzTx/>
              <a:buFont typeface="Monotype Sorts" pitchFamily="2" charset="2"/>
              <a:buChar char="ê"/>
            </a:pPr>
            <a:r>
              <a:rPr lang="it-IT" sz="2000" b="0" i="0" dirty="0">
                <a:solidFill>
                  <a:srgbClr val="002060"/>
                </a:solidFill>
              </a:rPr>
              <a:t>FASE 4:	definire lo standard di prestazione atteso</a:t>
            </a:r>
          </a:p>
          <a:p>
            <a:pPr marL="374650" indent="-374650">
              <a:lnSpc>
                <a:spcPct val="100000"/>
              </a:lnSpc>
              <a:spcBef>
                <a:spcPct val="130000"/>
              </a:spcBef>
              <a:buClrTx/>
              <a:buSzTx/>
              <a:buFont typeface="Monotype Sorts" pitchFamily="2" charset="2"/>
              <a:buChar char="ê"/>
            </a:pPr>
            <a:r>
              <a:rPr lang="it-IT" sz="2000" b="0" i="0" dirty="0">
                <a:solidFill>
                  <a:srgbClr val="002060"/>
                </a:solidFill>
              </a:rPr>
              <a:t>FASE 5:	esaminare le proposte di soluzione</a:t>
            </a:r>
          </a:p>
          <a:p>
            <a:pPr marL="374650" indent="-374650">
              <a:lnSpc>
                <a:spcPct val="100000"/>
              </a:lnSpc>
              <a:spcBef>
                <a:spcPct val="130000"/>
              </a:spcBef>
              <a:buClrTx/>
              <a:buSzTx/>
              <a:buFont typeface="Monotype Sorts" pitchFamily="2" charset="2"/>
              <a:buChar char="ê"/>
            </a:pPr>
            <a:r>
              <a:rPr lang="it-IT" sz="2000" b="0" i="0" dirty="0">
                <a:solidFill>
                  <a:srgbClr val="002060"/>
                </a:solidFill>
              </a:rPr>
              <a:t>FASE 6:	redigere un piano di miglioramento indicando			azioni e scadenze</a:t>
            </a:r>
          </a:p>
        </p:txBody>
      </p:sp>
      <p:sp>
        <p:nvSpPr>
          <p:cNvPr id="1500165" name="Rectangle 5"/>
          <p:cNvSpPr>
            <a:spLocks noGrp="1" noChangeArrowheads="1"/>
          </p:cNvSpPr>
          <p:nvPr>
            <p:ph type="title"/>
          </p:nvPr>
        </p:nvSpPr>
        <p:spPr/>
        <p:txBody>
          <a:bodyPr/>
          <a:lstStyle/>
          <a:p>
            <a:r>
              <a:rPr lang="it-IT" dirty="0">
                <a:solidFill>
                  <a:schemeClr val="accent1">
                    <a:lumMod val="75000"/>
                  </a:schemeClr>
                </a:solidFill>
              </a:rPr>
              <a:t>Un modello d’intervento in sei </a:t>
            </a:r>
            <a:r>
              <a:rPr lang="it-IT" dirty="0" err="1">
                <a:solidFill>
                  <a:schemeClr val="accent1">
                    <a:lumMod val="75000"/>
                  </a:schemeClr>
                </a:solidFill>
              </a:rPr>
              <a:t>fasi…</a:t>
            </a:r>
            <a:endParaRPr lang="it-IT" dirty="0">
              <a:solidFill>
                <a:schemeClr val="accent1">
                  <a:lumMod val="75000"/>
                </a:schemeClr>
              </a:solidFill>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1187" name="Text Box 3"/>
          <p:cNvSpPr txBox="1">
            <a:spLocks noChangeArrowheads="1"/>
          </p:cNvSpPr>
          <p:nvPr/>
        </p:nvSpPr>
        <p:spPr bwMode="auto">
          <a:xfrm>
            <a:off x="633046" y="1219201"/>
            <a:ext cx="7807569" cy="5226046"/>
          </a:xfrm>
          <a:prstGeom prst="rect">
            <a:avLst/>
          </a:prstGeom>
          <a:noFill/>
          <a:ln w="9525">
            <a:noFill/>
            <a:miter lim="800000"/>
            <a:headEnd/>
            <a:tailEnd/>
          </a:ln>
          <a:effectLst/>
        </p:spPr>
        <p:txBody>
          <a:bodyPr>
            <a:spAutoFit/>
          </a:bodyPr>
          <a:lstStyle/>
          <a:p>
            <a:pPr marL="374650" indent="-374650">
              <a:lnSpc>
                <a:spcPct val="100000"/>
              </a:lnSpc>
              <a:spcBef>
                <a:spcPct val="130000"/>
              </a:spcBef>
              <a:buClrTx/>
              <a:buSzTx/>
              <a:buFont typeface="Monotype Sorts" pitchFamily="2" charset="2"/>
              <a:buChar char="ê"/>
            </a:pPr>
            <a:r>
              <a:rPr lang="it-IT" sz="2400" b="0" i="0" dirty="0">
                <a:solidFill>
                  <a:srgbClr val="002060"/>
                </a:solidFill>
              </a:rPr>
              <a:t>ADOTTARE MISURE CORRETTIVE E NON PUNITIVE (quali sono gli obiettivi del Responsabile?)</a:t>
            </a:r>
          </a:p>
          <a:p>
            <a:pPr marL="374650" indent="-374650">
              <a:lnSpc>
                <a:spcPct val="100000"/>
              </a:lnSpc>
              <a:spcBef>
                <a:spcPct val="130000"/>
              </a:spcBef>
              <a:buClrTx/>
              <a:buSzTx/>
              <a:buFont typeface="Monotype Sorts" pitchFamily="2" charset="2"/>
              <a:buChar char="ê"/>
            </a:pPr>
            <a:r>
              <a:rPr lang="it-IT" sz="2400" b="0" i="0" dirty="0">
                <a:solidFill>
                  <a:srgbClr val="002060"/>
                </a:solidFill>
              </a:rPr>
              <a:t>TRASFORMARE </a:t>
            </a:r>
            <a:r>
              <a:rPr lang="it-IT" sz="2400" i="0" dirty="0">
                <a:solidFill>
                  <a:srgbClr val="002060"/>
                </a:solidFill>
              </a:rPr>
              <a:t>OGNI</a:t>
            </a:r>
            <a:r>
              <a:rPr lang="it-IT" sz="2400" b="0" i="0" dirty="0">
                <a:solidFill>
                  <a:srgbClr val="002060"/>
                </a:solidFill>
              </a:rPr>
              <a:t> EVENTO ORGANIZZATIVO IN OCCASIONE </a:t>
            </a:r>
            <a:r>
              <a:rPr lang="it-IT" sz="2400" b="0" i="0" dirty="0" err="1">
                <a:solidFill>
                  <a:srgbClr val="002060"/>
                </a:solidFill>
              </a:rPr>
              <a:t>D’APPRENDIMENTO</a:t>
            </a:r>
            <a:r>
              <a:rPr lang="it-IT" sz="2400" b="0" i="0" dirty="0">
                <a:solidFill>
                  <a:srgbClr val="002060"/>
                </a:solidFill>
              </a:rPr>
              <a:t/>
            </a:r>
            <a:br>
              <a:rPr lang="it-IT" sz="2400" b="0" i="0" dirty="0">
                <a:solidFill>
                  <a:srgbClr val="002060"/>
                </a:solidFill>
              </a:rPr>
            </a:br>
            <a:r>
              <a:rPr lang="it-IT" sz="2400" b="0" i="0" dirty="0">
                <a:solidFill>
                  <a:srgbClr val="002060"/>
                </a:solidFill>
              </a:rPr>
              <a:t>(</a:t>
            </a:r>
            <a:r>
              <a:rPr lang="it-IT" sz="2400" b="0" i="0" dirty="0" err="1">
                <a:solidFill>
                  <a:srgbClr val="002060"/>
                </a:solidFill>
              </a:rPr>
              <a:t>coaching</a:t>
            </a:r>
            <a:r>
              <a:rPr lang="it-IT" sz="2400" b="0" i="0" dirty="0">
                <a:solidFill>
                  <a:srgbClr val="002060"/>
                </a:solidFill>
              </a:rPr>
              <a:t> e </a:t>
            </a:r>
            <a:r>
              <a:rPr lang="it-IT" sz="2400" b="0" i="0" dirty="0" err="1">
                <a:solidFill>
                  <a:srgbClr val="002060"/>
                </a:solidFill>
              </a:rPr>
              <a:t>counseling</a:t>
            </a:r>
            <a:r>
              <a:rPr lang="it-IT" sz="2400" b="0" i="0" dirty="0">
                <a:solidFill>
                  <a:srgbClr val="002060"/>
                </a:solidFill>
              </a:rPr>
              <a:t> per i propri collaboratori)</a:t>
            </a:r>
          </a:p>
          <a:p>
            <a:pPr marL="374650" indent="-374650">
              <a:lnSpc>
                <a:spcPct val="100000"/>
              </a:lnSpc>
              <a:spcBef>
                <a:spcPct val="130000"/>
              </a:spcBef>
              <a:buClrTx/>
              <a:buSzTx/>
              <a:buFont typeface="Monotype Sorts" pitchFamily="2" charset="2"/>
              <a:buChar char="ê"/>
            </a:pPr>
            <a:r>
              <a:rPr lang="it-IT" sz="2400" b="0" i="0" dirty="0">
                <a:solidFill>
                  <a:srgbClr val="002060"/>
                </a:solidFill>
              </a:rPr>
              <a:t>ESSERE </a:t>
            </a:r>
            <a:r>
              <a:rPr lang="it-IT" sz="2400" dirty="0">
                <a:solidFill>
                  <a:srgbClr val="002060"/>
                </a:solidFill>
              </a:rPr>
              <a:t>RISOLUTI</a:t>
            </a:r>
            <a:r>
              <a:rPr lang="it-IT" sz="2400" b="0" i="0" dirty="0">
                <a:solidFill>
                  <a:srgbClr val="002060"/>
                </a:solidFill>
              </a:rPr>
              <a:t> (non ritardare l’intervento), </a:t>
            </a:r>
            <a:r>
              <a:rPr lang="it-IT" sz="2400" dirty="0">
                <a:solidFill>
                  <a:srgbClr val="002060"/>
                </a:solidFill>
              </a:rPr>
              <a:t>GIUSTI</a:t>
            </a:r>
            <a:r>
              <a:rPr lang="it-IT" sz="2400" b="0" i="0" dirty="0">
                <a:solidFill>
                  <a:srgbClr val="002060"/>
                </a:solidFill>
              </a:rPr>
              <a:t> (né lassismo, né accanimento), </a:t>
            </a:r>
            <a:r>
              <a:rPr lang="it-IT" sz="2400" dirty="0">
                <a:solidFill>
                  <a:srgbClr val="002060"/>
                </a:solidFill>
              </a:rPr>
              <a:t>SINCERAMENTE INTERESSATI</a:t>
            </a:r>
            <a:r>
              <a:rPr lang="it-IT" sz="2400" b="0" i="0" dirty="0">
                <a:solidFill>
                  <a:srgbClr val="002060"/>
                </a:solidFill>
              </a:rPr>
              <a:t> (il vostro collaboratore è una persona)</a:t>
            </a:r>
          </a:p>
          <a:p>
            <a:pPr marL="374650" indent="-374650">
              <a:lnSpc>
                <a:spcPct val="100000"/>
              </a:lnSpc>
              <a:spcBef>
                <a:spcPct val="130000"/>
              </a:spcBef>
              <a:buClrTx/>
              <a:buSzTx/>
              <a:buFont typeface="Monotype Sorts" pitchFamily="2" charset="2"/>
              <a:buChar char="ê"/>
            </a:pPr>
            <a:r>
              <a:rPr lang="it-IT" sz="2400" b="0" i="0" dirty="0">
                <a:solidFill>
                  <a:srgbClr val="002060"/>
                </a:solidFill>
              </a:rPr>
              <a:t>EROGARE UN PROVVEDIMENTO DISCIPLINARE SOLO SE TUTTO QUESTO </a:t>
            </a:r>
            <a:r>
              <a:rPr lang="it-IT" sz="2400" i="0" dirty="0">
                <a:solidFill>
                  <a:srgbClr val="002060"/>
                </a:solidFill>
              </a:rPr>
              <a:t>NON</a:t>
            </a:r>
            <a:r>
              <a:rPr lang="it-IT" sz="2400" b="0" i="0" dirty="0">
                <a:solidFill>
                  <a:srgbClr val="002060"/>
                </a:solidFill>
              </a:rPr>
              <a:t> FUNZIONA</a:t>
            </a:r>
          </a:p>
        </p:txBody>
      </p:sp>
      <p:sp>
        <p:nvSpPr>
          <p:cNvPr id="1501188" name="Rectangle 4"/>
          <p:cNvSpPr>
            <a:spLocks noGrp="1" noChangeArrowheads="1"/>
          </p:cNvSpPr>
          <p:nvPr>
            <p:ph type="title"/>
          </p:nvPr>
        </p:nvSpPr>
        <p:spPr>
          <a:xfrm>
            <a:off x="728297" y="293689"/>
            <a:ext cx="8033238" cy="581025"/>
          </a:xfrm>
        </p:spPr>
        <p:txBody>
          <a:bodyPr/>
          <a:lstStyle/>
          <a:p>
            <a:r>
              <a:rPr lang="it-IT">
                <a:solidFill>
                  <a:schemeClr val="accent1">
                    <a:lumMod val="75000"/>
                  </a:schemeClr>
                </a:solidFill>
              </a:rPr>
              <a:t>Basato su quattro accorgimenti fondamentali</a:t>
            </a: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2210" name="Text Box 2"/>
          <p:cNvSpPr txBox="1">
            <a:spLocks noChangeArrowheads="1"/>
          </p:cNvSpPr>
          <p:nvPr/>
        </p:nvSpPr>
        <p:spPr bwMode="auto">
          <a:xfrm>
            <a:off x="3018693" y="1452563"/>
            <a:ext cx="3138854" cy="457200"/>
          </a:xfrm>
          <a:prstGeom prst="rect">
            <a:avLst/>
          </a:prstGeom>
          <a:noFill/>
          <a:ln w="9525">
            <a:noFill/>
            <a:miter lim="800000"/>
            <a:headEnd/>
            <a:tailEnd/>
          </a:ln>
          <a:effectLst/>
        </p:spPr>
        <p:txBody>
          <a:bodyPr wrap="none">
            <a:spAutoFit/>
          </a:bodyPr>
          <a:lstStyle/>
          <a:p>
            <a:pPr algn="ctr">
              <a:lnSpc>
                <a:spcPct val="100000"/>
              </a:lnSpc>
              <a:spcBef>
                <a:spcPct val="0"/>
              </a:spcBef>
              <a:buClrTx/>
              <a:buSzTx/>
              <a:buFontTx/>
              <a:buNone/>
            </a:pPr>
            <a:r>
              <a:rPr lang="it-IT" sz="2400" i="0" dirty="0">
                <a:solidFill>
                  <a:srgbClr val="002060"/>
                </a:solidFill>
              </a:rPr>
              <a:t>RACCOGLIERE I DATI</a:t>
            </a:r>
          </a:p>
        </p:txBody>
      </p:sp>
      <p:sp>
        <p:nvSpPr>
          <p:cNvPr id="1502212" name="Text Box 4"/>
          <p:cNvSpPr txBox="1">
            <a:spLocks noChangeArrowheads="1"/>
          </p:cNvSpPr>
          <p:nvPr/>
        </p:nvSpPr>
        <p:spPr bwMode="auto">
          <a:xfrm>
            <a:off x="474785" y="2284413"/>
            <a:ext cx="1620957"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PRESENZA</a:t>
            </a:r>
          </a:p>
        </p:txBody>
      </p:sp>
      <p:sp>
        <p:nvSpPr>
          <p:cNvPr id="1502213" name="Text Box 5"/>
          <p:cNvSpPr txBox="1">
            <a:spLocks noChangeArrowheads="1"/>
          </p:cNvSpPr>
          <p:nvPr/>
        </p:nvSpPr>
        <p:spPr bwMode="auto">
          <a:xfrm>
            <a:off x="2773974" y="2284413"/>
            <a:ext cx="2560026"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LAVORO SVOLTO</a:t>
            </a:r>
          </a:p>
        </p:txBody>
      </p:sp>
      <p:sp>
        <p:nvSpPr>
          <p:cNvPr id="1502214" name="Text Box 6"/>
          <p:cNvSpPr txBox="1">
            <a:spLocks noChangeArrowheads="1"/>
          </p:cNvSpPr>
          <p:nvPr/>
        </p:nvSpPr>
        <p:spPr bwMode="auto">
          <a:xfrm>
            <a:off x="5893777" y="2284413"/>
            <a:ext cx="2879443"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COMPORTAMENTO</a:t>
            </a:r>
          </a:p>
        </p:txBody>
      </p:sp>
      <p:sp>
        <p:nvSpPr>
          <p:cNvPr id="1502215" name="Text Box 7"/>
          <p:cNvSpPr txBox="1">
            <a:spLocks noChangeArrowheads="1"/>
          </p:cNvSpPr>
          <p:nvPr/>
        </p:nvSpPr>
        <p:spPr bwMode="auto">
          <a:xfrm>
            <a:off x="332643" y="2965451"/>
            <a:ext cx="1592103" cy="830997"/>
          </a:xfrm>
          <a:prstGeom prst="rect">
            <a:avLst/>
          </a:prstGeom>
          <a:noFill/>
          <a:ln w="9525">
            <a:noFill/>
            <a:miter lim="800000"/>
            <a:headEnd/>
            <a:tailEnd/>
          </a:ln>
          <a:effectLst/>
        </p:spPr>
        <p:txBody>
          <a:bodyPr wrap="none">
            <a:spAutoFit/>
          </a:bodyPr>
          <a:lstStyle/>
          <a:p>
            <a:pPr indent="187325">
              <a:lnSpc>
                <a:spcPct val="100000"/>
              </a:lnSpc>
              <a:spcBef>
                <a:spcPct val="0"/>
              </a:spcBef>
              <a:buClrTx/>
              <a:buSzTx/>
              <a:buFontTx/>
              <a:buChar char="•"/>
            </a:pPr>
            <a:r>
              <a:rPr lang="it-IT" sz="2400" b="0" i="0" dirty="0">
                <a:solidFill>
                  <a:srgbClr val="002060"/>
                </a:solidFill>
              </a:rPr>
              <a:t>puntualità</a:t>
            </a:r>
          </a:p>
          <a:p>
            <a:pPr indent="187325">
              <a:lnSpc>
                <a:spcPct val="100000"/>
              </a:lnSpc>
              <a:spcBef>
                <a:spcPct val="0"/>
              </a:spcBef>
              <a:buClrTx/>
              <a:buSzTx/>
              <a:buFontTx/>
              <a:buChar char="•"/>
            </a:pPr>
            <a:r>
              <a:rPr lang="it-IT" sz="2400" b="0" i="0" dirty="0">
                <a:solidFill>
                  <a:srgbClr val="002060"/>
                </a:solidFill>
              </a:rPr>
              <a:t>assenze</a:t>
            </a:r>
          </a:p>
        </p:txBody>
      </p:sp>
      <p:sp>
        <p:nvSpPr>
          <p:cNvPr id="1502216" name="Text Box 8"/>
          <p:cNvSpPr txBox="1">
            <a:spLocks noChangeArrowheads="1"/>
          </p:cNvSpPr>
          <p:nvPr/>
        </p:nvSpPr>
        <p:spPr bwMode="auto">
          <a:xfrm>
            <a:off x="2992316" y="2965451"/>
            <a:ext cx="1887055" cy="1569660"/>
          </a:xfrm>
          <a:prstGeom prst="rect">
            <a:avLst/>
          </a:prstGeom>
          <a:noFill/>
          <a:ln w="9525">
            <a:noFill/>
            <a:miter lim="800000"/>
            <a:headEnd/>
            <a:tailEnd/>
          </a:ln>
          <a:effectLst/>
        </p:spPr>
        <p:txBody>
          <a:bodyPr wrap="none">
            <a:spAutoFit/>
          </a:bodyPr>
          <a:lstStyle/>
          <a:p>
            <a:pPr indent="187325">
              <a:lnSpc>
                <a:spcPct val="100000"/>
              </a:lnSpc>
              <a:spcBef>
                <a:spcPct val="0"/>
              </a:spcBef>
              <a:buClrTx/>
              <a:buSzTx/>
              <a:buFontTx/>
              <a:buChar char="•"/>
            </a:pPr>
            <a:r>
              <a:rPr lang="it-IT" sz="2400" b="0" i="0" dirty="0">
                <a:solidFill>
                  <a:srgbClr val="002060"/>
                </a:solidFill>
              </a:rPr>
              <a:t>rendimento</a:t>
            </a:r>
          </a:p>
          <a:p>
            <a:pPr indent="187325">
              <a:lnSpc>
                <a:spcPct val="100000"/>
              </a:lnSpc>
              <a:spcBef>
                <a:spcPct val="0"/>
              </a:spcBef>
              <a:buClrTx/>
              <a:buSzTx/>
              <a:buFontTx/>
              <a:buChar char="•"/>
            </a:pPr>
            <a:r>
              <a:rPr lang="it-IT" sz="2400" b="0" i="0" dirty="0">
                <a:solidFill>
                  <a:srgbClr val="002060"/>
                </a:solidFill>
              </a:rPr>
              <a:t>qualità</a:t>
            </a:r>
          </a:p>
          <a:p>
            <a:pPr indent="187325">
              <a:lnSpc>
                <a:spcPct val="100000"/>
              </a:lnSpc>
              <a:spcBef>
                <a:spcPct val="0"/>
              </a:spcBef>
              <a:buClrTx/>
              <a:buSzTx/>
              <a:buFontTx/>
              <a:buChar char="•"/>
            </a:pPr>
            <a:r>
              <a:rPr lang="it-IT" sz="2400" b="0" i="0" dirty="0">
                <a:solidFill>
                  <a:srgbClr val="002060"/>
                </a:solidFill>
              </a:rPr>
              <a:t>precisione</a:t>
            </a:r>
          </a:p>
          <a:p>
            <a:pPr indent="187325">
              <a:lnSpc>
                <a:spcPct val="100000"/>
              </a:lnSpc>
              <a:spcBef>
                <a:spcPct val="0"/>
              </a:spcBef>
              <a:buClrTx/>
              <a:buSzTx/>
              <a:buFontTx/>
              <a:buChar char="•"/>
            </a:pPr>
            <a:r>
              <a:rPr lang="it-IT" sz="2400" b="0" i="0" dirty="0">
                <a:solidFill>
                  <a:srgbClr val="002060"/>
                </a:solidFill>
              </a:rPr>
              <a:t>tempestività</a:t>
            </a:r>
          </a:p>
        </p:txBody>
      </p:sp>
      <p:sp>
        <p:nvSpPr>
          <p:cNvPr id="1502217" name="Text Box 9"/>
          <p:cNvSpPr txBox="1">
            <a:spLocks noChangeArrowheads="1"/>
          </p:cNvSpPr>
          <p:nvPr/>
        </p:nvSpPr>
        <p:spPr bwMode="auto">
          <a:xfrm>
            <a:off x="5660782" y="2965451"/>
            <a:ext cx="3209468" cy="830997"/>
          </a:xfrm>
          <a:prstGeom prst="rect">
            <a:avLst/>
          </a:prstGeom>
          <a:noFill/>
          <a:ln w="9525">
            <a:noFill/>
            <a:miter lim="800000"/>
            <a:headEnd/>
            <a:tailEnd/>
          </a:ln>
          <a:effectLst/>
        </p:spPr>
        <p:txBody>
          <a:bodyPr wrap="none">
            <a:spAutoFit/>
          </a:bodyPr>
          <a:lstStyle/>
          <a:p>
            <a:pPr indent="187325">
              <a:lnSpc>
                <a:spcPct val="100000"/>
              </a:lnSpc>
              <a:spcBef>
                <a:spcPct val="0"/>
              </a:spcBef>
              <a:buClrTx/>
              <a:buSzTx/>
              <a:buFontTx/>
              <a:buChar char="•"/>
            </a:pPr>
            <a:r>
              <a:rPr lang="it-IT" sz="2400" b="0" i="0" dirty="0">
                <a:solidFill>
                  <a:srgbClr val="002060"/>
                </a:solidFill>
              </a:rPr>
              <a:t>condotta sul lavoro</a:t>
            </a:r>
          </a:p>
          <a:p>
            <a:pPr indent="187325">
              <a:lnSpc>
                <a:spcPct val="100000"/>
              </a:lnSpc>
              <a:spcBef>
                <a:spcPct val="0"/>
              </a:spcBef>
              <a:buClrTx/>
              <a:buSzTx/>
              <a:buFontTx/>
              <a:buChar char="•"/>
            </a:pPr>
            <a:r>
              <a:rPr lang="it-IT" sz="2400" b="0" i="0" dirty="0">
                <a:solidFill>
                  <a:srgbClr val="002060"/>
                </a:solidFill>
              </a:rPr>
              <a:t>rapporti interpersonali</a:t>
            </a:r>
          </a:p>
        </p:txBody>
      </p:sp>
      <p:sp>
        <p:nvSpPr>
          <p:cNvPr id="1502218" name="Text Box 10"/>
          <p:cNvSpPr txBox="1">
            <a:spLocks noChangeArrowheads="1"/>
          </p:cNvSpPr>
          <p:nvPr/>
        </p:nvSpPr>
        <p:spPr bwMode="auto">
          <a:xfrm>
            <a:off x="363416" y="5191125"/>
            <a:ext cx="8345366"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NELLA RACCOLTA DATI LA PRECISIONE E’ FONDAMENTALE</a:t>
            </a:r>
          </a:p>
        </p:txBody>
      </p:sp>
      <p:sp>
        <p:nvSpPr>
          <p:cNvPr id="1502220" name="Rectangle 12"/>
          <p:cNvSpPr>
            <a:spLocks noGrp="1" noChangeArrowheads="1"/>
          </p:cNvSpPr>
          <p:nvPr>
            <p:ph type="title"/>
          </p:nvPr>
        </p:nvSpPr>
        <p:spPr>
          <a:xfrm>
            <a:off x="728297" y="450851"/>
            <a:ext cx="7684477" cy="581025"/>
          </a:xfrm>
        </p:spPr>
        <p:txBody>
          <a:bodyPr>
            <a:normAutofit fontScale="90000"/>
          </a:bodyPr>
          <a:lstStyle/>
          <a:p>
            <a:r>
              <a:rPr lang="it-IT" dirty="0">
                <a:solidFill>
                  <a:schemeClr val="accent1">
                    <a:lumMod val="75000"/>
                  </a:schemeClr>
                </a:solidFill>
              </a:rPr>
              <a:t>FASE 1: individuare e definire il problema di prestazione</a:t>
            </a:r>
          </a:p>
        </p:txBody>
      </p:sp>
      <p:sp>
        <p:nvSpPr>
          <p:cNvPr id="11" name="Segnaposto piè di pagina 10"/>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4259" name="Text Box 3"/>
          <p:cNvSpPr txBox="1">
            <a:spLocks noChangeArrowheads="1"/>
          </p:cNvSpPr>
          <p:nvPr/>
        </p:nvSpPr>
        <p:spPr bwMode="auto">
          <a:xfrm>
            <a:off x="422031" y="2286000"/>
            <a:ext cx="8477321"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FEEDBACK: informazioni o dati di ritorno forniti dall’altra persona</a:t>
            </a:r>
          </a:p>
        </p:txBody>
      </p:sp>
      <p:sp>
        <p:nvSpPr>
          <p:cNvPr id="1504260" name="Text Box 4"/>
          <p:cNvSpPr txBox="1">
            <a:spLocks noChangeArrowheads="1"/>
          </p:cNvSpPr>
          <p:nvPr/>
        </p:nvSpPr>
        <p:spPr bwMode="auto">
          <a:xfrm>
            <a:off x="820615" y="3810000"/>
            <a:ext cx="7479323"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CRITICA: giudizio sfavorevole nei confronti di una persona</a:t>
            </a:r>
          </a:p>
        </p:txBody>
      </p:sp>
      <p:sp>
        <p:nvSpPr>
          <p:cNvPr id="1504261" name="Text Box 5"/>
          <p:cNvSpPr txBox="1">
            <a:spLocks noChangeArrowheads="1"/>
          </p:cNvSpPr>
          <p:nvPr/>
        </p:nvSpPr>
        <p:spPr bwMode="auto">
          <a:xfrm>
            <a:off x="939312" y="5334000"/>
            <a:ext cx="7290288"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ELOGIO: giudizio favorevole nei confronti di una persona</a:t>
            </a:r>
          </a:p>
        </p:txBody>
      </p:sp>
      <p:sp>
        <p:nvSpPr>
          <p:cNvPr id="1504262" name="Text Box 6"/>
          <p:cNvSpPr txBox="1">
            <a:spLocks noChangeArrowheads="1"/>
          </p:cNvSpPr>
          <p:nvPr/>
        </p:nvSpPr>
        <p:spPr bwMode="auto">
          <a:xfrm>
            <a:off x="2520461" y="1335088"/>
            <a:ext cx="4091354"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IL FEEDBACK COSTRUTTIVO</a:t>
            </a:r>
          </a:p>
        </p:txBody>
      </p:sp>
      <p:sp>
        <p:nvSpPr>
          <p:cNvPr id="1504264" name="Rectangle 8"/>
          <p:cNvSpPr>
            <a:spLocks noGrp="1" noChangeArrowheads="1"/>
          </p:cNvSpPr>
          <p:nvPr>
            <p:ph type="title"/>
          </p:nvPr>
        </p:nvSpPr>
        <p:spPr>
          <a:xfrm>
            <a:off x="728297" y="450851"/>
            <a:ext cx="7684477" cy="581025"/>
          </a:xfrm>
        </p:spPr>
        <p:txBody>
          <a:bodyPr>
            <a:normAutofit fontScale="90000"/>
          </a:bodyPr>
          <a:lstStyle/>
          <a:p>
            <a:r>
              <a:rPr lang="it-IT" dirty="0">
                <a:solidFill>
                  <a:schemeClr val="accent1">
                    <a:lumMod val="75000"/>
                  </a:schemeClr>
                </a:solidFill>
              </a:rPr>
              <a:t>FASE 1: individuare e definire il problema di prestazione</a:t>
            </a:r>
          </a:p>
        </p:txBody>
      </p:sp>
      <p:sp>
        <p:nvSpPr>
          <p:cNvPr id="7" name="Segnaposto piè di pagina 6"/>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6307" name="Text Box 3"/>
          <p:cNvSpPr txBox="1">
            <a:spLocks noChangeArrowheads="1"/>
          </p:cNvSpPr>
          <p:nvPr/>
        </p:nvSpPr>
        <p:spPr bwMode="auto">
          <a:xfrm>
            <a:off x="395654" y="1123950"/>
            <a:ext cx="8370277" cy="5284788"/>
          </a:xfrm>
          <a:prstGeom prst="rect">
            <a:avLst/>
          </a:prstGeom>
          <a:noFill/>
          <a:ln w="9525">
            <a:noFill/>
            <a:miter lim="800000"/>
            <a:headEnd/>
            <a:tailEnd/>
          </a:ln>
          <a:effectLst/>
        </p:spPr>
        <p:txBody>
          <a:bodyPr>
            <a:spAutoFit/>
          </a:bodyPr>
          <a:lstStyle/>
          <a:p>
            <a:pPr marL="476250" indent="-476250">
              <a:lnSpc>
                <a:spcPct val="140000"/>
              </a:lnSpc>
              <a:spcBef>
                <a:spcPct val="50000"/>
              </a:spcBef>
              <a:buClrTx/>
              <a:buSzTx/>
              <a:buFont typeface="Webdings" pitchFamily="18" charset="2"/>
              <a:buChar char="4"/>
            </a:pPr>
            <a:r>
              <a:rPr lang="it-IT" i="0" dirty="0">
                <a:solidFill>
                  <a:srgbClr val="002060"/>
                </a:solidFill>
              </a:rPr>
              <a:t>SIATE SPECIFICI  E FOCALIZZATI SULLA PRESTAZIONE</a:t>
            </a:r>
          </a:p>
          <a:p>
            <a:pPr marL="476250" indent="-476250">
              <a:lnSpc>
                <a:spcPct val="140000"/>
              </a:lnSpc>
              <a:spcBef>
                <a:spcPct val="50000"/>
              </a:spcBef>
              <a:buClrTx/>
              <a:buSzTx/>
              <a:buFont typeface="Webdings" pitchFamily="18" charset="2"/>
              <a:buChar char="4"/>
            </a:pPr>
            <a:r>
              <a:rPr lang="it-IT" i="0" dirty="0">
                <a:solidFill>
                  <a:srgbClr val="002060"/>
                </a:solidFill>
              </a:rPr>
              <a:t>FORNITE FATTI O ESEMPI A SOSTEGNO DELLA VOSTRA TESI</a:t>
            </a:r>
          </a:p>
          <a:p>
            <a:pPr marL="476250" indent="-476250">
              <a:lnSpc>
                <a:spcPct val="140000"/>
              </a:lnSpc>
              <a:spcBef>
                <a:spcPct val="50000"/>
              </a:spcBef>
              <a:buClrTx/>
              <a:buSzTx/>
              <a:buFont typeface="Webdings" pitchFamily="18" charset="2"/>
              <a:buChar char="4"/>
            </a:pPr>
            <a:r>
              <a:rPr lang="it-IT" i="0" dirty="0">
                <a:solidFill>
                  <a:srgbClr val="002060"/>
                </a:solidFill>
              </a:rPr>
              <a:t>ESPRIMETE APPREZZAMENTO QUANDO FORNITE UN FEED BACK SULLE SITUAZIONI POSITIVE</a:t>
            </a:r>
          </a:p>
          <a:p>
            <a:pPr marL="476250" indent="-476250">
              <a:lnSpc>
                <a:spcPct val="140000"/>
              </a:lnSpc>
              <a:spcBef>
                <a:spcPct val="50000"/>
              </a:spcBef>
              <a:buClrTx/>
              <a:buSzTx/>
              <a:buFont typeface="Webdings" pitchFamily="18" charset="2"/>
              <a:buChar char="4"/>
            </a:pPr>
            <a:r>
              <a:rPr lang="it-IT" i="0" dirty="0">
                <a:solidFill>
                  <a:srgbClr val="002060"/>
                </a:solidFill>
              </a:rPr>
              <a:t>MANIFESTATE PREOCCUPAZIONE QUANDO FORNITE FEED BACK SULLE SITUAZIONI NEGATIVE</a:t>
            </a:r>
          </a:p>
          <a:p>
            <a:pPr marL="476250" indent="-476250">
              <a:lnSpc>
                <a:spcPct val="140000"/>
              </a:lnSpc>
              <a:spcBef>
                <a:spcPct val="50000"/>
              </a:spcBef>
              <a:buClrTx/>
              <a:buSzTx/>
              <a:buFont typeface="Webdings" pitchFamily="18" charset="2"/>
              <a:buChar char="4"/>
            </a:pPr>
            <a:r>
              <a:rPr lang="it-IT" i="0" dirty="0">
                <a:solidFill>
                  <a:srgbClr val="002060"/>
                </a:solidFill>
              </a:rPr>
              <a:t>SIATE DIRETTI E SINCERI</a:t>
            </a:r>
          </a:p>
          <a:p>
            <a:pPr marL="476250" indent="-476250">
              <a:lnSpc>
                <a:spcPct val="140000"/>
              </a:lnSpc>
              <a:spcBef>
                <a:spcPct val="50000"/>
              </a:spcBef>
              <a:buClrTx/>
              <a:buSzTx/>
              <a:buFont typeface="Webdings" pitchFamily="18" charset="2"/>
              <a:buChar char="4"/>
            </a:pPr>
            <a:r>
              <a:rPr lang="it-IT" i="0" dirty="0">
                <a:solidFill>
                  <a:srgbClr val="002060"/>
                </a:solidFill>
              </a:rPr>
              <a:t>FORNITE IL FEED BACK PERSONALMENTE</a:t>
            </a:r>
          </a:p>
          <a:p>
            <a:pPr marL="476250" indent="-476250">
              <a:lnSpc>
                <a:spcPct val="140000"/>
              </a:lnSpc>
              <a:spcBef>
                <a:spcPct val="50000"/>
              </a:spcBef>
              <a:buClrTx/>
              <a:buSzTx/>
              <a:buFont typeface="Webdings" pitchFamily="18" charset="2"/>
              <a:buChar char="4"/>
            </a:pPr>
            <a:r>
              <a:rPr lang="it-IT" i="0" dirty="0">
                <a:solidFill>
                  <a:srgbClr val="002060"/>
                </a:solidFill>
              </a:rPr>
              <a:t>FORNITE IL FEED BACK TEMPESTIVAMENTE</a:t>
            </a:r>
          </a:p>
          <a:p>
            <a:pPr marL="476250" indent="-476250">
              <a:lnSpc>
                <a:spcPct val="140000"/>
              </a:lnSpc>
              <a:spcBef>
                <a:spcPct val="50000"/>
              </a:spcBef>
              <a:buClrTx/>
              <a:buSzTx/>
              <a:buFont typeface="Webdings" pitchFamily="18" charset="2"/>
              <a:buChar char="4"/>
            </a:pPr>
            <a:r>
              <a:rPr lang="it-IT" i="0" dirty="0">
                <a:solidFill>
                  <a:srgbClr val="002060"/>
                </a:solidFill>
              </a:rPr>
              <a:t>INTERVENITE EQUAMENTE SIA PER I FATTI POSITIVI CHE PER QUELLI NEGATIVI</a:t>
            </a:r>
          </a:p>
        </p:txBody>
      </p:sp>
      <p:sp>
        <p:nvSpPr>
          <p:cNvPr id="1506308" name="Rectangle 4"/>
          <p:cNvSpPr>
            <a:spLocks noGrp="1" noChangeArrowheads="1"/>
          </p:cNvSpPr>
          <p:nvPr>
            <p:ph type="title"/>
          </p:nvPr>
        </p:nvSpPr>
        <p:spPr/>
        <p:txBody>
          <a:bodyPr/>
          <a:lstStyle/>
          <a:p>
            <a:r>
              <a:rPr lang="it-IT" dirty="0">
                <a:solidFill>
                  <a:schemeClr val="accent1">
                    <a:lumMod val="75000"/>
                  </a:schemeClr>
                </a:solidFill>
              </a:rPr>
              <a:t>Per fornire un feedback costruttivo</a:t>
            </a: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331" name="Text Box 3"/>
          <p:cNvSpPr txBox="1">
            <a:spLocks noChangeArrowheads="1"/>
          </p:cNvSpPr>
          <p:nvPr/>
        </p:nvSpPr>
        <p:spPr bwMode="auto">
          <a:xfrm>
            <a:off x="785786" y="1285860"/>
            <a:ext cx="7526215" cy="830997"/>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400" b="0" i="0" dirty="0">
                <a:solidFill>
                  <a:srgbClr val="002060"/>
                </a:solidFill>
              </a:rPr>
              <a:t>Si tratta di analizzare </a:t>
            </a:r>
            <a:r>
              <a:rPr lang="it-IT" sz="2400" i="0" dirty="0">
                <a:solidFill>
                  <a:srgbClr val="002060"/>
                </a:solidFill>
              </a:rPr>
              <a:t>dettagliatamente</a:t>
            </a:r>
            <a:r>
              <a:rPr lang="it-IT" sz="2400" b="0" i="0" dirty="0">
                <a:solidFill>
                  <a:srgbClr val="002060"/>
                </a:solidFill>
              </a:rPr>
              <a:t> le conseguenze causate dal problema di prestazione relativamente a:</a:t>
            </a:r>
          </a:p>
        </p:txBody>
      </p:sp>
      <p:sp>
        <p:nvSpPr>
          <p:cNvPr id="1507332" name="Text Box 4"/>
          <p:cNvSpPr txBox="1">
            <a:spLocks noChangeArrowheads="1"/>
          </p:cNvSpPr>
          <p:nvPr/>
        </p:nvSpPr>
        <p:spPr bwMode="auto">
          <a:xfrm>
            <a:off x="351692" y="2514600"/>
            <a:ext cx="2534027"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Voi, il Responsabile</a:t>
            </a:r>
          </a:p>
        </p:txBody>
      </p:sp>
      <p:sp>
        <p:nvSpPr>
          <p:cNvPr id="1507333" name="Text Box 5"/>
          <p:cNvSpPr txBox="1">
            <a:spLocks noChangeArrowheads="1"/>
          </p:cNvSpPr>
          <p:nvPr/>
        </p:nvSpPr>
        <p:spPr bwMode="auto">
          <a:xfrm>
            <a:off x="3500430" y="4000504"/>
            <a:ext cx="3134448"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Lo stesso collaboratore</a:t>
            </a:r>
          </a:p>
        </p:txBody>
      </p:sp>
      <p:sp>
        <p:nvSpPr>
          <p:cNvPr id="1507334" name="Text Box 6"/>
          <p:cNvSpPr txBox="1">
            <a:spLocks noChangeArrowheads="1"/>
          </p:cNvSpPr>
          <p:nvPr/>
        </p:nvSpPr>
        <p:spPr bwMode="auto">
          <a:xfrm>
            <a:off x="7159870" y="6019800"/>
            <a:ext cx="1282212" cy="45720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I colleghi</a:t>
            </a:r>
          </a:p>
        </p:txBody>
      </p:sp>
      <p:sp>
        <p:nvSpPr>
          <p:cNvPr id="1507335" name="Text Box 7"/>
          <p:cNvSpPr txBox="1">
            <a:spLocks noChangeArrowheads="1"/>
          </p:cNvSpPr>
          <p:nvPr/>
        </p:nvSpPr>
        <p:spPr bwMode="auto">
          <a:xfrm>
            <a:off x="351692" y="2971801"/>
            <a:ext cx="2696308" cy="3159125"/>
          </a:xfrm>
          <a:prstGeom prst="rect">
            <a:avLst/>
          </a:prstGeom>
          <a:noFill/>
          <a:ln w="19050">
            <a:solidFill>
              <a:schemeClr val="tx1"/>
            </a:solid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In che modo il problema di prestazione danneggia il vostro lavoro e condiziona l’uso del vostro tempo.</a:t>
            </a:r>
          </a:p>
          <a:p>
            <a:pPr>
              <a:lnSpc>
                <a:spcPct val="100000"/>
              </a:lnSpc>
              <a:spcBef>
                <a:spcPct val="0"/>
              </a:spcBef>
              <a:buClrTx/>
              <a:buSzTx/>
              <a:buFontTx/>
              <a:buNone/>
            </a:pPr>
            <a:r>
              <a:rPr lang="it-IT" sz="2000" b="0" i="0" dirty="0">
                <a:solidFill>
                  <a:srgbClr val="002060"/>
                </a:solidFill>
              </a:rPr>
              <a:t>Non parlate di spreco di tempo quanto di un uso più produttivo dello stesso nei confronti del collaboratore.</a:t>
            </a:r>
          </a:p>
        </p:txBody>
      </p:sp>
      <p:sp>
        <p:nvSpPr>
          <p:cNvPr id="1507336" name="Text Box 8"/>
          <p:cNvSpPr txBox="1">
            <a:spLocks noChangeArrowheads="1"/>
          </p:cNvSpPr>
          <p:nvPr/>
        </p:nvSpPr>
        <p:spPr bwMode="auto">
          <a:xfrm>
            <a:off x="4360984" y="2403476"/>
            <a:ext cx="4501662" cy="1330325"/>
          </a:xfrm>
          <a:prstGeom prst="rect">
            <a:avLst/>
          </a:prstGeom>
          <a:noFill/>
          <a:ln w="19050">
            <a:solidFill>
              <a:schemeClr val="tx1"/>
            </a:solid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Il collaboratore deve comprendere che il livello di stima del responsabile e dei colleghi nei suoi confronti è messo a rischio dalla prestazione scadente.</a:t>
            </a:r>
          </a:p>
        </p:txBody>
      </p:sp>
      <p:sp>
        <p:nvSpPr>
          <p:cNvPr id="1507337" name="Text Box 9"/>
          <p:cNvSpPr txBox="1">
            <a:spLocks noChangeArrowheads="1"/>
          </p:cNvSpPr>
          <p:nvPr/>
        </p:nvSpPr>
        <p:spPr bwMode="auto">
          <a:xfrm>
            <a:off x="4360984" y="4689476"/>
            <a:ext cx="4501662" cy="1330325"/>
          </a:xfrm>
          <a:prstGeom prst="rect">
            <a:avLst/>
          </a:prstGeom>
          <a:noFill/>
          <a:ln w="19050">
            <a:solidFill>
              <a:schemeClr val="tx1"/>
            </a:solid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Di solito, quelli più danneggiati da prestazioni scadenti perché devono sopperire all’inefficienza. Fornite esempi specifici e dettagliati evitando dicerie.</a:t>
            </a:r>
          </a:p>
        </p:txBody>
      </p:sp>
      <p:sp>
        <p:nvSpPr>
          <p:cNvPr id="1507339" name="Rectangle 11"/>
          <p:cNvSpPr>
            <a:spLocks noGrp="1" noChangeArrowheads="1"/>
          </p:cNvSpPr>
          <p:nvPr>
            <p:ph type="title"/>
          </p:nvPr>
        </p:nvSpPr>
        <p:spPr/>
        <p:txBody>
          <a:bodyPr/>
          <a:lstStyle/>
          <a:p>
            <a:r>
              <a:rPr lang="it-IT" dirty="0">
                <a:solidFill>
                  <a:schemeClr val="accent1">
                    <a:lumMod val="75000"/>
                  </a:schemeClr>
                </a:solidFill>
              </a:rPr>
              <a:t>FASE 2: spiegare l’impatto del problema</a:t>
            </a:r>
          </a:p>
        </p:txBody>
      </p:sp>
      <p:sp>
        <p:nvSpPr>
          <p:cNvPr id="10" name="Segnaposto piè di pagina 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9379" name="Text Box 3"/>
          <p:cNvSpPr txBox="1">
            <a:spLocks noChangeArrowheads="1"/>
          </p:cNvSpPr>
          <p:nvPr/>
        </p:nvSpPr>
        <p:spPr bwMode="auto">
          <a:xfrm>
            <a:off x="500034" y="1285860"/>
            <a:ext cx="7948246" cy="707886"/>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Si tratta di analizzare insieme (capo-collaboratore) le cause che hanno determinato il problema tenendo presente:</a:t>
            </a:r>
          </a:p>
        </p:txBody>
      </p:sp>
      <p:sp>
        <p:nvSpPr>
          <p:cNvPr id="1509380" name="Text Box 4"/>
          <p:cNvSpPr txBox="1">
            <a:spLocks noChangeArrowheads="1"/>
          </p:cNvSpPr>
          <p:nvPr/>
        </p:nvSpPr>
        <p:spPr bwMode="auto">
          <a:xfrm>
            <a:off x="562708" y="2133601"/>
            <a:ext cx="8088923" cy="3908762"/>
          </a:xfrm>
          <a:prstGeom prst="rect">
            <a:avLst/>
          </a:prstGeom>
          <a:noFill/>
          <a:ln w="9525">
            <a:noFill/>
            <a:miter lim="800000"/>
            <a:headEnd/>
            <a:tailEnd/>
          </a:ln>
          <a:effectLst/>
        </p:spPr>
        <p:txBody>
          <a:bodyPr>
            <a:spAutoFit/>
          </a:bodyPr>
          <a:lstStyle/>
          <a:p>
            <a:pPr marL="476250" indent="-476250">
              <a:lnSpc>
                <a:spcPct val="100000"/>
              </a:lnSpc>
              <a:spcBef>
                <a:spcPct val="0"/>
              </a:spcBef>
              <a:buClrTx/>
              <a:buSzTx/>
              <a:buFont typeface="Wingdings" pitchFamily="2" charset="2"/>
              <a:buChar char="Ø"/>
            </a:pPr>
            <a:r>
              <a:rPr lang="it-IT" sz="2000" i="0" dirty="0">
                <a:solidFill>
                  <a:srgbClr val="002060"/>
                </a:solidFill>
              </a:rPr>
              <a:t>Le azioni del collaboratore</a:t>
            </a:r>
            <a:r>
              <a:rPr lang="it-IT" sz="2000" b="0" i="0" dirty="0">
                <a:solidFill>
                  <a:srgbClr val="002060"/>
                </a:solidFill>
              </a:rPr>
              <a:t/>
            </a:r>
            <a:br>
              <a:rPr lang="it-IT" sz="2000" b="0" i="0" dirty="0">
                <a:solidFill>
                  <a:srgbClr val="002060"/>
                </a:solidFill>
              </a:rPr>
            </a:br>
            <a:r>
              <a:rPr lang="it-IT" sz="2000" b="0" i="0" dirty="0">
                <a:solidFill>
                  <a:srgbClr val="002060"/>
                </a:solidFill>
              </a:rPr>
              <a:t>(in che modo il comportamento del collaboratore incide sul problema di prestazione)</a:t>
            </a:r>
          </a:p>
          <a:p>
            <a:pPr marL="476250" indent="-476250">
              <a:lnSpc>
                <a:spcPct val="100000"/>
              </a:lnSpc>
              <a:spcBef>
                <a:spcPct val="0"/>
              </a:spcBef>
              <a:buClrTx/>
              <a:buSzTx/>
              <a:buFont typeface="Wingdings" pitchFamily="2" charset="2"/>
              <a:buChar char="Ø"/>
            </a:pPr>
            <a:r>
              <a:rPr lang="it-IT" sz="2000" i="0" dirty="0">
                <a:solidFill>
                  <a:srgbClr val="002060"/>
                </a:solidFill>
              </a:rPr>
              <a:t>L’influenza del capo</a:t>
            </a:r>
            <a:r>
              <a:rPr lang="it-IT" sz="2000" b="0" i="0" dirty="0">
                <a:solidFill>
                  <a:srgbClr val="002060"/>
                </a:solidFill>
              </a:rPr>
              <a:t/>
            </a:r>
            <a:br>
              <a:rPr lang="it-IT" sz="2000" b="0" i="0" dirty="0">
                <a:solidFill>
                  <a:srgbClr val="002060"/>
                </a:solidFill>
              </a:rPr>
            </a:br>
            <a:r>
              <a:rPr lang="it-IT" sz="2000" b="0" i="0" dirty="0">
                <a:solidFill>
                  <a:srgbClr val="002060"/>
                </a:solidFill>
              </a:rPr>
              <a:t>(in che modo la relazione capo-collaboratore influenza la prestazione dello stesso)</a:t>
            </a:r>
          </a:p>
          <a:p>
            <a:pPr marL="476250" indent="-476250">
              <a:lnSpc>
                <a:spcPct val="100000"/>
              </a:lnSpc>
              <a:spcBef>
                <a:spcPct val="0"/>
              </a:spcBef>
              <a:buClrTx/>
              <a:buSzTx/>
              <a:buFont typeface="Wingdings" pitchFamily="2" charset="2"/>
              <a:buChar char="Ø"/>
            </a:pPr>
            <a:r>
              <a:rPr lang="it-IT" sz="2000" i="0" dirty="0">
                <a:solidFill>
                  <a:srgbClr val="002060"/>
                </a:solidFill>
              </a:rPr>
              <a:t>La relazione con i colleghi</a:t>
            </a:r>
            <a:r>
              <a:rPr lang="it-IT" sz="2000" b="0" i="0" dirty="0">
                <a:solidFill>
                  <a:srgbClr val="002060"/>
                </a:solidFill>
              </a:rPr>
              <a:t/>
            </a:r>
            <a:br>
              <a:rPr lang="it-IT" sz="2000" b="0" i="0" dirty="0">
                <a:solidFill>
                  <a:srgbClr val="002060"/>
                </a:solidFill>
              </a:rPr>
            </a:br>
            <a:r>
              <a:rPr lang="it-IT" sz="2000" b="0" i="0" dirty="0">
                <a:solidFill>
                  <a:srgbClr val="002060"/>
                </a:solidFill>
              </a:rPr>
              <a:t>(in che modo il comportamento dei colleghi determina il problema di prestazione)</a:t>
            </a:r>
          </a:p>
          <a:p>
            <a:pPr marL="476250" indent="-476250">
              <a:lnSpc>
                <a:spcPct val="100000"/>
              </a:lnSpc>
              <a:spcBef>
                <a:spcPct val="0"/>
              </a:spcBef>
              <a:buClrTx/>
              <a:buSzTx/>
              <a:buFont typeface="Wingdings" pitchFamily="2" charset="2"/>
              <a:buChar char="Ø"/>
            </a:pPr>
            <a:r>
              <a:rPr lang="it-IT" sz="2000" i="0" dirty="0">
                <a:solidFill>
                  <a:srgbClr val="002060"/>
                </a:solidFill>
              </a:rPr>
              <a:t>Le variabili procedurali e organizzative</a:t>
            </a:r>
            <a:r>
              <a:rPr lang="it-IT" sz="2000" b="0" i="0" dirty="0">
                <a:solidFill>
                  <a:srgbClr val="002060"/>
                </a:solidFill>
              </a:rPr>
              <a:t/>
            </a:r>
            <a:br>
              <a:rPr lang="it-IT" sz="2000" b="0" i="0" dirty="0">
                <a:solidFill>
                  <a:srgbClr val="002060"/>
                </a:solidFill>
              </a:rPr>
            </a:br>
            <a:r>
              <a:rPr lang="it-IT" sz="2000" b="0" i="0" dirty="0">
                <a:solidFill>
                  <a:srgbClr val="002060"/>
                </a:solidFill>
              </a:rPr>
              <a:t>(in che misura </a:t>
            </a:r>
            <a:r>
              <a:rPr lang="it-IT" sz="2400" b="0" i="0" dirty="0">
                <a:solidFill>
                  <a:srgbClr val="002060"/>
                </a:solidFill>
              </a:rPr>
              <a:t>le procedure o l’organizzazione sono causa di disfunzioni)</a:t>
            </a:r>
          </a:p>
        </p:txBody>
      </p:sp>
      <p:sp>
        <p:nvSpPr>
          <p:cNvPr id="1509382" name="Rectangle 6"/>
          <p:cNvSpPr>
            <a:spLocks noGrp="1" noChangeArrowheads="1"/>
          </p:cNvSpPr>
          <p:nvPr>
            <p:ph type="title"/>
          </p:nvPr>
        </p:nvSpPr>
        <p:spPr/>
        <p:txBody>
          <a:bodyPr/>
          <a:lstStyle/>
          <a:p>
            <a:r>
              <a:rPr lang="it-IT" dirty="0">
                <a:solidFill>
                  <a:schemeClr val="accent1">
                    <a:lumMod val="75000"/>
                  </a:schemeClr>
                </a:solidFill>
              </a:rPr>
              <a:t>FASE 3: analizzare i motivi del problema</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1427" name="Text Box 3"/>
          <p:cNvSpPr txBox="1">
            <a:spLocks noChangeArrowheads="1"/>
          </p:cNvSpPr>
          <p:nvPr/>
        </p:nvSpPr>
        <p:spPr bwMode="auto">
          <a:xfrm>
            <a:off x="500034" y="1500174"/>
            <a:ext cx="8370277" cy="4702569"/>
          </a:xfrm>
          <a:prstGeom prst="rect">
            <a:avLst/>
          </a:prstGeom>
          <a:noFill/>
          <a:ln w="9525">
            <a:noFill/>
            <a:miter lim="800000"/>
            <a:headEnd/>
            <a:tailEnd/>
          </a:ln>
          <a:effectLst/>
        </p:spPr>
        <p:txBody>
          <a:bodyPr>
            <a:spAutoFit/>
          </a:bodyPr>
          <a:lstStyle/>
          <a:p>
            <a:pPr marL="476250" indent="-476250">
              <a:lnSpc>
                <a:spcPct val="110000"/>
              </a:lnSpc>
              <a:spcBef>
                <a:spcPct val="50000"/>
              </a:spcBef>
              <a:buClrTx/>
              <a:buSzTx/>
              <a:buFont typeface="Webdings" pitchFamily="18" charset="2"/>
              <a:buChar char="4"/>
            </a:pPr>
            <a:r>
              <a:rPr lang="it-IT" sz="1600" i="0" dirty="0">
                <a:solidFill>
                  <a:srgbClr val="002060"/>
                </a:solidFill>
              </a:rPr>
              <a:t>NON SANNO COME O CHE COSA DOVREBBERO FARE</a:t>
            </a:r>
          </a:p>
          <a:p>
            <a:pPr marL="476250" indent="-476250">
              <a:lnSpc>
                <a:spcPct val="110000"/>
              </a:lnSpc>
              <a:spcBef>
                <a:spcPct val="50000"/>
              </a:spcBef>
              <a:buClrTx/>
              <a:buSzTx/>
              <a:buFont typeface="Webdings" pitchFamily="18" charset="2"/>
              <a:buChar char="4"/>
            </a:pPr>
            <a:r>
              <a:rPr lang="it-IT" sz="1600" i="0" dirty="0">
                <a:solidFill>
                  <a:srgbClr val="002060"/>
                </a:solidFill>
              </a:rPr>
              <a:t>VENGONO PREMIATI PER CIO’ CHE NON HANNO FATTO</a:t>
            </a:r>
          </a:p>
          <a:p>
            <a:pPr marL="476250" indent="-476250">
              <a:lnSpc>
                <a:spcPct val="110000"/>
              </a:lnSpc>
              <a:spcBef>
                <a:spcPct val="50000"/>
              </a:spcBef>
              <a:buClrTx/>
              <a:buSzTx/>
              <a:buFont typeface="Webdings" pitchFamily="18" charset="2"/>
              <a:buChar char="4"/>
            </a:pPr>
            <a:r>
              <a:rPr lang="it-IT" sz="1600" i="0" dirty="0">
                <a:solidFill>
                  <a:srgbClr val="002060"/>
                </a:solidFill>
              </a:rPr>
              <a:t>PENSANO </a:t>
            </a:r>
            <a:r>
              <a:rPr lang="it-IT" sz="1600" i="0" dirty="0" err="1">
                <a:solidFill>
                  <a:srgbClr val="002060"/>
                </a:solidFill>
              </a:rPr>
              <a:t>DI</a:t>
            </a:r>
            <a:r>
              <a:rPr lang="it-IT" sz="1600" i="0" dirty="0">
                <a:solidFill>
                  <a:srgbClr val="002060"/>
                </a:solidFill>
              </a:rPr>
              <a:t> SVOLGERE BENE IL LORO LAVORO</a:t>
            </a:r>
          </a:p>
          <a:p>
            <a:pPr marL="476250" indent="-476250">
              <a:lnSpc>
                <a:spcPct val="110000"/>
              </a:lnSpc>
              <a:spcBef>
                <a:spcPct val="50000"/>
              </a:spcBef>
              <a:buClrTx/>
              <a:buSzTx/>
              <a:buFont typeface="Webdings" pitchFamily="18" charset="2"/>
              <a:buChar char="4"/>
            </a:pPr>
            <a:r>
              <a:rPr lang="it-IT" sz="1600" i="0" dirty="0">
                <a:solidFill>
                  <a:srgbClr val="002060"/>
                </a:solidFill>
              </a:rPr>
              <a:t>PENSANO CHE IL LORO MODO </a:t>
            </a:r>
            <a:r>
              <a:rPr lang="it-IT" sz="1600" i="0" dirty="0" err="1">
                <a:solidFill>
                  <a:srgbClr val="002060"/>
                </a:solidFill>
              </a:rPr>
              <a:t>DI</a:t>
            </a:r>
            <a:r>
              <a:rPr lang="it-IT" sz="1600" i="0" dirty="0">
                <a:solidFill>
                  <a:srgbClr val="002060"/>
                </a:solidFill>
              </a:rPr>
              <a:t> OPERARE E NON IL VOSTRO SIA MIGLIORE, E NON LO E’</a:t>
            </a:r>
          </a:p>
          <a:p>
            <a:pPr marL="476250" indent="-476250">
              <a:lnSpc>
                <a:spcPct val="110000"/>
              </a:lnSpc>
              <a:spcBef>
                <a:spcPct val="50000"/>
              </a:spcBef>
              <a:buClrTx/>
              <a:buSzTx/>
              <a:buFont typeface="Webdings" pitchFamily="18" charset="2"/>
              <a:buChar char="4"/>
            </a:pPr>
            <a:r>
              <a:rPr lang="it-IT" sz="1600" i="0" dirty="0">
                <a:solidFill>
                  <a:srgbClr val="002060"/>
                </a:solidFill>
              </a:rPr>
              <a:t>SU </a:t>
            </a:r>
            <a:r>
              <a:rPr lang="it-IT" sz="1600" i="0" dirty="0" err="1">
                <a:solidFill>
                  <a:srgbClr val="002060"/>
                </a:solidFill>
              </a:rPr>
              <a:t>DI</a:t>
            </a:r>
            <a:r>
              <a:rPr lang="it-IT" sz="1600" i="0" dirty="0">
                <a:solidFill>
                  <a:srgbClr val="002060"/>
                </a:solidFill>
              </a:rPr>
              <a:t> LORO NON </a:t>
            </a:r>
            <a:r>
              <a:rPr lang="it-IT" sz="1600" i="0" dirty="0" err="1">
                <a:solidFill>
                  <a:srgbClr val="002060"/>
                </a:solidFill>
              </a:rPr>
              <a:t>C’E</a:t>
            </a:r>
            <a:r>
              <a:rPr lang="it-IT" sz="1600" i="0" dirty="0">
                <a:solidFill>
                  <a:srgbClr val="002060"/>
                </a:solidFill>
              </a:rPr>
              <a:t>’ ALCUNA CONSEGUENZA NEGATIVA IN CASO </a:t>
            </a:r>
            <a:r>
              <a:rPr lang="it-IT" sz="1600" i="0" dirty="0" err="1">
                <a:solidFill>
                  <a:srgbClr val="002060"/>
                </a:solidFill>
              </a:rPr>
              <a:t>DI</a:t>
            </a:r>
            <a:r>
              <a:rPr lang="it-IT" sz="1600" i="0" dirty="0">
                <a:solidFill>
                  <a:srgbClr val="002060"/>
                </a:solidFill>
              </a:rPr>
              <a:t> SCARSO RENDIMENTO</a:t>
            </a:r>
          </a:p>
          <a:p>
            <a:pPr marL="476250" indent="-476250">
              <a:lnSpc>
                <a:spcPct val="110000"/>
              </a:lnSpc>
              <a:spcBef>
                <a:spcPct val="50000"/>
              </a:spcBef>
              <a:buClrTx/>
              <a:buSzTx/>
              <a:buFont typeface="Webdings" pitchFamily="18" charset="2"/>
              <a:buChar char="4"/>
            </a:pPr>
            <a:r>
              <a:rPr lang="it-IT" sz="1600" i="0" dirty="0">
                <a:solidFill>
                  <a:srgbClr val="002060"/>
                </a:solidFill>
              </a:rPr>
              <a:t>ESISTONO OSTACOLI CHE LIMITANO LA LORO PRESTAZIONE</a:t>
            </a:r>
          </a:p>
          <a:p>
            <a:pPr marL="476250" indent="-476250">
              <a:lnSpc>
                <a:spcPct val="110000"/>
              </a:lnSpc>
              <a:spcBef>
                <a:spcPct val="50000"/>
              </a:spcBef>
              <a:buClrTx/>
              <a:buSzTx/>
              <a:buFont typeface="Webdings" pitchFamily="18" charset="2"/>
              <a:buChar char="4"/>
            </a:pPr>
            <a:r>
              <a:rPr lang="it-IT" sz="1600" i="0" dirty="0">
                <a:solidFill>
                  <a:srgbClr val="002060"/>
                </a:solidFill>
              </a:rPr>
              <a:t>NON VOGLIONO SVOLGERE IL LAVORO O NON SANNO PERCHE’ DOVREBBERO FARLO</a:t>
            </a:r>
          </a:p>
          <a:p>
            <a:pPr marL="476250" indent="-476250">
              <a:lnSpc>
                <a:spcPct val="110000"/>
              </a:lnSpc>
              <a:spcBef>
                <a:spcPct val="50000"/>
              </a:spcBef>
              <a:buClrTx/>
              <a:buSzTx/>
              <a:buFont typeface="Webdings" pitchFamily="18" charset="2"/>
              <a:buChar char="4"/>
            </a:pPr>
            <a:r>
              <a:rPr lang="it-IT" sz="1600" i="0" dirty="0">
                <a:solidFill>
                  <a:srgbClr val="002060"/>
                </a:solidFill>
              </a:rPr>
              <a:t>TEMONO UNA CONSEGUENZA NEGATIVA</a:t>
            </a:r>
          </a:p>
          <a:p>
            <a:pPr marL="476250" indent="-476250">
              <a:lnSpc>
                <a:spcPct val="110000"/>
              </a:lnSpc>
              <a:spcBef>
                <a:spcPct val="50000"/>
              </a:spcBef>
              <a:buClrTx/>
              <a:buSzTx/>
              <a:buFont typeface="Webdings" pitchFamily="18" charset="2"/>
              <a:buChar char="4"/>
            </a:pPr>
            <a:r>
              <a:rPr lang="it-IT" sz="1600" i="0" dirty="0">
                <a:solidFill>
                  <a:srgbClr val="002060"/>
                </a:solidFill>
              </a:rPr>
              <a:t>VENGONO PUNITI PER AVER FATTO QUELLO CHE DEVONO</a:t>
            </a:r>
          </a:p>
          <a:p>
            <a:pPr marL="476250" indent="-476250">
              <a:lnSpc>
                <a:spcPct val="110000"/>
              </a:lnSpc>
              <a:spcBef>
                <a:spcPct val="50000"/>
              </a:spcBef>
              <a:buClrTx/>
              <a:buSzTx/>
              <a:buFont typeface="Webdings" pitchFamily="18" charset="2"/>
              <a:buChar char="4"/>
            </a:pPr>
            <a:r>
              <a:rPr lang="it-IT" sz="1600" i="0" dirty="0">
                <a:solidFill>
                  <a:srgbClr val="002060"/>
                </a:solidFill>
              </a:rPr>
              <a:t>PENSANO CHE QUALCOS’ALTRO SIA PIU’ IMPORTANTE</a:t>
            </a:r>
          </a:p>
        </p:txBody>
      </p:sp>
      <p:sp>
        <p:nvSpPr>
          <p:cNvPr id="1511429" name="Rectangle 5"/>
          <p:cNvSpPr>
            <a:spLocks noGrp="1" noChangeArrowheads="1"/>
          </p:cNvSpPr>
          <p:nvPr>
            <p:ph type="title"/>
          </p:nvPr>
        </p:nvSpPr>
        <p:spPr>
          <a:xfrm>
            <a:off x="457200" y="214290"/>
            <a:ext cx="8229600" cy="914400"/>
          </a:xfrm>
        </p:spPr>
        <p:txBody>
          <a:bodyPr/>
          <a:lstStyle/>
          <a:p>
            <a:r>
              <a:rPr lang="it-IT" dirty="0">
                <a:solidFill>
                  <a:schemeClr val="accent1">
                    <a:lumMod val="75000"/>
                  </a:schemeClr>
                </a:solidFill>
              </a:rPr>
              <a:t>Dieci cause di prestazione scadente</a:t>
            </a: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2451" name="Oval 3"/>
          <p:cNvSpPr>
            <a:spLocks noChangeArrowheads="1"/>
          </p:cNvSpPr>
          <p:nvPr/>
        </p:nvSpPr>
        <p:spPr bwMode="auto">
          <a:xfrm>
            <a:off x="3518389" y="1303339"/>
            <a:ext cx="1911949" cy="908864"/>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a:solidFill>
                  <a:srgbClr val="002060"/>
                </a:solidFill>
              </a:rPr>
              <a:t>COME</a:t>
            </a:r>
          </a:p>
          <a:p>
            <a:pPr algn="ctr">
              <a:lnSpc>
                <a:spcPct val="100000"/>
              </a:lnSpc>
              <a:spcBef>
                <a:spcPct val="0"/>
              </a:spcBef>
              <a:buClrTx/>
              <a:buSzTx/>
              <a:buFontTx/>
              <a:buNone/>
            </a:pPr>
            <a:r>
              <a:rPr lang="it-IT" i="0">
                <a:solidFill>
                  <a:srgbClr val="002060"/>
                </a:solidFill>
              </a:rPr>
              <a:t>DELEGARE?</a:t>
            </a:r>
          </a:p>
        </p:txBody>
      </p:sp>
      <p:sp>
        <p:nvSpPr>
          <p:cNvPr id="1512452" name="Oval 4"/>
          <p:cNvSpPr>
            <a:spLocks noChangeArrowheads="1"/>
          </p:cNvSpPr>
          <p:nvPr/>
        </p:nvSpPr>
        <p:spPr bwMode="auto">
          <a:xfrm>
            <a:off x="285720" y="1285860"/>
            <a:ext cx="2677452" cy="1298377"/>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dirty="0">
                <a:solidFill>
                  <a:srgbClr val="002060"/>
                </a:solidFill>
              </a:rPr>
              <a:t>DELEGA O</a:t>
            </a:r>
          </a:p>
          <a:p>
            <a:pPr algn="ctr">
              <a:lnSpc>
                <a:spcPct val="100000"/>
              </a:lnSpc>
              <a:spcBef>
                <a:spcPct val="0"/>
              </a:spcBef>
              <a:buClrTx/>
              <a:buSzTx/>
              <a:buFontTx/>
              <a:buNone/>
            </a:pPr>
            <a:r>
              <a:rPr lang="it-IT" i="0" dirty="0">
                <a:solidFill>
                  <a:srgbClr val="002060"/>
                </a:solidFill>
              </a:rPr>
              <a:t> ASSEGNAZIONE</a:t>
            </a:r>
          </a:p>
          <a:p>
            <a:pPr algn="ctr">
              <a:lnSpc>
                <a:spcPct val="100000"/>
              </a:lnSpc>
              <a:spcBef>
                <a:spcPct val="0"/>
              </a:spcBef>
              <a:buClrTx/>
              <a:buSzTx/>
              <a:buFontTx/>
              <a:buNone/>
            </a:pPr>
            <a:r>
              <a:rPr lang="it-IT" i="0" dirty="0" err="1">
                <a:solidFill>
                  <a:srgbClr val="002060"/>
                </a:solidFill>
              </a:rPr>
              <a:t>DI</a:t>
            </a:r>
            <a:r>
              <a:rPr lang="it-IT" i="0" dirty="0">
                <a:solidFill>
                  <a:srgbClr val="002060"/>
                </a:solidFill>
              </a:rPr>
              <a:t> COMPITI?</a:t>
            </a:r>
          </a:p>
        </p:txBody>
      </p:sp>
      <p:sp>
        <p:nvSpPr>
          <p:cNvPr id="1512453" name="Oval 5"/>
          <p:cNvSpPr>
            <a:spLocks noChangeArrowheads="1"/>
          </p:cNvSpPr>
          <p:nvPr/>
        </p:nvSpPr>
        <p:spPr bwMode="auto">
          <a:xfrm>
            <a:off x="6169269" y="4656139"/>
            <a:ext cx="2985816" cy="908864"/>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a:solidFill>
                  <a:srgbClr val="002060"/>
                </a:solidFill>
              </a:rPr>
              <a:t>COME E QUANDO</a:t>
            </a:r>
          </a:p>
          <a:p>
            <a:pPr algn="ctr">
              <a:lnSpc>
                <a:spcPct val="100000"/>
              </a:lnSpc>
              <a:spcBef>
                <a:spcPct val="0"/>
              </a:spcBef>
              <a:buClrTx/>
              <a:buSzTx/>
              <a:buFontTx/>
              <a:buNone/>
            </a:pPr>
            <a:r>
              <a:rPr lang="it-IT" i="0">
                <a:solidFill>
                  <a:srgbClr val="002060"/>
                </a:solidFill>
              </a:rPr>
              <a:t>CONTROLLARE?</a:t>
            </a:r>
          </a:p>
        </p:txBody>
      </p:sp>
      <p:sp>
        <p:nvSpPr>
          <p:cNvPr id="1512454" name="Oval 6"/>
          <p:cNvSpPr>
            <a:spLocks noChangeArrowheads="1"/>
          </p:cNvSpPr>
          <p:nvPr/>
        </p:nvSpPr>
        <p:spPr bwMode="auto">
          <a:xfrm>
            <a:off x="435220" y="3055938"/>
            <a:ext cx="2494867" cy="908864"/>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dirty="0">
                <a:solidFill>
                  <a:srgbClr val="002060"/>
                </a:solidFill>
              </a:rPr>
              <a:t>COME</a:t>
            </a:r>
          </a:p>
          <a:p>
            <a:pPr algn="ctr">
              <a:lnSpc>
                <a:spcPct val="100000"/>
              </a:lnSpc>
              <a:spcBef>
                <a:spcPct val="0"/>
              </a:spcBef>
              <a:buClrTx/>
              <a:buSzTx/>
              <a:buFontTx/>
              <a:buNone/>
            </a:pPr>
            <a:r>
              <a:rPr lang="it-IT" i="0" dirty="0">
                <a:solidFill>
                  <a:srgbClr val="002060"/>
                </a:solidFill>
              </a:rPr>
              <a:t>COMUNICARE?</a:t>
            </a:r>
          </a:p>
        </p:txBody>
      </p:sp>
      <p:sp>
        <p:nvSpPr>
          <p:cNvPr id="1512455" name="Oval 7"/>
          <p:cNvSpPr>
            <a:spLocks noChangeArrowheads="1"/>
          </p:cNvSpPr>
          <p:nvPr/>
        </p:nvSpPr>
        <p:spPr bwMode="auto">
          <a:xfrm>
            <a:off x="6422782" y="2784476"/>
            <a:ext cx="2385315" cy="1298377"/>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a:solidFill>
                  <a:srgbClr val="002060"/>
                </a:solidFill>
              </a:rPr>
              <a:t>COME</a:t>
            </a:r>
          </a:p>
          <a:p>
            <a:pPr algn="ctr">
              <a:lnSpc>
                <a:spcPct val="100000"/>
              </a:lnSpc>
              <a:spcBef>
                <a:spcPct val="0"/>
              </a:spcBef>
              <a:buClrTx/>
              <a:buSzTx/>
              <a:buFontTx/>
              <a:buNone/>
            </a:pPr>
            <a:r>
              <a:rPr lang="it-IT" i="0">
                <a:solidFill>
                  <a:srgbClr val="002060"/>
                </a:solidFill>
              </a:rPr>
              <a:t>DEFINIRE</a:t>
            </a:r>
          </a:p>
          <a:p>
            <a:pPr algn="ctr">
              <a:lnSpc>
                <a:spcPct val="100000"/>
              </a:lnSpc>
              <a:spcBef>
                <a:spcPct val="0"/>
              </a:spcBef>
              <a:buClrTx/>
              <a:buSzTx/>
              <a:buFontTx/>
              <a:buNone/>
            </a:pPr>
            <a:r>
              <a:rPr lang="it-IT" i="0">
                <a:solidFill>
                  <a:srgbClr val="002060"/>
                </a:solidFill>
              </a:rPr>
              <a:t>GLI OBIETTIVI?</a:t>
            </a:r>
          </a:p>
        </p:txBody>
      </p:sp>
      <p:sp>
        <p:nvSpPr>
          <p:cNvPr id="1512456" name="Oval 8"/>
          <p:cNvSpPr>
            <a:spLocks noChangeArrowheads="1"/>
          </p:cNvSpPr>
          <p:nvPr/>
        </p:nvSpPr>
        <p:spPr bwMode="auto">
          <a:xfrm>
            <a:off x="3911113" y="5341939"/>
            <a:ext cx="1889679" cy="908864"/>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a:solidFill>
                  <a:srgbClr val="002060"/>
                </a:solidFill>
              </a:rPr>
              <a:t>COME</a:t>
            </a:r>
          </a:p>
          <a:p>
            <a:pPr algn="ctr">
              <a:lnSpc>
                <a:spcPct val="100000"/>
              </a:lnSpc>
              <a:spcBef>
                <a:spcPct val="0"/>
              </a:spcBef>
              <a:buClrTx/>
              <a:buSzTx/>
              <a:buFontTx/>
              <a:buNone/>
            </a:pPr>
            <a:r>
              <a:rPr lang="it-IT" i="0">
                <a:solidFill>
                  <a:srgbClr val="002060"/>
                </a:solidFill>
              </a:rPr>
              <a:t>MOTIVARE?</a:t>
            </a:r>
          </a:p>
        </p:txBody>
      </p:sp>
      <p:sp>
        <p:nvSpPr>
          <p:cNvPr id="1512457" name="Oval 9"/>
          <p:cNvSpPr>
            <a:spLocks noChangeArrowheads="1"/>
          </p:cNvSpPr>
          <p:nvPr/>
        </p:nvSpPr>
        <p:spPr bwMode="auto">
          <a:xfrm>
            <a:off x="6286512" y="1357298"/>
            <a:ext cx="2094534" cy="1298377"/>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a:solidFill>
                  <a:srgbClr val="002060"/>
                </a:solidFill>
              </a:rPr>
              <a:t>PERCHE’</a:t>
            </a:r>
          </a:p>
          <a:p>
            <a:pPr algn="ctr">
              <a:lnSpc>
                <a:spcPct val="100000"/>
              </a:lnSpc>
              <a:spcBef>
                <a:spcPct val="0"/>
              </a:spcBef>
              <a:buClrTx/>
              <a:buSzTx/>
              <a:buFontTx/>
              <a:buNone/>
            </a:pPr>
            <a:r>
              <a:rPr lang="it-IT" i="0">
                <a:solidFill>
                  <a:srgbClr val="002060"/>
                </a:solidFill>
              </a:rPr>
              <a:t>ASSEGNARE </a:t>
            </a:r>
          </a:p>
          <a:p>
            <a:pPr algn="ctr">
              <a:lnSpc>
                <a:spcPct val="100000"/>
              </a:lnSpc>
              <a:spcBef>
                <a:spcPct val="0"/>
              </a:spcBef>
              <a:buClrTx/>
              <a:buSzTx/>
              <a:buFontTx/>
              <a:buNone/>
            </a:pPr>
            <a:r>
              <a:rPr lang="it-IT" i="0">
                <a:solidFill>
                  <a:srgbClr val="002060"/>
                </a:solidFill>
              </a:rPr>
              <a:t>OBIETTIVI?</a:t>
            </a:r>
          </a:p>
        </p:txBody>
      </p:sp>
      <p:sp>
        <p:nvSpPr>
          <p:cNvPr id="1512458" name="Oval 10"/>
          <p:cNvSpPr>
            <a:spLocks noChangeArrowheads="1"/>
          </p:cNvSpPr>
          <p:nvPr/>
        </p:nvSpPr>
        <p:spPr bwMode="auto">
          <a:xfrm>
            <a:off x="471854" y="4884739"/>
            <a:ext cx="2739214" cy="908864"/>
          </a:xfrm>
          <a:prstGeom prst="ellipse">
            <a:avLst/>
          </a:prstGeom>
          <a:noFill/>
          <a:ln w="28575">
            <a:solidFill>
              <a:schemeClr val="tx1"/>
            </a:solidFill>
            <a:round/>
            <a:headEnd/>
            <a:tailEnd/>
          </a:ln>
          <a:effectLst/>
        </p:spPr>
        <p:txBody>
          <a:bodyPr wrap="none" anchor="ctr">
            <a:spAutoFit/>
          </a:bodyPr>
          <a:lstStyle/>
          <a:p>
            <a:pPr algn="ctr">
              <a:lnSpc>
                <a:spcPct val="100000"/>
              </a:lnSpc>
              <a:spcBef>
                <a:spcPct val="0"/>
              </a:spcBef>
              <a:buClrTx/>
              <a:buSzTx/>
              <a:buFontTx/>
              <a:buNone/>
            </a:pPr>
            <a:r>
              <a:rPr lang="it-IT" i="0" dirty="0">
                <a:solidFill>
                  <a:srgbClr val="002060"/>
                </a:solidFill>
              </a:rPr>
              <a:t>COME E PERCHE’</a:t>
            </a:r>
          </a:p>
          <a:p>
            <a:pPr algn="ctr">
              <a:lnSpc>
                <a:spcPct val="100000"/>
              </a:lnSpc>
              <a:spcBef>
                <a:spcPct val="0"/>
              </a:spcBef>
              <a:buClrTx/>
              <a:buSzTx/>
              <a:buFontTx/>
              <a:buNone/>
            </a:pPr>
            <a:r>
              <a:rPr lang="it-IT" i="0" dirty="0">
                <a:solidFill>
                  <a:srgbClr val="002060"/>
                </a:solidFill>
              </a:rPr>
              <a:t>PAGARE?</a:t>
            </a:r>
          </a:p>
        </p:txBody>
      </p:sp>
      <p:graphicFrame>
        <p:nvGraphicFramePr>
          <p:cNvPr id="1512459" name="Object 11"/>
          <p:cNvGraphicFramePr>
            <a:graphicFrameLocks noChangeAspect="1"/>
          </p:cNvGraphicFramePr>
          <p:nvPr/>
        </p:nvGraphicFramePr>
        <p:xfrm>
          <a:off x="4174881" y="2552700"/>
          <a:ext cx="1030165" cy="2400300"/>
        </p:xfrm>
        <a:graphic>
          <a:graphicData uri="http://schemas.openxmlformats.org/presentationml/2006/ole">
            <mc:AlternateContent xmlns:mc="http://schemas.openxmlformats.org/markup-compatibility/2006">
              <mc:Choice xmlns:v="urn:schemas-microsoft-com:vml" Requires="v">
                <p:oleObj spid="_x0000_s8196" name="ClipArt" r:id="rId3" imgW="1857600" imgH="3995640" progId="">
                  <p:embed/>
                </p:oleObj>
              </mc:Choice>
              <mc:Fallback>
                <p:oleObj name="ClipArt" r:id="rId3" imgW="1857600" imgH="399564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881" y="2552700"/>
                        <a:ext cx="1030165" cy="2400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12460" name="Rectangle 12"/>
          <p:cNvSpPr>
            <a:spLocks noGrp="1" noChangeArrowheads="1"/>
          </p:cNvSpPr>
          <p:nvPr>
            <p:ph type="title"/>
          </p:nvPr>
        </p:nvSpPr>
        <p:spPr>
          <a:xfrm>
            <a:off x="428596" y="142852"/>
            <a:ext cx="8229600" cy="914400"/>
          </a:xfrm>
        </p:spPr>
        <p:txBody>
          <a:bodyPr>
            <a:normAutofit fontScale="90000"/>
          </a:bodyPr>
          <a:lstStyle/>
          <a:p>
            <a:r>
              <a:rPr lang="it-IT" dirty="0">
                <a:solidFill>
                  <a:schemeClr val="accent1">
                    <a:lumMod val="75000"/>
                  </a:schemeClr>
                </a:solidFill>
              </a:rPr>
              <a:t>Una finestra sul tema della gestione delle persone</a:t>
            </a:r>
          </a:p>
        </p:txBody>
      </p:sp>
      <p:sp>
        <p:nvSpPr>
          <p:cNvPr id="12" name="Segnaposto piè di pagina 11"/>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4499" name="Text Box 3"/>
          <p:cNvSpPr txBox="1">
            <a:spLocks noChangeArrowheads="1"/>
          </p:cNvSpPr>
          <p:nvPr/>
        </p:nvSpPr>
        <p:spPr bwMode="auto">
          <a:xfrm>
            <a:off x="714348" y="1643050"/>
            <a:ext cx="3507692"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b="0" i="0" dirty="0">
                <a:solidFill>
                  <a:srgbClr val="002060"/>
                </a:solidFill>
              </a:rPr>
              <a:t>ALCUNI SUGGERIMENTI</a:t>
            </a:r>
          </a:p>
        </p:txBody>
      </p:sp>
      <p:sp>
        <p:nvSpPr>
          <p:cNvPr id="1514500" name="Text Box 4"/>
          <p:cNvSpPr txBox="1">
            <a:spLocks noChangeArrowheads="1"/>
          </p:cNvSpPr>
          <p:nvPr/>
        </p:nvSpPr>
        <p:spPr bwMode="auto">
          <a:xfrm>
            <a:off x="500034" y="2357430"/>
            <a:ext cx="8370277" cy="3792961"/>
          </a:xfrm>
          <a:prstGeom prst="rect">
            <a:avLst/>
          </a:prstGeom>
          <a:noFill/>
          <a:ln w="9525">
            <a:noFill/>
            <a:miter lim="800000"/>
            <a:headEnd/>
            <a:tailEnd/>
          </a:ln>
          <a:effectLst/>
        </p:spPr>
        <p:txBody>
          <a:bodyPr>
            <a:spAutoFit/>
          </a:bodyPr>
          <a:lstStyle/>
          <a:p>
            <a:pPr marL="288925" indent="-288925">
              <a:lnSpc>
                <a:spcPct val="110000"/>
              </a:lnSpc>
              <a:spcBef>
                <a:spcPct val="0"/>
              </a:spcBef>
              <a:buClrTx/>
              <a:buSzTx/>
              <a:buFont typeface="Wingdings" pitchFamily="2" charset="2"/>
              <a:buChar char="Ø"/>
            </a:pPr>
            <a:r>
              <a:rPr lang="it-IT" sz="2000" b="0" i="0" dirty="0">
                <a:solidFill>
                  <a:srgbClr val="002060"/>
                </a:solidFill>
              </a:rPr>
              <a:t>Il ruolo del capo non è indifferente rispetto alle prestazioni dei collaboratori e le influenza tramite input e tramite feedback</a:t>
            </a:r>
          </a:p>
          <a:p>
            <a:pPr marL="288925" indent="-288925">
              <a:lnSpc>
                <a:spcPct val="110000"/>
              </a:lnSpc>
              <a:spcBef>
                <a:spcPct val="0"/>
              </a:spcBef>
              <a:buClrTx/>
              <a:buSzTx/>
              <a:buFont typeface="Wingdings" pitchFamily="2" charset="2"/>
              <a:buChar char="Ø"/>
            </a:pPr>
            <a:r>
              <a:rPr lang="it-IT" sz="2000" b="0" i="0" dirty="0">
                <a:solidFill>
                  <a:srgbClr val="002060"/>
                </a:solidFill>
              </a:rPr>
              <a:t>Durante la fase di analisi è necessario mettersi in discussione</a:t>
            </a:r>
          </a:p>
          <a:p>
            <a:pPr marL="288925" indent="-288925">
              <a:lnSpc>
                <a:spcPct val="110000"/>
              </a:lnSpc>
              <a:spcBef>
                <a:spcPct val="0"/>
              </a:spcBef>
              <a:buClrTx/>
              <a:buSzTx/>
              <a:buFont typeface="Wingdings" pitchFamily="2" charset="2"/>
              <a:buChar char="Ø"/>
            </a:pPr>
            <a:r>
              <a:rPr lang="it-IT" sz="2000" b="0" i="0" dirty="0">
                <a:solidFill>
                  <a:srgbClr val="002060"/>
                </a:solidFill>
              </a:rPr>
              <a:t>E’ importante rilevare gli elementi caratteristici della situazione (frequenza temporale, importanza, ripercussioni organizzative, altre persone coinvolte, ecc.)</a:t>
            </a:r>
          </a:p>
          <a:p>
            <a:pPr marL="288925" indent="-288925">
              <a:lnSpc>
                <a:spcPct val="110000"/>
              </a:lnSpc>
              <a:spcBef>
                <a:spcPct val="0"/>
              </a:spcBef>
              <a:buClrTx/>
              <a:buSzTx/>
              <a:buFont typeface="Wingdings" pitchFamily="2" charset="2"/>
              <a:buChar char="Ø"/>
            </a:pPr>
            <a:r>
              <a:rPr lang="it-IT" sz="2000" b="0" i="0" dirty="0">
                <a:solidFill>
                  <a:srgbClr val="002060"/>
                </a:solidFill>
              </a:rPr>
              <a:t>Utilizzare l’occasione per verificare lo stato di salute della comunicazione con il collaboratore</a:t>
            </a:r>
          </a:p>
          <a:p>
            <a:pPr marL="288925" indent="-288925">
              <a:lnSpc>
                <a:spcPct val="110000"/>
              </a:lnSpc>
              <a:spcBef>
                <a:spcPct val="0"/>
              </a:spcBef>
              <a:buClrTx/>
              <a:buSzTx/>
              <a:buFont typeface="Wingdings" pitchFamily="2" charset="2"/>
              <a:buChar char="Ø"/>
            </a:pPr>
            <a:r>
              <a:rPr lang="it-IT" sz="2000" b="0" i="0" dirty="0">
                <a:solidFill>
                  <a:srgbClr val="002060"/>
                </a:solidFill>
              </a:rPr>
              <a:t>Utilizzare l’occasione per verificare l’adeguatezza dell’organizzazione</a:t>
            </a:r>
          </a:p>
          <a:p>
            <a:pPr marL="288925" indent="-288925">
              <a:lnSpc>
                <a:spcPct val="110000"/>
              </a:lnSpc>
              <a:spcBef>
                <a:spcPct val="0"/>
              </a:spcBef>
              <a:buClrTx/>
              <a:buSzTx/>
              <a:buFont typeface="Wingdings" pitchFamily="2" charset="2"/>
              <a:buChar char="Ø"/>
            </a:pPr>
            <a:r>
              <a:rPr lang="it-IT" sz="2000" b="0" i="0" dirty="0">
                <a:solidFill>
                  <a:srgbClr val="002060"/>
                </a:solidFill>
              </a:rPr>
              <a:t>Rimanere ancorati ai fatti, non psicanalizzare il dipendente</a:t>
            </a:r>
          </a:p>
          <a:p>
            <a:pPr marL="288925" indent="-288925">
              <a:lnSpc>
                <a:spcPct val="110000"/>
              </a:lnSpc>
              <a:spcBef>
                <a:spcPct val="0"/>
              </a:spcBef>
              <a:buClrTx/>
              <a:buSzTx/>
              <a:buFont typeface="Wingdings" pitchFamily="2" charset="2"/>
              <a:buChar char="Ø"/>
            </a:pPr>
            <a:r>
              <a:rPr lang="it-IT" sz="2000" b="0" i="0" dirty="0">
                <a:solidFill>
                  <a:srgbClr val="002060"/>
                </a:solidFill>
              </a:rPr>
              <a:t>Chiedete e vi sarà risposto, non immaginate né deducete</a:t>
            </a:r>
          </a:p>
        </p:txBody>
      </p:sp>
      <p:sp>
        <p:nvSpPr>
          <p:cNvPr id="1514502" name="Rectangle 6"/>
          <p:cNvSpPr>
            <a:spLocks noGrp="1" noChangeArrowheads="1"/>
          </p:cNvSpPr>
          <p:nvPr>
            <p:ph type="title"/>
          </p:nvPr>
        </p:nvSpPr>
        <p:spPr/>
        <p:txBody>
          <a:bodyPr/>
          <a:lstStyle/>
          <a:p>
            <a:r>
              <a:rPr lang="it-IT" dirty="0">
                <a:solidFill>
                  <a:schemeClr val="accent1">
                    <a:lumMod val="75000"/>
                  </a:schemeClr>
                </a:solidFill>
              </a:rPr>
              <a:t>FASE 3: analizzare i motivi del problema</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23" name="Text Box 3"/>
          <p:cNvSpPr txBox="1">
            <a:spLocks noChangeArrowheads="1"/>
          </p:cNvSpPr>
          <p:nvPr/>
        </p:nvSpPr>
        <p:spPr bwMode="auto">
          <a:xfrm>
            <a:off x="562708" y="1201739"/>
            <a:ext cx="8018585" cy="830997"/>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400" b="0" i="0" dirty="0">
                <a:solidFill>
                  <a:srgbClr val="002060"/>
                </a:solidFill>
              </a:rPr>
              <a:t>Si tratta di definire in modo dettagliato, il livello di prestazione che ci si aspetta dal dipendente tenendo presenti alcuni criteri:</a:t>
            </a:r>
          </a:p>
        </p:txBody>
      </p:sp>
      <p:sp>
        <p:nvSpPr>
          <p:cNvPr id="1515524" name="Text Box 4"/>
          <p:cNvSpPr txBox="1">
            <a:spLocks noChangeArrowheads="1"/>
          </p:cNvSpPr>
          <p:nvPr/>
        </p:nvSpPr>
        <p:spPr bwMode="auto">
          <a:xfrm>
            <a:off x="1354015" y="1833564"/>
            <a:ext cx="6539995" cy="4708981"/>
          </a:xfrm>
          <a:prstGeom prst="rect">
            <a:avLst/>
          </a:prstGeom>
          <a:noFill/>
          <a:ln w="9525">
            <a:noFill/>
            <a:miter lim="800000"/>
            <a:headEnd/>
            <a:tailEnd/>
          </a:ln>
          <a:effectLst/>
        </p:spPr>
        <p:txBody>
          <a:bodyPr wrap="none">
            <a:spAutoFit/>
          </a:bodyPr>
          <a:lstStyle/>
          <a:p>
            <a:pPr>
              <a:lnSpc>
                <a:spcPct val="250000"/>
              </a:lnSpc>
              <a:spcBef>
                <a:spcPct val="0"/>
              </a:spcBef>
              <a:buClrTx/>
              <a:buSzTx/>
              <a:buFontTx/>
              <a:buNone/>
            </a:pPr>
            <a:r>
              <a:rPr lang="it-IT" sz="2400" i="0" dirty="0">
                <a:solidFill>
                  <a:srgbClr val="002060"/>
                </a:solidFill>
              </a:rPr>
              <a:t>S</a:t>
            </a:r>
            <a:r>
              <a:rPr lang="it-IT" sz="2400" b="0" i="0" dirty="0">
                <a:solidFill>
                  <a:srgbClr val="002060"/>
                </a:solidFill>
              </a:rPr>
              <a:t>pecifico		definito, non equivocabile</a:t>
            </a:r>
          </a:p>
          <a:p>
            <a:pPr>
              <a:lnSpc>
                <a:spcPct val="250000"/>
              </a:lnSpc>
              <a:spcBef>
                <a:spcPct val="0"/>
              </a:spcBef>
              <a:buClrTx/>
              <a:buSzTx/>
              <a:buFontTx/>
              <a:buNone/>
            </a:pPr>
            <a:r>
              <a:rPr lang="it-IT" sz="2400" i="0" dirty="0">
                <a:solidFill>
                  <a:srgbClr val="002060"/>
                </a:solidFill>
              </a:rPr>
              <a:t>M</a:t>
            </a:r>
            <a:r>
              <a:rPr lang="it-IT" sz="2400" b="0" i="0" dirty="0">
                <a:solidFill>
                  <a:srgbClr val="002060"/>
                </a:solidFill>
              </a:rPr>
              <a:t>isurabile</a:t>
            </a:r>
            <a:r>
              <a:rPr lang="it-IT" sz="2400" i="0" dirty="0">
                <a:solidFill>
                  <a:srgbClr val="002060"/>
                </a:solidFill>
              </a:rPr>
              <a:t>	</a:t>
            </a:r>
            <a:r>
              <a:rPr lang="it-IT" sz="2400" b="0" i="0" dirty="0">
                <a:solidFill>
                  <a:srgbClr val="002060"/>
                </a:solidFill>
              </a:rPr>
              <a:t>	con criteri certi</a:t>
            </a:r>
          </a:p>
          <a:p>
            <a:pPr>
              <a:lnSpc>
                <a:spcPct val="250000"/>
              </a:lnSpc>
              <a:spcBef>
                <a:spcPct val="0"/>
              </a:spcBef>
              <a:buClrTx/>
              <a:buSzTx/>
              <a:buFontTx/>
              <a:buNone/>
            </a:pPr>
            <a:r>
              <a:rPr lang="it-IT" sz="2400" i="0" dirty="0">
                <a:solidFill>
                  <a:srgbClr val="002060"/>
                </a:solidFill>
              </a:rPr>
              <a:t>A</a:t>
            </a:r>
            <a:r>
              <a:rPr lang="it-IT" sz="2400" b="0" i="0" dirty="0">
                <a:solidFill>
                  <a:srgbClr val="002060"/>
                </a:solidFill>
              </a:rPr>
              <a:t>ccessibile		raggiungibile, non impossibile</a:t>
            </a:r>
          </a:p>
          <a:p>
            <a:pPr>
              <a:lnSpc>
                <a:spcPct val="250000"/>
              </a:lnSpc>
              <a:spcBef>
                <a:spcPct val="0"/>
              </a:spcBef>
              <a:buClrTx/>
              <a:buSzTx/>
              <a:buFontTx/>
              <a:buNone/>
            </a:pPr>
            <a:r>
              <a:rPr lang="it-IT" sz="2400" i="0" dirty="0">
                <a:solidFill>
                  <a:srgbClr val="002060"/>
                </a:solidFill>
              </a:rPr>
              <a:t>R</a:t>
            </a:r>
            <a:r>
              <a:rPr lang="it-IT" sz="2400" b="0" i="0" dirty="0">
                <a:solidFill>
                  <a:srgbClr val="002060"/>
                </a:solidFill>
              </a:rPr>
              <a:t>ilevante		importante, non secondario</a:t>
            </a:r>
          </a:p>
          <a:p>
            <a:pPr>
              <a:lnSpc>
                <a:spcPct val="250000"/>
              </a:lnSpc>
              <a:spcBef>
                <a:spcPct val="0"/>
              </a:spcBef>
              <a:buClrTx/>
              <a:buSzTx/>
              <a:buFontTx/>
              <a:buNone/>
            </a:pPr>
            <a:r>
              <a:rPr lang="it-IT" sz="2400" i="0" dirty="0">
                <a:solidFill>
                  <a:srgbClr val="002060"/>
                </a:solidFill>
              </a:rPr>
              <a:t>T</a:t>
            </a:r>
            <a:r>
              <a:rPr lang="it-IT" sz="2400" b="0" i="0" dirty="0">
                <a:solidFill>
                  <a:srgbClr val="002060"/>
                </a:solidFill>
              </a:rPr>
              <a:t>empificato		a scadenza definita</a:t>
            </a:r>
          </a:p>
        </p:txBody>
      </p:sp>
      <p:sp>
        <p:nvSpPr>
          <p:cNvPr id="1515526" name="Rectangle 6"/>
          <p:cNvSpPr>
            <a:spLocks noGrp="1" noChangeArrowheads="1"/>
          </p:cNvSpPr>
          <p:nvPr>
            <p:ph type="title"/>
          </p:nvPr>
        </p:nvSpPr>
        <p:spPr>
          <a:xfrm>
            <a:off x="728297" y="465139"/>
            <a:ext cx="7684477" cy="581025"/>
          </a:xfrm>
        </p:spPr>
        <p:txBody>
          <a:bodyPr>
            <a:normAutofit fontScale="90000"/>
          </a:bodyPr>
          <a:lstStyle/>
          <a:p>
            <a:r>
              <a:rPr lang="it-IT" dirty="0">
                <a:solidFill>
                  <a:schemeClr val="accent1">
                    <a:lumMod val="75000"/>
                  </a:schemeClr>
                </a:solidFill>
              </a:rPr>
              <a:t>FASE 4: definite lo standard di performance previsto</a:t>
            </a: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6547" name="Text Box 3"/>
          <p:cNvSpPr txBox="1">
            <a:spLocks noChangeArrowheads="1"/>
          </p:cNvSpPr>
          <p:nvPr/>
        </p:nvSpPr>
        <p:spPr bwMode="auto">
          <a:xfrm>
            <a:off x="562708" y="1158876"/>
            <a:ext cx="8018585" cy="830997"/>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400" b="0" i="0" dirty="0">
                <a:solidFill>
                  <a:srgbClr val="002060"/>
                </a:solidFill>
              </a:rPr>
              <a:t>Si tratta di coinvolgere il dipendente nell’identificare possibili soluzioni seguendo due direzioni:</a:t>
            </a:r>
          </a:p>
        </p:txBody>
      </p:sp>
      <p:sp>
        <p:nvSpPr>
          <p:cNvPr id="1516548" name="Text Box 4"/>
          <p:cNvSpPr txBox="1">
            <a:spLocks noChangeArrowheads="1"/>
          </p:cNvSpPr>
          <p:nvPr/>
        </p:nvSpPr>
        <p:spPr bwMode="auto">
          <a:xfrm>
            <a:off x="422031" y="3276600"/>
            <a:ext cx="4268028"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i="0" dirty="0">
                <a:solidFill>
                  <a:srgbClr val="002060"/>
                </a:solidFill>
              </a:rPr>
              <a:t>Ciò che può fare il collaboratore</a:t>
            </a:r>
          </a:p>
        </p:txBody>
      </p:sp>
      <p:sp>
        <p:nvSpPr>
          <p:cNvPr id="1516549" name="Text Box 5"/>
          <p:cNvSpPr txBox="1">
            <a:spLocks noChangeArrowheads="1"/>
          </p:cNvSpPr>
          <p:nvPr/>
        </p:nvSpPr>
        <p:spPr bwMode="auto">
          <a:xfrm>
            <a:off x="5275385" y="2971800"/>
            <a:ext cx="3171509"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r>
              <a:rPr lang="it-IT" sz="2400" i="0" dirty="0">
                <a:solidFill>
                  <a:srgbClr val="002060"/>
                </a:solidFill>
              </a:rPr>
              <a:t>Ciò che può fare il capo</a:t>
            </a:r>
          </a:p>
        </p:txBody>
      </p:sp>
      <p:sp>
        <p:nvSpPr>
          <p:cNvPr id="1516550" name="Text Box 6"/>
          <p:cNvSpPr txBox="1">
            <a:spLocks noChangeArrowheads="1"/>
          </p:cNvSpPr>
          <p:nvPr/>
        </p:nvSpPr>
        <p:spPr bwMode="auto">
          <a:xfrm>
            <a:off x="759069" y="3621088"/>
            <a:ext cx="184731"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endParaRPr lang="it-IT" sz="2400" b="0" i="0">
              <a:solidFill>
                <a:schemeClr val="tx1"/>
              </a:solidFill>
            </a:endParaRPr>
          </a:p>
        </p:txBody>
      </p:sp>
      <p:sp>
        <p:nvSpPr>
          <p:cNvPr id="1516551" name="AutoShape 7"/>
          <p:cNvSpPr>
            <a:spLocks noChangeArrowheads="1"/>
          </p:cNvSpPr>
          <p:nvPr/>
        </p:nvSpPr>
        <p:spPr bwMode="auto">
          <a:xfrm>
            <a:off x="2532185" y="2209800"/>
            <a:ext cx="633046" cy="914400"/>
          </a:xfrm>
          <a:prstGeom prst="downArrow">
            <a:avLst>
              <a:gd name="adj1" fmla="val 50000"/>
              <a:gd name="adj2" fmla="val 33333"/>
            </a:avLst>
          </a:prstGeom>
          <a:noFill/>
          <a:ln w="9525">
            <a:solidFill>
              <a:schemeClr val="tx1"/>
            </a:solidFill>
            <a:miter lim="800000"/>
            <a:headEnd/>
            <a:tailEnd/>
          </a:ln>
          <a:effectLst/>
        </p:spPr>
        <p:txBody>
          <a:bodyPr wrap="none" anchor="ctr"/>
          <a:lstStyle/>
          <a:p>
            <a:endParaRPr lang="it-IT"/>
          </a:p>
        </p:txBody>
      </p:sp>
      <p:sp>
        <p:nvSpPr>
          <p:cNvPr id="1516552" name="AutoShape 8"/>
          <p:cNvSpPr>
            <a:spLocks noChangeArrowheads="1"/>
          </p:cNvSpPr>
          <p:nvPr/>
        </p:nvSpPr>
        <p:spPr bwMode="auto">
          <a:xfrm rot="-2561805">
            <a:off x="5275385" y="1981200"/>
            <a:ext cx="633046" cy="914400"/>
          </a:xfrm>
          <a:prstGeom prst="downArrow">
            <a:avLst>
              <a:gd name="adj1" fmla="val 50000"/>
              <a:gd name="adj2" fmla="val 33333"/>
            </a:avLst>
          </a:prstGeom>
          <a:noFill/>
          <a:ln w="9525">
            <a:solidFill>
              <a:schemeClr val="tx1"/>
            </a:solidFill>
            <a:miter lim="800000"/>
            <a:headEnd/>
            <a:tailEnd/>
          </a:ln>
          <a:effectLst/>
        </p:spPr>
        <p:txBody>
          <a:bodyPr wrap="none" anchor="ctr"/>
          <a:lstStyle/>
          <a:p>
            <a:endParaRPr lang="it-IT"/>
          </a:p>
        </p:txBody>
      </p:sp>
      <p:sp>
        <p:nvSpPr>
          <p:cNvPr id="1516553" name="Text Box 9"/>
          <p:cNvSpPr txBox="1">
            <a:spLocks noChangeArrowheads="1"/>
          </p:cNvSpPr>
          <p:nvPr/>
        </p:nvSpPr>
        <p:spPr bwMode="auto">
          <a:xfrm>
            <a:off x="562708" y="4194176"/>
            <a:ext cx="7962900" cy="2308324"/>
          </a:xfrm>
          <a:prstGeom prst="rect">
            <a:avLst/>
          </a:prstGeom>
          <a:noFill/>
          <a:ln w="9525">
            <a:noFill/>
            <a:miter lim="800000"/>
            <a:headEnd/>
            <a:tailEnd/>
          </a:ln>
          <a:effectLst/>
        </p:spPr>
        <p:txBody>
          <a:bodyPr>
            <a:spAutoFit/>
          </a:bodyPr>
          <a:lstStyle/>
          <a:p>
            <a:pPr marL="374650" indent="-374650">
              <a:lnSpc>
                <a:spcPct val="100000"/>
              </a:lnSpc>
              <a:spcBef>
                <a:spcPct val="0"/>
              </a:spcBef>
              <a:buClrTx/>
              <a:buSzTx/>
              <a:buFontTx/>
              <a:buNone/>
            </a:pPr>
            <a:r>
              <a:rPr lang="it-IT" sz="2400" b="0" i="0" dirty="0">
                <a:solidFill>
                  <a:srgbClr val="002060"/>
                </a:solidFill>
              </a:rPr>
              <a:t>Suggerimenti di processo:</a:t>
            </a:r>
          </a:p>
          <a:p>
            <a:pPr marL="374650" indent="-374650">
              <a:lnSpc>
                <a:spcPct val="100000"/>
              </a:lnSpc>
              <a:spcBef>
                <a:spcPct val="0"/>
              </a:spcBef>
              <a:buClrTx/>
              <a:buSzTx/>
              <a:buFont typeface="Wingdings" pitchFamily="2" charset="2"/>
              <a:buChar char="Ø"/>
            </a:pPr>
            <a:r>
              <a:rPr lang="it-IT" sz="2400" b="0" i="0" dirty="0">
                <a:solidFill>
                  <a:srgbClr val="002060"/>
                </a:solidFill>
              </a:rPr>
              <a:t>utilizzate la tecnica del brainstorming</a:t>
            </a:r>
          </a:p>
          <a:p>
            <a:pPr marL="374650" indent="-374650">
              <a:lnSpc>
                <a:spcPct val="100000"/>
              </a:lnSpc>
              <a:spcBef>
                <a:spcPct val="0"/>
              </a:spcBef>
              <a:buClrTx/>
              <a:buSzTx/>
              <a:buFont typeface="Wingdings" pitchFamily="2" charset="2"/>
              <a:buChar char="Ø"/>
            </a:pPr>
            <a:r>
              <a:rPr lang="it-IT" sz="2400" b="0" i="0" dirty="0">
                <a:solidFill>
                  <a:srgbClr val="002060"/>
                </a:solidFill>
              </a:rPr>
              <a:t>valutate i pro e i contro delle varie soluzioni</a:t>
            </a:r>
          </a:p>
          <a:p>
            <a:pPr marL="374650" indent="-374650">
              <a:lnSpc>
                <a:spcPct val="100000"/>
              </a:lnSpc>
              <a:spcBef>
                <a:spcPct val="0"/>
              </a:spcBef>
              <a:buClrTx/>
              <a:buSzTx/>
              <a:buFont typeface="Wingdings" pitchFamily="2" charset="2"/>
              <a:buChar char="Ø"/>
            </a:pPr>
            <a:r>
              <a:rPr lang="it-IT" sz="2400" b="0" i="0" dirty="0">
                <a:solidFill>
                  <a:srgbClr val="002060"/>
                </a:solidFill>
              </a:rPr>
              <a:t>sfruttate le conoscenze del collaboratore</a:t>
            </a:r>
          </a:p>
          <a:p>
            <a:pPr marL="374650" indent="-374650">
              <a:lnSpc>
                <a:spcPct val="100000"/>
              </a:lnSpc>
              <a:spcBef>
                <a:spcPct val="0"/>
              </a:spcBef>
              <a:buClrTx/>
              <a:buSzTx/>
              <a:buFont typeface="Wingdings" pitchFamily="2" charset="2"/>
              <a:buChar char="Ø"/>
            </a:pPr>
            <a:r>
              <a:rPr lang="it-IT" sz="2400" b="0" i="0" dirty="0">
                <a:solidFill>
                  <a:srgbClr val="002060"/>
                </a:solidFill>
              </a:rPr>
              <a:t>evitate di limitarvi a dire cosa il dipendente non deve fare ma elaborate insieme a lui un piano su cosa fare.</a:t>
            </a:r>
          </a:p>
        </p:txBody>
      </p:sp>
      <p:sp>
        <p:nvSpPr>
          <p:cNvPr id="1516555" name="Rectangle 11"/>
          <p:cNvSpPr>
            <a:spLocks noGrp="1" noChangeArrowheads="1"/>
          </p:cNvSpPr>
          <p:nvPr>
            <p:ph type="title"/>
          </p:nvPr>
        </p:nvSpPr>
        <p:spPr/>
        <p:txBody>
          <a:bodyPr/>
          <a:lstStyle/>
          <a:p>
            <a:r>
              <a:rPr lang="it-IT" dirty="0">
                <a:solidFill>
                  <a:schemeClr val="accent1">
                    <a:lumMod val="75000"/>
                  </a:schemeClr>
                </a:solidFill>
              </a:rPr>
              <a:t>FASE 5: esaminate le proposte di soluzione</a:t>
            </a:r>
          </a:p>
        </p:txBody>
      </p:sp>
      <p:sp>
        <p:nvSpPr>
          <p:cNvPr id="10" name="Segnaposto piè di pagina 9"/>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1" name="Text Box 3"/>
          <p:cNvSpPr txBox="1">
            <a:spLocks noChangeArrowheads="1"/>
          </p:cNvSpPr>
          <p:nvPr/>
        </p:nvSpPr>
        <p:spPr bwMode="auto">
          <a:xfrm>
            <a:off x="759069" y="3621088"/>
            <a:ext cx="184731" cy="461665"/>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pPr>
            <a:endParaRPr lang="it-IT" sz="2400" b="0" i="0">
              <a:solidFill>
                <a:schemeClr val="tx1"/>
              </a:solidFill>
            </a:endParaRPr>
          </a:p>
        </p:txBody>
      </p:sp>
      <p:sp>
        <p:nvSpPr>
          <p:cNvPr id="1517572" name="Text Box 4"/>
          <p:cNvSpPr txBox="1">
            <a:spLocks noChangeArrowheads="1"/>
          </p:cNvSpPr>
          <p:nvPr/>
        </p:nvSpPr>
        <p:spPr bwMode="auto">
          <a:xfrm>
            <a:off x="500034" y="1285860"/>
            <a:ext cx="6963508" cy="707886"/>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it-IT" sz="2000" b="0" i="0" dirty="0">
                <a:solidFill>
                  <a:srgbClr val="002060"/>
                </a:solidFill>
              </a:rPr>
              <a:t>Mettete per iscritto le idee su cui si è trovato l’accordo secondo una traccia precisa:</a:t>
            </a:r>
          </a:p>
        </p:txBody>
      </p:sp>
      <p:sp>
        <p:nvSpPr>
          <p:cNvPr id="1517573" name="Text Box 5"/>
          <p:cNvSpPr txBox="1">
            <a:spLocks noChangeArrowheads="1"/>
          </p:cNvSpPr>
          <p:nvPr/>
        </p:nvSpPr>
        <p:spPr bwMode="auto">
          <a:xfrm>
            <a:off x="642910" y="2428868"/>
            <a:ext cx="7751885" cy="3170099"/>
          </a:xfrm>
          <a:prstGeom prst="rect">
            <a:avLst/>
          </a:prstGeom>
          <a:noFill/>
          <a:ln w="9525">
            <a:noFill/>
            <a:miter lim="800000"/>
            <a:headEnd/>
            <a:tailEnd/>
          </a:ln>
          <a:effectLst/>
        </p:spPr>
        <p:txBody>
          <a:bodyPr>
            <a:spAutoFit/>
          </a:bodyPr>
          <a:lstStyle/>
          <a:p>
            <a:pPr marL="374650" indent="-374650">
              <a:lnSpc>
                <a:spcPct val="100000"/>
              </a:lnSpc>
              <a:spcBef>
                <a:spcPct val="50000"/>
              </a:spcBef>
              <a:buClrTx/>
              <a:buSzTx/>
              <a:buFontTx/>
              <a:buChar char="1"/>
            </a:pPr>
            <a:r>
              <a:rPr lang="it-IT" sz="2000" b="0" i="0" dirty="0">
                <a:solidFill>
                  <a:srgbClr val="002060"/>
                </a:solidFill>
              </a:rPr>
              <a:t>Identificate con precisione l’obiettivo o l’area che richiede un miglioramento</a:t>
            </a:r>
          </a:p>
          <a:p>
            <a:pPr marL="374650" indent="-374650">
              <a:lnSpc>
                <a:spcPct val="100000"/>
              </a:lnSpc>
              <a:spcBef>
                <a:spcPct val="50000"/>
              </a:spcBef>
              <a:buClrTx/>
              <a:buSzTx/>
              <a:buFontTx/>
              <a:buChar char="2"/>
            </a:pPr>
            <a:r>
              <a:rPr lang="it-IT" sz="2000" b="0" i="0" dirty="0">
                <a:solidFill>
                  <a:srgbClr val="002060"/>
                </a:solidFill>
              </a:rPr>
              <a:t>Evidenziate dettagliatamente ed in sequenza le azioni da intraprendere sia da parte vostra che del collaboratore</a:t>
            </a:r>
          </a:p>
          <a:p>
            <a:pPr marL="374650" indent="-374650">
              <a:lnSpc>
                <a:spcPct val="100000"/>
              </a:lnSpc>
              <a:spcBef>
                <a:spcPct val="50000"/>
              </a:spcBef>
              <a:buClrTx/>
              <a:buSzTx/>
              <a:buFontTx/>
              <a:buChar char="3"/>
            </a:pPr>
            <a:r>
              <a:rPr lang="it-IT" sz="2000" b="0" i="0" dirty="0">
                <a:solidFill>
                  <a:srgbClr val="002060"/>
                </a:solidFill>
              </a:rPr>
              <a:t>Definite precise scadenze temporali relative al compimento delle azioni ed ai momenti di </a:t>
            </a:r>
            <a:r>
              <a:rPr lang="it-IT" sz="2000" b="0" i="0" dirty="0" err="1">
                <a:solidFill>
                  <a:srgbClr val="002060"/>
                </a:solidFill>
              </a:rPr>
              <a:t>counseling</a:t>
            </a:r>
            <a:endParaRPr lang="it-IT" sz="2000" b="0" i="0" dirty="0">
              <a:solidFill>
                <a:srgbClr val="002060"/>
              </a:solidFill>
            </a:endParaRPr>
          </a:p>
          <a:p>
            <a:pPr marL="374650" indent="-374650">
              <a:lnSpc>
                <a:spcPct val="100000"/>
              </a:lnSpc>
              <a:spcBef>
                <a:spcPct val="50000"/>
              </a:spcBef>
              <a:buClrTx/>
              <a:buSzTx/>
              <a:buFontTx/>
              <a:buChar char="4"/>
            </a:pPr>
            <a:r>
              <a:rPr lang="it-IT" sz="2000" b="0" i="0" dirty="0">
                <a:solidFill>
                  <a:srgbClr val="002060"/>
                </a:solidFill>
              </a:rPr>
              <a:t>Definite le conseguenze positive e negative relative ai risultati ottenuti</a:t>
            </a:r>
          </a:p>
          <a:p>
            <a:pPr marL="374650" indent="-374650">
              <a:lnSpc>
                <a:spcPct val="100000"/>
              </a:lnSpc>
              <a:spcBef>
                <a:spcPct val="50000"/>
              </a:spcBef>
              <a:buClrTx/>
              <a:buSzTx/>
              <a:buFontTx/>
              <a:buChar char="5"/>
            </a:pPr>
            <a:r>
              <a:rPr lang="it-IT" sz="2000" b="0" i="0" dirty="0">
                <a:solidFill>
                  <a:srgbClr val="002060"/>
                </a:solidFill>
              </a:rPr>
              <a:t>Fissate una data di verifica complessiva con la necessaria elasticità</a:t>
            </a:r>
          </a:p>
        </p:txBody>
      </p:sp>
      <p:sp>
        <p:nvSpPr>
          <p:cNvPr id="1517575" name="Rectangle 7"/>
          <p:cNvSpPr>
            <a:spLocks noGrp="1" noChangeArrowheads="1"/>
          </p:cNvSpPr>
          <p:nvPr>
            <p:ph type="title"/>
          </p:nvPr>
        </p:nvSpPr>
        <p:spPr>
          <a:xfrm>
            <a:off x="428596" y="142852"/>
            <a:ext cx="8229600" cy="914400"/>
          </a:xfrm>
        </p:spPr>
        <p:txBody>
          <a:bodyPr/>
          <a:lstStyle/>
          <a:p>
            <a:r>
              <a:rPr lang="it-IT" dirty="0">
                <a:solidFill>
                  <a:schemeClr val="accent1">
                    <a:lumMod val="75000"/>
                  </a:schemeClr>
                </a:solidFill>
              </a:rPr>
              <a:t>FASE 6: redigete un piano di miglioramento</a:t>
            </a: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571604" y="2643182"/>
            <a:ext cx="6400800" cy="1369292"/>
          </a:xfrm>
        </p:spPr>
        <p:txBody>
          <a:bodyPr>
            <a:normAutofit/>
          </a:bodyPr>
          <a:lstStyle/>
          <a:p>
            <a:endParaRPr lang="it-IT" i="1" dirty="0" smtClean="0"/>
          </a:p>
          <a:p>
            <a:endParaRPr lang="it-IT" sz="4000" b="1" dirty="0">
              <a:solidFill>
                <a:srgbClr val="C0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dirty="0"/>
          </a:p>
        </p:txBody>
      </p:sp>
      <p:sp>
        <p:nvSpPr>
          <p:cNvPr id="2053" name="Rectangle 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dirty="0"/>
          </a:p>
        </p:txBody>
      </p:sp>
      <p:sp>
        <p:nvSpPr>
          <p:cNvPr id="2054" name="Rectangle 6"/>
          <p:cNvSpPr>
            <a:spLocks noChangeArrowheads="1"/>
          </p:cNvSpPr>
          <p:nvPr/>
        </p:nvSpPr>
        <p:spPr bwMode="auto">
          <a:xfrm>
            <a:off x="0" y="733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Times New Roman" pitchFamily="18" charset="0"/>
                <a:ea typeface="Arial Unicode MS" pitchFamily="34" charset="-128"/>
                <a:cs typeface="Times New Roman" pitchFamily="18" charset="0"/>
              </a:rPr>
              <a:t>		 </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4690"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2"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4"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6"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4698" name="AutoShape 10"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 name="Sottotitolo 2"/>
          <p:cNvSpPr txBox="1">
            <a:spLocks/>
          </p:cNvSpPr>
          <p:nvPr/>
        </p:nvSpPr>
        <p:spPr>
          <a:xfrm>
            <a:off x="1724004" y="2795582"/>
            <a:ext cx="6400800" cy="1369292"/>
          </a:xfrm>
          <a:prstGeom prst="rect">
            <a:avLst/>
          </a:prstGeom>
        </p:spPr>
        <p:txBody>
          <a:bodyPr vert="horz" lIns="91440" tIns="45720" rIns="91440" bIns="45720" rtlCol="0" anchor="t">
            <a:normAutofit fontScale="92500" lnSpcReduction="20000"/>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endParaRPr kumimoji="0" lang="it-IT" sz="1800" b="0" i="1"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lang="it-IT" sz="4000" b="1" dirty="0" smtClean="0">
                <a:solidFill>
                  <a:srgbClr val="C00000"/>
                </a:solidFill>
              </a:rPr>
              <a:t>I processi di comunicazione interna</a:t>
            </a:r>
            <a:endParaRPr kumimoji="0" lang="it-IT" sz="4000" b="1" i="0" u="none" strike="noStrike" kern="1200" cap="none" spc="0" normalizeH="0" baseline="0" noProof="0" dirty="0">
              <a:ln>
                <a:noFill/>
              </a:ln>
              <a:solidFill>
                <a:srgbClr val="C00000"/>
              </a:solidFill>
              <a:effectLst/>
              <a:uLnTx/>
              <a:uFillTx/>
              <a:latin typeface="+mn-lt"/>
              <a:ea typeface="+mn-ea"/>
              <a:cs typeface="+mn-cs"/>
            </a:endParaRPr>
          </a:p>
        </p:txBody>
      </p:sp>
    </p:spTree>
    <p:extLst>
      <p:ext uri="{BB962C8B-B14F-4D97-AF65-F5344CB8AC3E}">
        <p14:creationId xmlns:p14="http://schemas.microsoft.com/office/powerpoint/2010/main" val="192260078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715261"/>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Definizione</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337786"/>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10" name="AutoShape 2"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12" name="AutoShape 4"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14" name="AutoShape 6"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16" name="AutoShape 8"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18" name="AutoShape 10"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71020" name="AutoShape 12"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71022" name="Picture 14" descr="Risultati immagini per comunicazione interna immagini"/>
          <p:cNvPicPr>
            <a:picLocks noChangeAspect="1" noChangeArrowheads="1"/>
          </p:cNvPicPr>
          <p:nvPr/>
        </p:nvPicPr>
        <p:blipFill>
          <a:blip r:embed="rId3"/>
          <a:srcRect/>
          <a:stretch>
            <a:fillRect/>
          </a:stretch>
        </p:blipFill>
        <p:spPr bwMode="auto">
          <a:xfrm>
            <a:off x="5357818" y="3857628"/>
            <a:ext cx="2619375" cy="17430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solidFill>
                  <a:schemeClr val="accent1">
                    <a:lumMod val="75000"/>
                  </a:schemeClr>
                </a:solidFill>
              </a:rPr>
              <a:t>Definizione</a:t>
            </a:r>
            <a:endParaRPr lang="it-IT" dirty="0">
              <a:solidFill>
                <a:schemeClr val="accent1">
                  <a:lumMod val="75000"/>
                </a:schemeClr>
              </a:solidFill>
            </a:endParaRPr>
          </a:p>
        </p:txBody>
      </p:sp>
      <p:sp>
        <p:nvSpPr>
          <p:cNvPr id="7" name="Rectangle 3"/>
          <p:cNvSpPr txBox="1">
            <a:spLocks noChangeArrowheads="1"/>
          </p:cNvSpPr>
          <p:nvPr/>
        </p:nvSpPr>
        <p:spPr>
          <a:xfrm>
            <a:off x="285720" y="1357298"/>
            <a:ext cx="8534400" cy="4572032"/>
          </a:xfrm>
          <a:prstGeom prst="rect">
            <a:avLst/>
          </a:prstGeom>
          <a:ln>
            <a:solidFill>
              <a:srgbClr val="33CC33"/>
            </a:solidFill>
          </a:ln>
        </p:spPr>
        <p:txBody>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 generale possiamo far riferimento alla</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gestione di </a:t>
            </a:r>
            <a:r>
              <a:rPr kumimoji="0" lang="it-IT" sz="1600" b="0"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dati</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0"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informazioni</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e </a:t>
            </a:r>
            <a:r>
              <a:rPr kumimoji="0" lang="it-IT" sz="1600" b="0"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conoscenze</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utili</a:t>
            </a:r>
            <a:r>
              <a:rPr kumimoji="0" lang="it-IT" sz="1600" b="0" i="1" u="none" strike="noStrike" kern="1200" cap="none" spc="0" normalizeH="0" noProof="0" dirty="0" smtClean="0">
                <a:ln>
                  <a:noFill/>
                </a:ln>
                <a:solidFill>
                  <a:srgbClr val="002060"/>
                </a:solidFill>
                <a:effectLst/>
                <a:uLnTx/>
                <a:uFillTx/>
                <a:latin typeface="Gill Sans MT" pitchFamily="34" charset="0"/>
                <a:ea typeface="+mn-ea"/>
                <a:cs typeface="Times New Roman" charset="0"/>
              </a:rPr>
              <a:t>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 mettere in grado chi lavora in un’organizzazione di svolgere il proprio ruolo, valorizzando al massimo il contributo offerto dentro le strutture organizzative aziendali.</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1"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1"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Dati</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intendiamo un insieme di fatti distinti, oggettivi riferiti ad un evento;</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1"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1"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Informazion</a:t>
            </a: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intendiamo tutto ciò che conferisce un significato ai dati, ne indicano la rilevanza, lo scopo e forniscono una base per intraprendere delle azioni;</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1"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1"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Conoscenze</a:t>
            </a:r>
            <a:r>
              <a:rPr kumimoji="0" lang="it-IT" sz="1600" b="1"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intendiamo un insieme di informazioni di valore contenute nella testa delle persone, e che vengono applicate per interpretare le informazioni.</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 tutte le aziende </a:t>
            </a:r>
            <a:r>
              <a:rPr kumimoji="0" lang="it-IT" sz="1600" b="1"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il ruolo delle conoscenze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sta rivelandosi come risorsa alla base dell’innovazione, della qualità e della competitività. Per l’organizzazione nel suo complesso possedere la conoscenza significa gestirla, ovvero, veicolare correttamente le informazioni e renderle accessibili alle persone. A differenza degli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asset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tangibili, il cui valore decresce con l’uso, la conoscenza più viene condivisa e utilizzata e più aumenta di valore.</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endParaRPr kumimoji="0" lang="it-IT" sz="1400" b="0" i="0" u="none" strike="noStrike" kern="1200" cap="none" spc="0" normalizeH="0" baseline="0" noProof="0" dirty="0">
              <a:ln>
                <a:noFill/>
              </a:ln>
              <a:solidFill>
                <a:srgbClr val="002060"/>
              </a:solidFill>
              <a:effectLst/>
              <a:uLnTx/>
              <a:uFillTx/>
              <a:latin typeface="Gill Sans MT" pitchFamily="34" charset="0"/>
              <a:ea typeface="+mn-ea"/>
              <a:cs typeface="Times New Roman" charset="0"/>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transition xmlns:p14="http://schemas.microsoft.com/office/powerpoint/2010/mai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solidFill>
                  <a:schemeClr val="accent1">
                    <a:lumMod val="75000"/>
                  </a:schemeClr>
                </a:solidFill>
              </a:rPr>
              <a:t>Definizione</a:t>
            </a:r>
            <a:endParaRPr lang="it-IT" dirty="0"/>
          </a:p>
        </p:txBody>
      </p:sp>
      <p:sp>
        <p:nvSpPr>
          <p:cNvPr id="45059" name="Rectangle 3"/>
          <p:cNvSpPr>
            <a:spLocks noGrp="1" noChangeArrowheads="1"/>
          </p:cNvSpPr>
          <p:nvPr>
            <p:ph type="body" idx="4294967295"/>
          </p:nvPr>
        </p:nvSpPr>
        <p:spPr>
          <a:xfrm>
            <a:off x="642910" y="1000108"/>
            <a:ext cx="7772400" cy="5095875"/>
          </a:xfrm>
          <a:noFill/>
        </p:spPr>
        <p:txBody>
          <a:bodyPr>
            <a:normAutofit fontScale="92500"/>
          </a:bodyPr>
          <a:lstStyle/>
          <a:p>
            <a:pPr marL="0" indent="0" algn="just">
              <a:buFontTx/>
              <a:buNone/>
            </a:pPr>
            <a:endParaRPr lang="it-IT" sz="1800" i="1" dirty="0">
              <a:solidFill>
                <a:srgbClr val="002060"/>
              </a:solidFill>
              <a:latin typeface="Gill Sans MT" pitchFamily="34" charset="0"/>
              <a:cs typeface="Times New Roman" charset="0"/>
            </a:endParaRPr>
          </a:p>
          <a:p>
            <a:pPr marL="0" indent="0" algn="just">
              <a:buFontTx/>
              <a:buNone/>
            </a:pPr>
            <a:endParaRPr lang="it-IT" sz="1800" i="1" dirty="0">
              <a:solidFill>
                <a:srgbClr val="002060"/>
              </a:solidFill>
              <a:latin typeface="Gill Sans MT" pitchFamily="34" charset="0"/>
              <a:cs typeface="Times New Roman" charset="0"/>
            </a:endParaRPr>
          </a:p>
          <a:p>
            <a:pPr marL="0" indent="0" algn="just">
              <a:buFontTx/>
              <a:buNone/>
            </a:pPr>
            <a:r>
              <a:rPr lang="it-IT" sz="1800" i="1" dirty="0">
                <a:solidFill>
                  <a:srgbClr val="002060"/>
                </a:solidFill>
                <a:latin typeface="Gill Sans MT" pitchFamily="34" charset="0"/>
                <a:cs typeface="Times New Roman" charset="0"/>
              </a:rPr>
              <a:t>La Comunicazione Interna</a:t>
            </a:r>
            <a:r>
              <a:rPr lang="it-IT" sz="1800" dirty="0">
                <a:solidFill>
                  <a:srgbClr val="002060"/>
                </a:solidFill>
                <a:latin typeface="Gill Sans MT" pitchFamily="34" charset="0"/>
                <a:cs typeface="Times New Roman" charset="0"/>
              </a:rPr>
              <a:t> permette di comunicare a tutti e con la massima tempestività una </a:t>
            </a:r>
            <a:r>
              <a:rPr lang="it-IT" sz="1800" b="1" dirty="0">
                <a:solidFill>
                  <a:srgbClr val="002060"/>
                </a:solidFill>
                <a:latin typeface="Gill Sans MT" pitchFamily="34" charset="0"/>
                <a:cs typeface="Times New Roman" charset="0"/>
              </a:rPr>
              <a:t>Notizia</a:t>
            </a:r>
            <a:r>
              <a:rPr lang="it-IT" sz="1800" dirty="0">
                <a:solidFill>
                  <a:srgbClr val="002060"/>
                </a:solidFill>
                <a:latin typeface="Gill Sans MT" pitchFamily="34" charset="0"/>
                <a:cs typeface="Times New Roman" charset="0"/>
              </a:rPr>
              <a:t> come l’avvio di un progetto, un nuovo prodotto, una manifestazione, una campagna commerciale, un risultato importante ed altro ancora.</a:t>
            </a:r>
          </a:p>
          <a:p>
            <a:pPr marL="0" indent="0" algn="just">
              <a:buFontTx/>
              <a:buNone/>
            </a:pPr>
            <a:r>
              <a:rPr lang="it-IT" sz="1800" dirty="0">
                <a:solidFill>
                  <a:srgbClr val="002060"/>
                </a:solidFill>
                <a:latin typeface="Gill Sans MT" pitchFamily="34" charset="0"/>
                <a:cs typeface="Times New Roman" charset="0"/>
              </a:rPr>
              <a:t> </a:t>
            </a:r>
          </a:p>
          <a:p>
            <a:pPr marL="0" indent="0" algn="just">
              <a:buFontTx/>
              <a:buNone/>
            </a:pPr>
            <a:r>
              <a:rPr lang="it-IT" sz="1800" dirty="0">
                <a:solidFill>
                  <a:srgbClr val="002060"/>
                </a:solidFill>
                <a:latin typeface="Gill Sans MT" pitchFamily="34" charset="0"/>
                <a:cs typeface="Times New Roman" charset="0"/>
              </a:rPr>
              <a:t>L’importante è che si tratti di un’informazione che produca un </a:t>
            </a:r>
            <a:r>
              <a:rPr lang="it-IT" sz="1800" b="1" dirty="0">
                <a:solidFill>
                  <a:srgbClr val="002060"/>
                </a:solidFill>
                <a:latin typeface="Gill Sans MT" pitchFamily="34" charset="0"/>
                <a:cs typeface="Times New Roman" charset="0"/>
              </a:rPr>
              <a:t>valore </a:t>
            </a:r>
            <a:r>
              <a:rPr lang="it-IT" sz="1800" dirty="0">
                <a:solidFill>
                  <a:srgbClr val="002060"/>
                </a:solidFill>
                <a:latin typeface="Gill Sans MT" pitchFamily="34" charset="0"/>
                <a:cs typeface="Times New Roman" charset="0"/>
              </a:rPr>
              <a:t>ed un </a:t>
            </a:r>
            <a:r>
              <a:rPr lang="it-IT" sz="1800" b="1" dirty="0">
                <a:solidFill>
                  <a:srgbClr val="002060"/>
                </a:solidFill>
                <a:latin typeface="Gill Sans MT" pitchFamily="34" charset="0"/>
                <a:cs typeface="Times New Roman" charset="0"/>
              </a:rPr>
              <a:t>arricchimento </a:t>
            </a:r>
            <a:r>
              <a:rPr lang="it-IT" sz="1800" dirty="0">
                <a:solidFill>
                  <a:srgbClr val="002060"/>
                </a:solidFill>
                <a:latin typeface="Gill Sans MT" pitchFamily="34" charset="0"/>
                <a:cs typeface="Times New Roman" charset="0"/>
              </a:rPr>
              <a:t>per le persone e per le funzioni aziendali coinvolte.</a:t>
            </a:r>
          </a:p>
          <a:p>
            <a:pPr marL="0" indent="0" algn="just">
              <a:buFontTx/>
              <a:buNone/>
            </a:pPr>
            <a:r>
              <a:rPr lang="it-IT" sz="1800" dirty="0">
                <a:solidFill>
                  <a:srgbClr val="002060"/>
                </a:solidFill>
                <a:latin typeface="Gill Sans MT" pitchFamily="34" charset="0"/>
                <a:cs typeface="Times New Roman" charset="0"/>
              </a:rPr>
              <a:t> </a:t>
            </a:r>
          </a:p>
          <a:p>
            <a:pPr marL="0" indent="0" algn="just">
              <a:buFontTx/>
              <a:buNone/>
            </a:pPr>
            <a:r>
              <a:rPr lang="it-IT" sz="1800" dirty="0">
                <a:solidFill>
                  <a:srgbClr val="002060"/>
                </a:solidFill>
                <a:latin typeface="Gill Sans MT" pitchFamily="34" charset="0"/>
                <a:cs typeface="Times New Roman" charset="0"/>
              </a:rPr>
              <a:t>Parliamo di </a:t>
            </a:r>
            <a:r>
              <a:rPr lang="it-IT" sz="1800" u="sng" dirty="0">
                <a:solidFill>
                  <a:srgbClr val="002060"/>
                </a:solidFill>
                <a:latin typeface="Gill Sans MT" pitchFamily="34" charset="0"/>
                <a:cs typeface="Times New Roman" charset="0"/>
              </a:rPr>
              <a:t>valore</a:t>
            </a:r>
            <a:r>
              <a:rPr lang="it-IT" sz="1800" dirty="0">
                <a:solidFill>
                  <a:srgbClr val="002060"/>
                </a:solidFill>
                <a:latin typeface="Gill Sans MT" pitchFamily="34" charset="0"/>
                <a:cs typeface="Times New Roman" charset="0"/>
              </a:rPr>
              <a:t> perché l’informazione accresce professionalità e conoscenze, è fonte di contatti e sinergie e favorisce l’integrazione e il senso di appartenenza.</a:t>
            </a:r>
          </a:p>
          <a:p>
            <a:pPr marL="0" indent="0" algn="just">
              <a:buFontTx/>
              <a:buNone/>
            </a:pPr>
            <a:r>
              <a:rPr lang="it-IT" sz="1800" dirty="0">
                <a:solidFill>
                  <a:srgbClr val="002060"/>
                </a:solidFill>
                <a:latin typeface="Gill Sans MT" pitchFamily="34" charset="0"/>
                <a:cs typeface="Times New Roman" charset="0"/>
              </a:rPr>
              <a:t> </a:t>
            </a:r>
          </a:p>
          <a:p>
            <a:pPr marL="0" indent="0" algn="just">
              <a:buFontTx/>
              <a:buNone/>
            </a:pPr>
            <a:r>
              <a:rPr lang="it-IT" sz="1800" dirty="0">
                <a:solidFill>
                  <a:srgbClr val="002060"/>
                </a:solidFill>
                <a:latin typeface="Gill Sans MT" pitchFamily="34" charset="0"/>
                <a:cs typeface="Times New Roman" charset="0"/>
              </a:rPr>
              <a:t>La </a:t>
            </a:r>
            <a:r>
              <a:rPr lang="it-IT" sz="1800" u="sng" dirty="0">
                <a:solidFill>
                  <a:srgbClr val="002060"/>
                </a:solidFill>
                <a:latin typeface="Gill Sans MT" pitchFamily="34" charset="0"/>
                <a:cs typeface="Times New Roman" charset="0"/>
              </a:rPr>
              <a:t>notizia</a:t>
            </a:r>
            <a:r>
              <a:rPr lang="it-IT" sz="1800" dirty="0">
                <a:solidFill>
                  <a:srgbClr val="002060"/>
                </a:solidFill>
                <a:latin typeface="Gill Sans MT" pitchFamily="34" charset="0"/>
                <a:cs typeface="Times New Roman" charset="0"/>
              </a:rPr>
              <a:t> nasce in qualsiasi parte dell’Azienda e passando attraverso l’Unità Organizzativa (Direzione, Servizi, Uffici, area, filiale ecc.) arriva alla </a:t>
            </a:r>
            <a:r>
              <a:rPr lang="it-IT" sz="1800" i="1" dirty="0">
                <a:solidFill>
                  <a:srgbClr val="002060"/>
                </a:solidFill>
                <a:latin typeface="Gill Sans MT" pitchFamily="34" charset="0"/>
                <a:cs typeface="Times New Roman" charset="0"/>
              </a:rPr>
              <a:t>funzione Comunicazione Interna</a:t>
            </a:r>
            <a:r>
              <a:rPr lang="it-IT" sz="1800" dirty="0">
                <a:solidFill>
                  <a:srgbClr val="002060"/>
                </a:solidFill>
                <a:latin typeface="Gill Sans MT" pitchFamily="34" charset="0"/>
                <a:cs typeface="Times New Roman" charset="0"/>
              </a:rPr>
              <a:t> che la diffonde e la pubblica scegliendo lo strumento più idoneo.</a:t>
            </a:r>
          </a:p>
          <a:p>
            <a:pPr marL="0" indent="0" algn="just">
              <a:buFontTx/>
              <a:buNone/>
            </a:pPr>
            <a:r>
              <a:rPr lang="it-IT" sz="1400" dirty="0">
                <a:solidFill>
                  <a:srgbClr val="002060"/>
                </a:solidFill>
                <a:latin typeface="Gill Sans MT" pitchFamily="34" charset="0"/>
                <a:cs typeface="Times New Roman" charset="0"/>
              </a:rPr>
              <a:t> </a:t>
            </a:r>
          </a:p>
          <a:p>
            <a:pPr marL="0" indent="0">
              <a:buFontTx/>
              <a:buNone/>
            </a:pPr>
            <a:endParaRPr lang="it-IT" dirty="0">
              <a:solidFill>
                <a:srgbClr val="002060"/>
              </a:solidFill>
              <a:latin typeface="Gill Sans MT" pitchFamily="34" charset="0"/>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4294967295"/>
          </p:nvPr>
        </p:nvSpPr>
        <p:spPr>
          <a:xfrm>
            <a:off x="642910" y="285728"/>
            <a:ext cx="7772400" cy="5791200"/>
          </a:xfrm>
          <a:ln w="38100">
            <a:solidFill>
              <a:srgbClr val="217529"/>
            </a:solidFill>
          </a:ln>
        </p:spPr>
        <p:txBody>
          <a:bodyPr/>
          <a:lstStyle/>
          <a:p>
            <a:pPr algn="just">
              <a:buFontTx/>
              <a:buNone/>
            </a:pPr>
            <a:r>
              <a:rPr lang="it-IT" sz="1400" dirty="0">
                <a:latin typeface="Gill Sans MT" pitchFamily="34" charset="0"/>
                <a:cs typeface="Times New Roman" charset="0"/>
              </a:rPr>
              <a:t> </a:t>
            </a:r>
          </a:p>
          <a:p>
            <a:pPr algn="ctr">
              <a:buFontTx/>
              <a:buNone/>
            </a:pPr>
            <a:r>
              <a:rPr lang="it-IT" sz="1800" i="1" dirty="0">
                <a:solidFill>
                  <a:srgbClr val="008000"/>
                </a:solidFill>
                <a:latin typeface="Gill Sans MT" pitchFamily="34" charset="0"/>
                <a:cs typeface="Times New Roman" charset="0"/>
              </a:rPr>
              <a:t>notizia 		</a:t>
            </a:r>
            <a:r>
              <a:rPr lang="it-IT" sz="1800" i="1" dirty="0" err="1">
                <a:solidFill>
                  <a:srgbClr val="008000"/>
                </a:solidFill>
                <a:latin typeface="Gill Sans MT" pitchFamily="34" charset="0"/>
                <a:cs typeface="Times New Roman" charset="0"/>
              </a:rPr>
              <a:t>notizia</a:t>
            </a:r>
            <a:r>
              <a:rPr lang="it-IT" sz="1800" i="1" dirty="0">
                <a:solidFill>
                  <a:srgbClr val="008000"/>
                </a:solidFill>
                <a:latin typeface="Gill Sans MT" pitchFamily="34" charset="0"/>
                <a:cs typeface="Times New Roman" charset="0"/>
              </a:rPr>
              <a:t> 		</a:t>
            </a:r>
            <a:r>
              <a:rPr lang="it-IT" sz="1800" i="1" dirty="0" err="1">
                <a:solidFill>
                  <a:srgbClr val="008000"/>
                </a:solidFill>
                <a:latin typeface="Gill Sans MT" pitchFamily="34" charset="0"/>
                <a:cs typeface="Times New Roman" charset="0"/>
              </a:rPr>
              <a:t>notizia</a:t>
            </a:r>
            <a:endParaRPr lang="it-IT" sz="1800" dirty="0">
              <a:solidFill>
                <a:srgbClr val="008000"/>
              </a:solidFill>
              <a:latin typeface="Gill Sans MT" pitchFamily="34" charset="0"/>
              <a:cs typeface="Times New Roman" charset="0"/>
            </a:endParaRPr>
          </a:p>
          <a:p>
            <a:pPr algn="ctr">
              <a:buFontTx/>
              <a:buNone/>
            </a:pPr>
            <a:r>
              <a:rPr lang="it-IT" sz="1800" dirty="0">
                <a:latin typeface="Gill Sans MT" pitchFamily="34" charset="0"/>
              </a:rPr>
              <a:t/>
            </a:r>
            <a:br>
              <a:rPr lang="it-IT" sz="1800" dirty="0">
                <a:latin typeface="Gill Sans MT" pitchFamily="34" charset="0"/>
              </a:rPr>
            </a:br>
            <a:endParaRPr lang="it-IT" sz="1800" dirty="0">
              <a:latin typeface="Gill Sans MT" pitchFamily="34" charset="0"/>
            </a:endParaRPr>
          </a:p>
          <a:p>
            <a:pPr algn="ctr">
              <a:buFontTx/>
              <a:buNone/>
            </a:pPr>
            <a:r>
              <a:rPr lang="it-IT" sz="1800" dirty="0">
                <a:solidFill>
                  <a:srgbClr val="002060"/>
                </a:solidFill>
                <a:latin typeface="Gill Sans MT" pitchFamily="34" charset="0"/>
              </a:rPr>
              <a:t>U</a:t>
            </a:r>
            <a:r>
              <a:rPr lang="it-IT" sz="1800" i="1" dirty="0">
                <a:solidFill>
                  <a:srgbClr val="002060"/>
                </a:solidFill>
                <a:latin typeface="Gill Sans MT" pitchFamily="34" charset="0"/>
                <a:cs typeface="Times New Roman" charset="0"/>
              </a:rPr>
              <a:t>nità Organizzativa</a:t>
            </a:r>
            <a:endParaRPr lang="it-IT" sz="1800" dirty="0">
              <a:solidFill>
                <a:srgbClr val="002060"/>
              </a:solidFill>
              <a:latin typeface="Gill Sans MT" pitchFamily="34" charset="0"/>
              <a:cs typeface="Times New Roman" charset="0"/>
            </a:endParaRPr>
          </a:p>
          <a:p>
            <a:pPr algn="just">
              <a:buFontTx/>
              <a:buNone/>
            </a:pPr>
            <a:r>
              <a:rPr lang="it-IT" sz="1800" i="1" dirty="0">
                <a:latin typeface="Gill Sans MT" pitchFamily="34" charset="0"/>
                <a:cs typeface="Times New Roman" charset="0"/>
              </a:rPr>
              <a:t> </a:t>
            </a:r>
            <a:endParaRPr lang="it-IT" sz="1800" dirty="0">
              <a:latin typeface="Gill Sans MT" pitchFamily="34" charset="0"/>
              <a:cs typeface="Times New Roman" charset="0"/>
            </a:endParaRPr>
          </a:p>
          <a:p>
            <a:pPr algn="ctr">
              <a:buFontTx/>
              <a:buNone/>
            </a:pPr>
            <a:r>
              <a:rPr lang="it-IT" sz="1800" dirty="0">
                <a:latin typeface="Gill Sans MT" pitchFamily="34" charset="0"/>
              </a:rPr>
              <a:t/>
            </a:r>
            <a:br>
              <a:rPr lang="it-IT" sz="1800" dirty="0">
                <a:latin typeface="Gill Sans MT" pitchFamily="34" charset="0"/>
              </a:rPr>
            </a:br>
            <a:r>
              <a:rPr lang="it-IT" sz="1800" b="1" i="1" dirty="0">
                <a:latin typeface="Gill Sans MT" pitchFamily="34" charset="0"/>
                <a:cs typeface="Times New Roman" charset="0"/>
              </a:rPr>
              <a:t>   	</a:t>
            </a:r>
            <a:r>
              <a:rPr lang="it-IT" sz="2400" b="1" i="1" dirty="0">
                <a:solidFill>
                  <a:srgbClr val="FF0000"/>
                </a:solidFill>
                <a:latin typeface="Gill Sans MT" pitchFamily="34" charset="0"/>
                <a:cs typeface="Times New Roman" charset="0"/>
              </a:rPr>
              <a:t>Funzione Comunicazione Interna</a:t>
            </a:r>
            <a:endParaRPr lang="it-IT" sz="2400" dirty="0">
              <a:solidFill>
                <a:srgbClr val="FF0000"/>
              </a:solidFill>
              <a:latin typeface="Gill Sans MT" pitchFamily="34" charset="0"/>
              <a:cs typeface="Times New Roman" charset="0"/>
            </a:endParaRPr>
          </a:p>
          <a:p>
            <a:pPr algn="just">
              <a:buFontTx/>
              <a:buNone/>
            </a:pPr>
            <a:r>
              <a:rPr lang="it-IT" sz="1800" b="1" dirty="0">
                <a:solidFill>
                  <a:srgbClr val="FF0000"/>
                </a:solidFill>
                <a:latin typeface="Gill Sans MT" pitchFamily="34" charset="0"/>
                <a:cs typeface="Times New Roman" charset="0"/>
              </a:rPr>
              <a:t> </a:t>
            </a:r>
            <a:endParaRPr lang="it-IT" sz="1800" dirty="0">
              <a:solidFill>
                <a:srgbClr val="FF0000"/>
              </a:solidFill>
              <a:latin typeface="Gill Sans MT" pitchFamily="34" charset="0"/>
              <a:cs typeface="Times New Roman" charset="0"/>
            </a:endParaRPr>
          </a:p>
          <a:p>
            <a:pPr algn="just">
              <a:buFontTx/>
              <a:buNone/>
            </a:pPr>
            <a:r>
              <a:rPr lang="it-IT" sz="1800" dirty="0">
                <a:latin typeface="Gill Sans MT" pitchFamily="34" charset="0"/>
              </a:rPr>
              <a:t/>
            </a:r>
            <a:br>
              <a:rPr lang="it-IT" sz="1800" dirty="0">
                <a:latin typeface="Gill Sans MT" pitchFamily="34" charset="0"/>
              </a:rPr>
            </a:br>
            <a:r>
              <a:rPr lang="it-IT" sz="1800" i="1" dirty="0">
                <a:latin typeface="Gill Sans MT" pitchFamily="34" charset="0"/>
                <a:cs typeface="Times New Roman" charset="0"/>
              </a:rPr>
              <a:t>       			        </a:t>
            </a:r>
          </a:p>
          <a:p>
            <a:pPr algn="just">
              <a:buFontTx/>
              <a:buNone/>
            </a:pPr>
            <a:r>
              <a:rPr lang="it-IT" sz="1800" i="1" dirty="0">
                <a:latin typeface="Gill Sans MT" pitchFamily="34" charset="0"/>
                <a:cs typeface="Times New Roman" charset="0"/>
              </a:rPr>
              <a:t>			                </a:t>
            </a:r>
            <a:r>
              <a:rPr lang="it-IT" sz="1800" i="1" dirty="0">
                <a:solidFill>
                  <a:srgbClr val="002060"/>
                </a:solidFill>
                <a:latin typeface="Gill Sans MT" pitchFamily="34" charset="0"/>
                <a:cs typeface="Times New Roman" charset="0"/>
              </a:rPr>
              <a:t>Strumenti/Canali</a:t>
            </a:r>
            <a:endParaRPr lang="it-IT" sz="1800" dirty="0">
              <a:solidFill>
                <a:srgbClr val="002060"/>
              </a:solidFill>
              <a:latin typeface="Gill Sans MT" pitchFamily="34" charset="0"/>
              <a:cs typeface="Times New Roman" charset="0"/>
            </a:endParaRPr>
          </a:p>
          <a:p>
            <a:pPr algn="just">
              <a:buFontTx/>
              <a:buNone/>
            </a:pPr>
            <a:r>
              <a:rPr lang="it-IT" sz="1800" i="1" dirty="0">
                <a:latin typeface="Gill Sans MT" pitchFamily="34" charset="0"/>
                <a:cs typeface="Times New Roman" charset="0"/>
              </a:rPr>
              <a:t> </a:t>
            </a:r>
            <a:endParaRPr lang="it-IT" sz="1800" dirty="0">
              <a:latin typeface="Gill Sans MT" pitchFamily="34" charset="0"/>
              <a:cs typeface="Times New Roman" charset="0"/>
            </a:endParaRPr>
          </a:p>
          <a:p>
            <a:pPr algn="just">
              <a:buFontTx/>
              <a:buNone/>
            </a:pPr>
            <a:r>
              <a:rPr lang="it-IT" sz="1800" i="1" dirty="0">
                <a:latin typeface="Gill Sans MT" pitchFamily="34" charset="0"/>
                <a:cs typeface="Times New Roman" charset="0"/>
              </a:rPr>
              <a:t> </a:t>
            </a:r>
            <a:r>
              <a:rPr lang="it-IT" sz="1800" dirty="0">
                <a:latin typeface="Gill Sans MT" pitchFamily="34" charset="0"/>
              </a:rPr>
              <a:t/>
            </a:r>
            <a:br>
              <a:rPr lang="it-IT" sz="1800" dirty="0">
                <a:latin typeface="Gill Sans MT" pitchFamily="34" charset="0"/>
              </a:rPr>
            </a:br>
            <a:r>
              <a:rPr lang="it-IT" sz="1800" i="1" dirty="0">
                <a:latin typeface="Gill Sans MT" pitchFamily="34" charset="0"/>
                <a:cs typeface="Times New Roman" charset="0"/>
              </a:rPr>
              <a:t>  		 </a:t>
            </a:r>
            <a:r>
              <a:rPr lang="it-IT" sz="1800" i="1" dirty="0">
                <a:solidFill>
                  <a:srgbClr val="FF6600"/>
                </a:solidFill>
                <a:latin typeface="Gill Sans MT" pitchFamily="34" charset="0"/>
                <a:cs typeface="Times New Roman" charset="0"/>
              </a:rPr>
              <a:t>Personale 	</a:t>
            </a:r>
            <a:r>
              <a:rPr lang="it-IT" sz="1800" i="1" dirty="0" err="1">
                <a:solidFill>
                  <a:srgbClr val="FF6600"/>
                </a:solidFill>
                <a:latin typeface="Gill Sans MT" pitchFamily="34" charset="0"/>
                <a:cs typeface="Times New Roman" charset="0"/>
              </a:rPr>
              <a:t>Personale</a:t>
            </a:r>
            <a:r>
              <a:rPr lang="it-IT" sz="1800" i="1" dirty="0">
                <a:solidFill>
                  <a:srgbClr val="FF6600"/>
                </a:solidFill>
                <a:latin typeface="Gill Sans MT" pitchFamily="34" charset="0"/>
                <a:cs typeface="Times New Roman" charset="0"/>
              </a:rPr>
              <a:t> 	</a:t>
            </a:r>
            <a:r>
              <a:rPr lang="it-IT" sz="1800" i="1" dirty="0" err="1">
                <a:solidFill>
                  <a:srgbClr val="FF6600"/>
                </a:solidFill>
                <a:latin typeface="Gill Sans MT" pitchFamily="34" charset="0"/>
                <a:cs typeface="Times New Roman" charset="0"/>
              </a:rPr>
              <a:t>Personale</a:t>
            </a:r>
            <a:endParaRPr lang="it-IT" sz="1800" dirty="0">
              <a:solidFill>
                <a:srgbClr val="FF6600"/>
              </a:solidFill>
              <a:latin typeface="Gill Sans MT" pitchFamily="34" charset="0"/>
              <a:cs typeface="Times New Roman" charset="0"/>
            </a:endParaRPr>
          </a:p>
          <a:p>
            <a:pPr>
              <a:buFontTx/>
              <a:buNone/>
            </a:pPr>
            <a:endParaRPr lang="it-IT" sz="1800" dirty="0">
              <a:latin typeface="Gill Sans MT" pitchFamily="34" charset="0"/>
            </a:endParaRPr>
          </a:p>
        </p:txBody>
      </p:sp>
      <p:sp>
        <p:nvSpPr>
          <p:cNvPr id="4100" name="Line 4"/>
          <p:cNvSpPr>
            <a:spLocks noChangeShapeType="1"/>
          </p:cNvSpPr>
          <p:nvPr/>
        </p:nvSpPr>
        <p:spPr bwMode="auto">
          <a:xfrm>
            <a:off x="3276600" y="762000"/>
            <a:ext cx="533400" cy="0"/>
          </a:xfrm>
          <a:prstGeom prst="line">
            <a:avLst/>
          </a:prstGeom>
          <a:noFill/>
          <a:ln w="9525">
            <a:solidFill>
              <a:schemeClr val="tx1"/>
            </a:solidFill>
            <a:round/>
            <a:headEnd/>
            <a:tailEnd type="triangle" w="med" len="med"/>
          </a:ln>
          <a:effectLst/>
        </p:spPr>
        <p:txBody>
          <a:bodyPr/>
          <a:lstStyle/>
          <a:p>
            <a:endParaRPr lang="it-IT"/>
          </a:p>
        </p:txBody>
      </p:sp>
      <p:sp>
        <p:nvSpPr>
          <p:cNvPr id="4101" name="Line 5"/>
          <p:cNvSpPr>
            <a:spLocks noChangeShapeType="1"/>
          </p:cNvSpPr>
          <p:nvPr/>
        </p:nvSpPr>
        <p:spPr bwMode="auto">
          <a:xfrm>
            <a:off x="5181600" y="762000"/>
            <a:ext cx="533400" cy="0"/>
          </a:xfrm>
          <a:prstGeom prst="line">
            <a:avLst/>
          </a:prstGeom>
          <a:noFill/>
          <a:ln w="9525">
            <a:solidFill>
              <a:schemeClr val="tx1"/>
            </a:solidFill>
            <a:round/>
            <a:headEnd/>
            <a:tailEnd type="triangle" w="med" len="med"/>
          </a:ln>
          <a:effectLst/>
        </p:spPr>
        <p:txBody>
          <a:bodyPr/>
          <a:lstStyle/>
          <a:p>
            <a:endParaRPr lang="it-IT"/>
          </a:p>
        </p:txBody>
      </p:sp>
      <p:sp>
        <p:nvSpPr>
          <p:cNvPr id="4102" name="Line 6"/>
          <p:cNvSpPr>
            <a:spLocks noChangeShapeType="1"/>
          </p:cNvSpPr>
          <p:nvPr/>
        </p:nvSpPr>
        <p:spPr bwMode="auto">
          <a:xfrm>
            <a:off x="2971800" y="1066800"/>
            <a:ext cx="914400" cy="381000"/>
          </a:xfrm>
          <a:prstGeom prst="line">
            <a:avLst/>
          </a:prstGeom>
          <a:noFill/>
          <a:ln w="9525">
            <a:solidFill>
              <a:schemeClr val="tx1"/>
            </a:solidFill>
            <a:round/>
            <a:headEnd/>
            <a:tailEnd type="triangle" w="med" len="med"/>
          </a:ln>
          <a:effectLst/>
        </p:spPr>
        <p:txBody>
          <a:bodyPr/>
          <a:lstStyle/>
          <a:p>
            <a:endParaRPr lang="it-IT"/>
          </a:p>
        </p:txBody>
      </p:sp>
      <p:sp>
        <p:nvSpPr>
          <p:cNvPr id="4103" name="Line 7"/>
          <p:cNvSpPr>
            <a:spLocks noChangeShapeType="1"/>
          </p:cNvSpPr>
          <p:nvPr/>
        </p:nvSpPr>
        <p:spPr bwMode="auto">
          <a:xfrm flipH="1">
            <a:off x="5181600" y="914400"/>
            <a:ext cx="914400" cy="609600"/>
          </a:xfrm>
          <a:prstGeom prst="line">
            <a:avLst/>
          </a:prstGeom>
          <a:noFill/>
          <a:ln w="9525">
            <a:solidFill>
              <a:schemeClr val="tx1"/>
            </a:solidFill>
            <a:round/>
            <a:headEnd/>
            <a:tailEnd type="triangle" w="med" len="med"/>
          </a:ln>
          <a:effectLst/>
        </p:spPr>
        <p:txBody>
          <a:bodyPr/>
          <a:lstStyle/>
          <a:p>
            <a:endParaRPr lang="it-IT"/>
          </a:p>
        </p:txBody>
      </p:sp>
      <p:sp>
        <p:nvSpPr>
          <p:cNvPr id="4106" name="Line 10"/>
          <p:cNvSpPr>
            <a:spLocks noChangeShapeType="1"/>
          </p:cNvSpPr>
          <p:nvPr/>
        </p:nvSpPr>
        <p:spPr bwMode="auto">
          <a:xfrm>
            <a:off x="4929190" y="4500570"/>
            <a:ext cx="0" cy="457200"/>
          </a:xfrm>
          <a:prstGeom prst="line">
            <a:avLst/>
          </a:prstGeom>
          <a:noFill/>
          <a:ln w="9525">
            <a:solidFill>
              <a:schemeClr val="tx1"/>
            </a:solidFill>
            <a:round/>
            <a:headEnd/>
            <a:tailEnd type="triangle" w="med" len="med"/>
          </a:ln>
          <a:effectLst/>
        </p:spPr>
        <p:txBody>
          <a:bodyPr/>
          <a:lstStyle/>
          <a:p>
            <a:endParaRPr lang="it-IT"/>
          </a:p>
        </p:txBody>
      </p:sp>
      <p:sp>
        <p:nvSpPr>
          <p:cNvPr id="4107" name="Line 11"/>
          <p:cNvSpPr>
            <a:spLocks noChangeShapeType="1"/>
          </p:cNvSpPr>
          <p:nvPr/>
        </p:nvSpPr>
        <p:spPr bwMode="auto">
          <a:xfrm flipH="1">
            <a:off x="2928926" y="4357694"/>
            <a:ext cx="990600" cy="533400"/>
          </a:xfrm>
          <a:prstGeom prst="line">
            <a:avLst/>
          </a:prstGeom>
          <a:noFill/>
          <a:ln w="9525">
            <a:solidFill>
              <a:schemeClr val="tx1"/>
            </a:solidFill>
            <a:round/>
            <a:headEnd/>
            <a:tailEnd type="triangle" w="med" len="med"/>
          </a:ln>
          <a:effectLst/>
        </p:spPr>
        <p:txBody>
          <a:bodyPr/>
          <a:lstStyle/>
          <a:p>
            <a:endParaRPr lang="it-IT"/>
          </a:p>
        </p:txBody>
      </p:sp>
      <p:sp>
        <p:nvSpPr>
          <p:cNvPr id="4108" name="Line 12"/>
          <p:cNvSpPr>
            <a:spLocks noChangeShapeType="1"/>
          </p:cNvSpPr>
          <p:nvPr/>
        </p:nvSpPr>
        <p:spPr bwMode="auto">
          <a:xfrm>
            <a:off x="5643570" y="4357694"/>
            <a:ext cx="1447800" cy="609600"/>
          </a:xfrm>
          <a:prstGeom prst="line">
            <a:avLst/>
          </a:prstGeom>
          <a:noFill/>
          <a:ln w="9525">
            <a:solidFill>
              <a:schemeClr val="tx1"/>
            </a:solidFill>
            <a:round/>
            <a:headEnd/>
            <a:tailEnd type="triangle" w="med" len="med"/>
          </a:ln>
          <a:effectLst/>
        </p:spPr>
        <p:txBody>
          <a:bodyPr/>
          <a:lstStyle/>
          <a:p>
            <a:endParaRPr lang="it-IT"/>
          </a:p>
        </p:txBody>
      </p:sp>
      <p:sp>
        <p:nvSpPr>
          <p:cNvPr id="4111" name="AutoShape 15"/>
          <p:cNvSpPr>
            <a:spLocks noChangeArrowheads="1"/>
          </p:cNvSpPr>
          <p:nvPr/>
        </p:nvSpPr>
        <p:spPr bwMode="auto">
          <a:xfrm>
            <a:off x="4343400" y="3048000"/>
            <a:ext cx="485775" cy="685800"/>
          </a:xfrm>
          <a:prstGeom prst="downArrow">
            <a:avLst>
              <a:gd name="adj1" fmla="val 50000"/>
              <a:gd name="adj2" fmla="val 35294"/>
            </a:avLst>
          </a:prstGeom>
          <a:solidFill>
            <a:schemeClr val="accent1"/>
          </a:solidFill>
          <a:ln w="9525">
            <a:solidFill>
              <a:schemeClr val="tx1"/>
            </a:solidFill>
            <a:miter lim="800000"/>
            <a:headEnd/>
            <a:tailEnd/>
          </a:ln>
          <a:effectLst/>
        </p:spPr>
        <p:txBody>
          <a:bodyPr wrap="none" anchor="ctr"/>
          <a:lstStyle/>
          <a:p>
            <a:endParaRPr lang="it-IT"/>
          </a:p>
        </p:txBody>
      </p:sp>
      <p:sp>
        <p:nvSpPr>
          <p:cNvPr id="4112" name="Line 16"/>
          <p:cNvSpPr>
            <a:spLocks noChangeShapeType="1"/>
          </p:cNvSpPr>
          <p:nvPr/>
        </p:nvSpPr>
        <p:spPr bwMode="auto">
          <a:xfrm>
            <a:off x="4500562" y="1000108"/>
            <a:ext cx="0" cy="609600"/>
          </a:xfrm>
          <a:prstGeom prst="line">
            <a:avLst/>
          </a:prstGeom>
          <a:noFill/>
          <a:ln w="9525">
            <a:solidFill>
              <a:schemeClr val="tx1"/>
            </a:solidFill>
            <a:round/>
            <a:headEnd/>
            <a:tailEnd type="triangle" w="med" len="med"/>
          </a:ln>
          <a:effectLst/>
        </p:spPr>
        <p:txBody>
          <a:bodyPr/>
          <a:lstStyle/>
          <a:p>
            <a:endParaRPr lang="it-IT"/>
          </a:p>
        </p:txBody>
      </p:sp>
      <p:sp>
        <p:nvSpPr>
          <p:cNvPr id="4113" name="AutoShape 17"/>
          <p:cNvSpPr>
            <a:spLocks noChangeArrowheads="1"/>
          </p:cNvSpPr>
          <p:nvPr/>
        </p:nvSpPr>
        <p:spPr bwMode="auto">
          <a:xfrm>
            <a:off x="4343400" y="1905000"/>
            <a:ext cx="381000" cy="533400"/>
          </a:xfrm>
          <a:prstGeom prst="downArrow">
            <a:avLst>
              <a:gd name="adj1" fmla="val 50000"/>
              <a:gd name="adj2" fmla="val 35000"/>
            </a:avLst>
          </a:prstGeom>
          <a:solidFill>
            <a:schemeClr val="accent1"/>
          </a:solidFill>
          <a:ln w="9525">
            <a:solidFill>
              <a:schemeClr val="tx1"/>
            </a:solidFill>
            <a:miter lim="800000"/>
            <a:headEnd/>
            <a:tailEnd/>
          </a:ln>
          <a:effectLst/>
        </p:spPr>
        <p:txBody>
          <a:bodyPr wrap="none" anchor="ctr"/>
          <a:lstStyle/>
          <a:p>
            <a:endParaRPr lang="it-IT"/>
          </a:p>
        </p:txBody>
      </p:sp>
      <p:sp>
        <p:nvSpPr>
          <p:cNvPr id="13" name="Segnaposto piè di pagina 12"/>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4294967295"/>
          </p:nvPr>
        </p:nvSpPr>
        <p:spPr>
          <a:xfrm>
            <a:off x="571472" y="428604"/>
            <a:ext cx="8229600" cy="5715000"/>
          </a:xfrm>
          <a:ln w="76200">
            <a:solidFill>
              <a:srgbClr val="008000"/>
            </a:solidFill>
          </a:ln>
        </p:spPr>
        <p:txBody>
          <a:bodyPr>
            <a:normAutofit lnSpcReduction="10000"/>
          </a:bodyPr>
          <a:lstStyle/>
          <a:p>
            <a:pPr algn="ctr">
              <a:lnSpc>
                <a:spcPct val="90000"/>
              </a:lnSpc>
              <a:buFontTx/>
              <a:buNone/>
            </a:pPr>
            <a:endParaRPr lang="it-IT" sz="1800" i="1" dirty="0">
              <a:solidFill>
                <a:srgbClr val="002060"/>
              </a:solidFill>
              <a:latin typeface="Gill Sans MT" pitchFamily="34" charset="0"/>
              <a:cs typeface="Times New Roman" charset="0"/>
            </a:endParaRPr>
          </a:p>
          <a:p>
            <a:pPr algn="ctr">
              <a:lnSpc>
                <a:spcPct val="90000"/>
              </a:lnSpc>
              <a:buFontTx/>
              <a:buNone/>
            </a:pPr>
            <a:r>
              <a:rPr lang="it-IT" sz="1800" i="1" dirty="0">
                <a:solidFill>
                  <a:srgbClr val="002060"/>
                </a:solidFill>
                <a:latin typeface="Gill Sans MT" pitchFamily="34" charset="0"/>
                <a:cs typeface="Times New Roman" charset="0"/>
              </a:rPr>
              <a:t>La Comunicazione Interna </a:t>
            </a:r>
            <a:r>
              <a:rPr lang="it-IT" sz="1800" dirty="0">
                <a:solidFill>
                  <a:srgbClr val="002060"/>
                </a:solidFill>
                <a:latin typeface="Gill Sans MT" pitchFamily="34" charset="0"/>
                <a:cs typeface="Times New Roman" charset="0"/>
              </a:rPr>
              <a:t>come fattore distintivo di successo. </a:t>
            </a:r>
          </a:p>
          <a:p>
            <a:pPr algn="ctr">
              <a:lnSpc>
                <a:spcPct val="90000"/>
              </a:lnSpc>
              <a:buFontTx/>
              <a:buNone/>
            </a:pPr>
            <a:r>
              <a:rPr lang="it-IT" sz="1800" dirty="0">
                <a:solidFill>
                  <a:srgbClr val="002060"/>
                </a:solidFill>
                <a:latin typeface="Gill Sans MT" pitchFamily="34" charset="0"/>
                <a:cs typeface="Times New Roman" charset="0"/>
              </a:rPr>
              <a:t>Ma è sufficiente un </a:t>
            </a:r>
            <a:r>
              <a:rPr lang="it-IT" sz="1800" i="1" dirty="0">
                <a:solidFill>
                  <a:srgbClr val="002060"/>
                </a:solidFill>
                <a:latin typeface="Gill Sans MT" pitchFamily="34" charset="0"/>
                <a:cs typeface="Times New Roman" charset="0"/>
              </a:rPr>
              <a:t>house </a:t>
            </a:r>
            <a:r>
              <a:rPr lang="it-IT" sz="1800" i="1" dirty="0" err="1">
                <a:solidFill>
                  <a:srgbClr val="002060"/>
                </a:solidFill>
                <a:latin typeface="Gill Sans MT" pitchFamily="34" charset="0"/>
                <a:cs typeface="Times New Roman" charset="0"/>
              </a:rPr>
              <a:t>organ</a:t>
            </a:r>
            <a:r>
              <a:rPr lang="it-IT" sz="1800" i="1" dirty="0">
                <a:solidFill>
                  <a:srgbClr val="002060"/>
                </a:solidFill>
                <a:latin typeface="Gill Sans MT" pitchFamily="34" charset="0"/>
                <a:cs typeface="Times New Roman" charset="0"/>
              </a:rPr>
              <a:t> ?, </a:t>
            </a:r>
            <a:r>
              <a:rPr lang="it-IT" sz="1800" dirty="0">
                <a:solidFill>
                  <a:srgbClr val="002060"/>
                </a:solidFill>
                <a:latin typeface="Gill Sans MT" pitchFamily="34" charset="0"/>
                <a:cs typeface="Times New Roman" charset="0"/>
              </a:rPr>
              <a:t>un </a:t>
            </a:r>
            <a:r>
              <a:rPr lang="it-IT" sz="1800" i="1" dirty="0">
                <a:solidFill>
                  <a:srgbClr val="002060"/>
                </a:solidFill>
                <a:latin typeface="Gill Sans MT" pitchFamily="34" charset="0"/>
                <a:cs typeface="Times New Roman" charset="0"/>
              </a:rPr>
              <a:t>intranet aziendale ?,</a:t>
            </a:r>
            <a:r>
              <a:rPr lang="it-IT" sz="1800" dirty="0">
                <a:solidFill>
                  <a:srgbClr val="002060"/>
                </a:solidFill>
                <a:latin typeface="Gill Sans MT" pitchFamily="34" charset="0"/>
                <a:cs typeface="Times New Roman" charset="0"/>
              </a:rPr>
              <a:t> una </a:t>
            </a:r>
            <a:r>
              <a:rPr lang="it-IT" sz="1800" i="1" dirty="0">
                <a:solidFill>
                  <a:srgbClr val="002060"/>
                </a:solidFill>
                <a:latin typeface="Gill Sans MT" pitchFamily="34" charset="0"/>
                <a:cs typeface="Times New Roman" charset="0"/>
              </a:rPr>
              <a:t>convention </a:t>
            </a:r>
            <a:r>
              <a:rPr lang="it-IT" sz="1800" dirty="0">
                <a:solidFill>
                  <a:srgbClr val="002060"/>
                </a:solidFill>
                <a:latin typeface="Gill Sans MT" pitchFamily="34" charset="0"/>
                <a:cs typeface="Times New Roman" charset="0"/>
              </a:rPr>
              <a:t>? </a:t>
            </a:r>
          </a:p>
          <a:p>
            <a:pPr algn="ctr">
              <a:lnSpc>
                <a:spcPct val="90000"/>
              </a:lnSpc>
              <a:buFontTx/>
              <a:buNone/>
            </a:pPr>
            <a:r>
              <a:rPr lang="it-IT" sz="1800" i="1" dirty="0">
                <a:solidFill>
                  <a:srgbClr val="002060"/>
                </a:solidFill>
                <a:latin typeface="Gill Sans MT" pitchFamily="34" charset="0"/>
                <a:cs typeface="Times New Roman" charset="0"/>
              </a:rPr>
              <a:t>Comunicazione Interna</a:t>
            </a:r>
            <a:r>
              <a:rPr lang="it-IT" sz="1800" dirty="0">
                <a:solidFill>
                  <a:srgbClr val="002060"/>
                </a:solidFill>
                <a:latin typeface="Gill Sans MT" pitchFamily="34" charset="0"/>
                <a:cs typeface="Times New Roman" charset="0"/>
              </a:rPr>
              <a:t> deve soddisfare le aspettative di comunicazione: </a:t>
            </a:r>
          </a:p>
          <a:p>
            <a:pPr algn="ctr">
              <a:lnSpc>
                <a:spcPct val="90000"/>
              </a:lnSpc>
              <a:buFontTx/>
              <a:buNone/>
            </a:pPr>
            <a:r>
              <a:rPr lang="it-IT" sz="1800" dirty="0">
                <a:solidFill>
                  <a:srgbClr val="002060"/>
                </a:solidFill>
                <a:latin typeface="Gill Sans MT" pitchFamily="34" charset="0"/>
              </a:rPr>
              <a:t/>
            </a:r>
            <a:br>
              <a:rPr lang="it-IT" sz="1800" dirty="0">
                <a:solidFill>
                  <a:srgbClr val="002060"/>
                </a:solidFill>
                <a:latin typeface="Gill Sans MT" pitchFamily="34" charset="0"/>
              </a:rPr>
            </a:br>
            <a:r>
              <a:rPr lang="it-IT" sz="1800" dirty="0">
                <a:solidFill>
                  <a:srgbClr val="002060"/>
                </a:solidFill>
                <a:latin typeface="Gill Sans MT" pitchFamily="34" charset="0"/>
                <a:cs typeface="Times New Roman" charset="0"/>
              </a:rPr>
              <a:t>                    </a:t>
            </a:r>
          </a:p>
          <a:p>
            <a:pPr algn="ctr">
              <a:lnSpc>
                <a:spcPct val="90000"/>
              </a:lnSpc>
              <a:buFontTx/>
              <a:buNone/>
            </a:pPr>
            <a:r>
              <a:rPr lang="it-IT" sz="1800" dirty="0">
                <a:solidFill>
                  <a:srgbClr val="002060"/>
                </a:solidFill>
                <a:latin typeface="Gill Sans MT" pitchFamily="34" charset="0"/>
                <a:cs typeface="Times New Roman" charset="0"/>
              </a:rPr>
              <a:t>    occorre un </a:t>
            </a:r>
            <a:r>
              <a:rPr lang="it-IT" sz="1800" u="sng" dirty="0">
                <a:solidFill>
                  <a:srgbClr val="002060"/>
                </a:solidFill>
                <a:latin typeface="Gill Sans MT" pitchFamily="34" charset="0"/>
                <a:cs typeface="Times New Roman" charset="0"/>
              </a:rPr>
              <a:t>piano</a:t>
            </a:r>
            <a:r>
              <a:rPr lang="it-IT" sz="1800" dirty="0">
                <a:solidFill>
                  <a:srgbClr val="002060"/>
                </a:solidFill>
                <a:latin typeface="Gill Sans MT" pitchFamily="34" charset="0"/>
                <a:cs typeface="Times New Roman" charset="0"/>
              </a:rPr>
              <a:t> </a:t>
            </a:r>
            <a:r>
              <a:rPr lang="it-IT" sz="1800" u="sng" dirty="0">
                <a:solidFill>
                  <a:srgbClr val="002060"/>
                </a:solidFill>
                <a:latin typeface="Gill Sans MT" pitchFamily="34" charset="0"/>
                <a:cs typeface="Times New Roman" charset="0"/>
              </a:rPr>
              <a:t>organico</a:t>
            </a:r>
            <a:r>
              <a:rPr lang="it-IT" sz="1800" dirty="0">
                <a:solidFill>
                  <a:srgbClr val="002060"/>
                </a:solidFill>
                <a:latin typeface="Gill Sans MT" pitchFamily="34" charset="0"/>
                <a:cs typeface="Times New Roman" charset="0"/>
              </a:rPr>
              <a:t> per</a:t>
            </a:r>
          </a:p>
          <a:p>
            <a:pPr algn="just">
              <a:lnSpc>
                <a:spcPct val="90000"/>
              </a:lnSpc>
              <a:buFontTx/>
              <a:buNone/>
            </a:pPr>
            <a:r>
              <a:rPr lang="it-IT" sz="1800" dirty="0">
                <a:solidFill>
                  <a:srgbClr val="002060"/>
                </a:solidFill>
                <a:latin typeface="Gill Sans MT" pitchFamily="34" charset="0"/>
                <a:cs typeface="Times New Roman" charset="0"/>
              </a:rPr>
              <a:t> </a:t>
            </a:r>
          </a:p>
          <a:p>
            <a:pPr algn="just">
              <a:lnSpc>
                <a:spcPct val="90000"/>
              </a:lnSpc>
              <a:buFontTx/>
              <a:buNone/>
            </a:pPr>
            <a:r>
              <a:rPr lang="it-IT" sz="1800" dirty="0">
                <a:solidFill>
                  <a:srgbClr val="002060"/>
                </a:solidFill>
                <a:latin typeface="Gill Sans MT" pitchFamily="34" charset="0"/>
                <a:cs typeface="Times New Roman" charset="0"/>
              </a:rPr>
              <a:t> </a:t>
            </a:r>
          </a:p>
          <a:p>
            <a:pPr algn="just">
              <a:lnSpc>
                <a:spcPct val="90000"/>
              </a:lnSpc>
              <a:buFontTx/>
              <a:buNone/>
            </a:pPr>
            <a:r>
              <a:rPr lang="it-IT" sz="1800" dirty="0">
                <a:solidFill>
                  <a:srgbClr val="002060"/>
                </a:solidFill>
                <a:latin typeface="Gill Sans MT" pitchFamily="34" charset="0"/>
                <a:cs typeface="Times New Roman" charset="0"/>
              </a:rPr>
              <a:t> </a:t>
            </a:r>
          </a:p>
          <a:p>
            <a:pPr algn="ctr">
              <a:lnSpc>
                <a:spcPct val="90000"/>
              </a:lnSpc>
              <a:buFontTx/>
              <a:buNone/>
            </a:pPr>
            <a:r>
              <a:rPr lang="it-IT" sz="1800" dirty="0">
                <a:solidFill>
                  <a:srgbClr val="002060"/>
                </a:solidFill>
                <a:latin typeface="Gill Sans MT" pitchFamily="34" charset="0"/>
              </a:rPr>
              <a:t/>
            </a:r>
            <a:br>
              <a:rPr lang="it-IT" sz="1800" dirty="0">
                <a:solidFill>
                  <a:srgbClr val="002060"/>
                </a:solidFill>
                <a:latin typeface="Gill Sans MT" pitchFamily="34" charset="0"/>
              </a:rPr>
            </a:br>
            <a:r>
              <a:rPr lang="it-IT" sz="1800" u="sng" dirty="0">
                <a:solidFill>
                  <a:srgbClr val="002060"/>
                </a:solidFill>
                <a:latin typeface="Gill Sans MT" pitchFamily="34" charset="0"/>
                <a:cs typeface="Times New Roman" charset="0"/>
              </a:rPr>
              <a:t>Valorizzare</a:t>
            </a:r>
            <a:r>
              <a:rPr lang="it-IT" sz="1800" dirty="0">
                <a:solidFill>
                  <a:srgbClr val="002060"/>
                </a:solidFill>
                <a:latin typeface="Gill Sans MT" pitchFamily="34" charset="0"/>
                <a:cs typeface="Times New Roman" charset="0"/>
              </a:rPr>
              <a:t> la comunicazione come fattore di business;</a:t>
            </a:r>
          </a:p>
          <a:p>
            <a:pPr algn="ctr">
              <a:lnSpc>
                <a:spcPct val="90000"/>
              </a:lnSpc>
              <a:buFontTx/>
              <a:buNone/>
            </a:pPr>
            <a:r>
              <a:rPr lang="it-IT" sz="1800" u="sng" dirty="0">
                <a:solidFill>
                  <a:srgbClr val="002060"/>
                </a:solidFill>
                <a:latin typeface="Gill Sans MT" pitchFamily="34" charset="0"/>
                <a:cs typeface="Times New Roman" charset="0"/>
              </a:rPr>
              <a:t>Riflettere</a:t>
            </a:r>
            <a:r>
              <a:rPr lang="it-IT" sz="1800" dirty="0">
                <a:solidFill>
                  <a:srgbClr val="002060"/>
                </a:solidFill>
                <a:latin typeface="Gill Sans MT" pitchFamily="34" charset="0"/>
                <a:cs typeface="Times New Roman" charset="0"/>
              </a:rPr>
              <a:t> sul potenziale che la C.I. può sviluppare all’interno dell’Azienda.</a:t>
            </a:r>
          </a:p>
          <a:p>
            <a:pPr algn="ctr">
              <a:lnSpc>
                <a:spcPct val="90000"/>
              </a:lnSpc>
              <a:buFontTx/>
              <a:buNone/>
            </a:pPr>
            <a:r>
              <a:rPr lang="it-IT" sz="1800" dirty="0">
                <a:solidFill>
                  <a:srgbClr val="002060"/>
                </a:solidFill>
                <a:latin typeface="Gill Sans MT" pitchFamily="34" charset="0"/>
                <a:cs typeface="Times New Roman" charset="0"/>
              </a:rPr>
              <a:t> </a:t>
            </a:r>
          </a:p>
          <a:p>
            <a:pPr algn="just">
              <a:lnSpc>
                <a:spcPct val="90000"/>
              </a:lnSpc>
              <a:buFontTx/>
              <a:buNone/>
            </a:pPr>
            <a:r>
              <a:rPr lang="it-IT" sz="1800" dirty="0">
                <a:solidFill>
                  <a:srgbClr val="002060"/>
                </a:solidFill>
                <a:latin typeface="Gill Sans MT" pitchFamily="34" charset="0"/>
                <a:cs typeface="Times New Roman" charset="0"/>
              </a:rPr>
              <a:t> </a:t>
            </a:r>
          </a:p>
          <a:p>
            <a:pPr algn="just">
              <a:lnSpc>
                <a:spcPct val="90000"/>
              </a:lnSpc>
              <a:buFontTx/>
              <a:buNone/>
            </a:pPr>
            <a:r>
              <a:rPr lang="it-IT" sz="1800" b="1" i="1" dirty="0">
                <a:solidFill>
                  <a:srgbClr val="002060"/>
                </a:solidFill>
                <a:latin typeface="Gill Sans MT" pitchFamily="34" charset="0"/>
                <a:cs typeface="Times New Roman" charset="0"/>
              </a:rPr>
              <a:t> </a:t>
            </a:r>
            <a:endParaRPr lang="it-IT" sz="1800" dirty="0">
              <a:solidFill>
                <a:srgbClr val="002060"/>
              </a:solidFill>
              <a:latin typeface="Gill Sans MT" pitchFamily="34" charset="0"/>
              <a:cs typeface="Times New Roman" charset="0"/>
            </a:endParaRPr>
          </a:p>
          <a:p>
            <a:pPr algn="ctr">
              <a:lnSpc>
                <a:spcPct val="90000"/>
              </a:lnSpc>
              <a:buFontTx/>
              <a:buNone/>
            </a:pPr>
            <a:r>
              <a:rPr lang="it-IT" sz="1800" dirty="0">
                <a:solidFill>
                  <a:srgbClr val="002060"/>
                </a:solidFill>
                <a:latin typeface="Gill Sans MT" pitchFamily="34" charset="0"/>
              </a:rPr>
              <a:t/>
            </a:r>
            <a:br>
              <a:rPr lang="it-IT" sz="1800" dirty="0">
                <a:solidFill>
                  <a:srgbClr val="002060"/>
                </a:solidFill>
                <a:latin typeface="Gill Sans MT" pitchFamily="34" charset="0"/>
              </a:rPr>
            </a:br>
            <a:r>
              <a:rPr lang="it-IT" sz="1800" b="1" i="1" dirty="0">
                <a:solidFill>
                  <a:srgbClr val="002060"/>
                </a:solidFill>
                <a:latin typeface="Gill Sans MT" pitchFamily="34" charset="0"/>
                <a:cs typeface="Times New Roman" charset="0"/>
              </a:rPr>
              <a:t>Vantaggio competitivo</a:t>
            </a:r>
            <a:endParaRPr lang="it-IT" sz="1800" dirty="0">
              <a:solidFill>
                <a:srgbClr val="002060"/>
              </a:solidFill>
              <a:latin typeface="Gill Sans MT" pitchFamily="34" charset="0"/>
              <a:cs typeface="Times New Roman" charset="0"/>
            </a:endParaRPr>
          </a:p>
          <a:p>
            <a:pPr algn="ctr">
              <a:lnSpc>
                <a:spcPct val="90000"/>
              </a:lnSpc>
              <a:buFontTx/>
              <a:buNone/>
            </a:pPr>
            <a:r>
              <a:rPr lang="it-IT" sz="1400" dirty="0">
                <a:solidFill>
                  <a:srgbClr val="002060"/>
                </a:solidFill>
                <a:latin typeface="Gill Sans MT" pitchFamily="34" charset="0"/>
                <a:cs typeface="Times New Roman" charset="0"/>
              </a:rPr>
              <a:t> </a:t>
            </a:r>
          </a:p>
          <a:p>
            <a:pPr>
              <a:lnSpc>
                <a:spcPct val="90000"/>
              </a:lnSpc>
              <a:buFontTx/>
              <a:buNone/>
            </a:pPr>
            <a:endParaRPr lang="it-IT" sz="1400" dirty="0">
              <a:solidFill>
                <a:srgbClr val="002060"/>
              </a:solidFill>
              <a:latin typeface="Gill Sans MT" pitchFamily="34" charset="0"/>
            </a:endParaRPr>
          </a:p>
        </p:txBody>
      </p:sp>
      <p:sp>
        <p:nvSpPr>
          <p:cNvPr id="5124" name="AutoShape 4"/>
          <p:cNvSpPr>
            <a:spLocks noChangeArrowheads="1"/>
          </p:cNvSpPr>
          <p:nvPr/>
        </p:nvSpPr>
        <p:spPr bwMode="auto">
          <a:xfrm>
            <a:off x="2057400" y="1905000"/>
            <a:ext cx="533400" cy="533400"/>
          </a:xfrm>
          <a:prstGeom prst="curvedRightArrow">
            <a:avLst>
              <a:gd name="adj1" fmla="val 20000"/>
              <a:gd name="adj2" fmla="val 40000"/>
              <a:gd name="adj3" fmla="val 33333"/>
            </a:avLst>
          </a:prstGeom>
          <a:solidFill>
            <a:srgbClr val="FF6600"/>
          </a:solidFill>
          <a:ln w="9525">
            <a:solidFill>
              <a:schemeClr val="tx1"/>
            </a:solidFill>
            <a:miter lim="800000"/>
            <a:headEnd/>
            <a:tailEnd/>
          </a:ln>
          <a:effectLst/>
        </p:spPr>
        <p:txBody>
          <a:bodyPr wrap="none" anchor="ctr"/>
          <a:lstStyle/>
          <a:p>
            <a:endParaRPr lang="it-IT"/>
          </a:p>
        </p:txBody>
      </p:sp>
      <p:sp>
        <p:nvSpPr>
          <p:cNvPr id="5125" name="AutoShape 5"/>
          <p:cNvSpPr>
            <a:spLocks noChangeArrowheads="1"/>
          </p:cNvSpPr>
          <p:nvPr/>
        </p:nvSpPr>
        <p:spPr bwMode="auto">
          <a:xfrm>
            <a:off x="4114800" y="2971800"/>
            <a:ext cx="533400" cy="457200"/>
          </a:xfrm>
          <a:prstGeom prst="downArrow">
            <a:avLst>
              <a:gd name="adj1" fmla="val 50000"/>
              <a:gd name="adj2" fmla="val 25000"/>
            </a:avLst>
          </a:prstGeom>
          <a:solidFill>
            <a:srgbClr val="FF0000"/>
          </a:solidFill>
          <a:ln w="9525">
            <a:solidFill>
              <a:srgbClr val="FF0000"/>
            </a:solidFill>
            <a:miter lim="800000"/>
            <a:headEnd/>
            <a:tailEnd/>
          </a:ln>
          <a:effectLst/>
        </p:spPr>
        <p:txBody>
          <a:bodyPr wrap="none" anchor="ctr"/>
          <a:lstStyle/>
          <a:p>
            <a:endParaRPr lang="it-IT"/>
          </a:p>
        </p:txBody>
      </p:sp>
      <p:sp>
        <p:nvSpPr>
          <p:cNvPr id="5127" name="AutoShape 7"/>
          <p:cNvSpPr>
            <a:spLocks noChangeArrowheads="1"/>
          </p:cNvSpPr>
          <p:nvPr/>
        </p:nvSpPr>
        <p:spPr bwMode="auto">
          <a:xfrm>
            <a:off x="4191000" y="4724400"/>
            <a:ext cx="533400" cy="5334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it-IT"/>
          </a:p>
        </p:txBody>
      </p:sp>
      <p:sp>
        <p:nvSpPr>
          <p:cNvPr id="7" name="Segnaposto piè di pagina 6"/>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solidFill>
                  <a:schemeClr val="accent1">
                    <a:lumMod val="75000"/>
                  </a:schemeClr>
                </a:solidFill>
              </a:rPr>
              <a:t>Perché serve una strategia?</a:t>
            </a:r>
            <a:endParaRPr lang="it-IT" dirty="0"/>
          </a:p>
        </p:txBody>
      </p:sp>
      <p:sp>
        <p:nvSpPr>
          <p:cNvPr id="6147" name="Rectangle 3"/>
          <p:cNvSpPr>
            <a:spLocks noGrp="1" noChangeArrowheads="1"/>
          </p:cNvSpPr>
          <p:nvPr>
            <p:ph type="body" idx="4294967295"/>
          </p:nvPr>
        </p:nvSpPr>
        <p:spPr>
          <a:xfrm>
            <a:off x="571472" y="1285860"/>
            <a:ext cx="7772400" cy="5010150"/>
          </a:xfrm>
        </p:spPr>
        <p:txBody>
          <a:bodyPr>
            <a:normAutofit/>
          </a:bodyPr>
          <a:lstStyle/>
          <a:p>
            <a:pPr marL="0" indent="0" algn="just">
              <a:buFontTx/>
              <a:buNone/>
            </a:pPr>
            <a:r>
              <a:rPr lang="it-IT" sz="1600" dirty="0">
                <a:solidFill>
                  <a:srgbClr val="002060"/>
                </a:solidFill>
                <a:latin typeface="Gill Sans MT" pitchFamily="34" charset="0"/>
                <a:cs typeface="Times New Roman" charset="0"/>
              </a:rPr>
              <a:t>    </a:t>
            </a:r>
          </a:p>
          <a:p>
            <a:pPr marL="0" indent="0" algn="ctr">
              <a:buFontTx/>
              <a:buNone/>
            </a:pPr>
            <a:r>
              <a:rPr lang="it-IT" sz="1600" dirty="0">
                <a:solidFill>
                  <a:srgbClr val="002060"/>
                </a:solidFill>
                <a:latin typeface="Gill Sans MT" pitchFamily="34" charset="0"/>
                <a:cs typeface="Times New Roman" charset="0"/>
              </a:rPr>
              <a:t> “</a:t>
            </a:r>
            <a:r>
              <a:rPr lang="it-IT" sz="1600" i="1" dirty="0">
                <a:solidFill>
                  <a:srgbClr val="002060"/>
                </a:solidFill>
                <a:latin typeface="Gill Sans MT" pitchFamily="34" charset="0"/>
                <a:cs typeface="Times New Roman" charset="0"/>
              </a:rPr>
              <a:t>è impossibile non comunicare</a:t>
            </a:r>
            <a:r>
              <a:rPr lang="it-IT" sz="1600" dirty="0">
                <a:solidFill>
                  <a:srgbClr val="002060"/>
                </a:solidFill>
                <a:latin typeface="Gill Sans MT" pitchFamily="34" charset="0"/>
                <a:cs typeface="Times New Roman" charset="0"/>
              </a:rPr>
              <a:t> “, anche il silenzio comunica qualcosa e quando la comunicazione aziendale è latitante quella “di corridoio” prende il sopravvento.</a:t>
            </a:r>
          </a:p>
          <a:p>
            <a:pPr marL="0" indent="0" algn="ctr">
              <a:buFontTx/>
              <a:buNone/>
            </a:pPr>
            <a:r>
              <a:rPr lang="it-IT" sz="1600" dirty="0">
                <a:solidFill>
                  <a:srgbClr val="002060"/>
                </a:solidFill>
                <a:latin typeface="Gill Sans MT" pitchFamily="34" charset="0"/>
                <a:cs typeface="Times New Roman" charset="0"/>
              </a:rPr>
              <a:t>  </a:t>
            </a:r>
          </a:p>
          <a:p>
            <a:pPr marL="0" indent="0" algn="ctr">
              <a:buFontTx/>
              <a:buNone/>
            </a:pPr>
            <a:r>
              <a:rPr lang="it-IT" sz="1600" dirty="0">
                <a:solidFill>
                  <a:srgbClr val="002060"/>
                </a:solidFill>
                <a:latin typeface="Gill Sans MT" pitchFamily="34" charset="0"/>
                <a:cs typeface="Times New Roman" charset="0"/>
              </a:rPr>
              <a:t> Occorre una </a:t>
            </a:r>
            <a:r>
              <a:rPr lang="it-IT" sz="1600" u="sng" dirty="0">
                <a:solidFill>
                  <a:srgbClr val="002060"/>
                </a:solidFill>
                <a:latin typeface="Gill Sans MT" pitchFamily="34" charset="0"/>
                <a:cs typeface="Times New Roman" charset="0"/>
              </a:rPr>
              <a:t>strategia</a:t>
            </a:r>
            <a:r>
              <a:rPr lang="it-IT" sz="1600" dirty="0">
                <a:solidFill>
                  <a:srgbClr val="002060"/>
                </a:solidFill>
                <a:latin typeface="Gill Sans MT" pitchFamily="34" charset="0"/>
                <a:cs typeface="Times New Roman" charset="0"/>
              </a:rPr>
              <a:t> sulla C.I</a:t>
            </a:r>
            <a:r>
              <a:rPr lang="it-IT" sz="1600" dirty="0" smtClean="0">
                <a:solidFill>
                  <a:srgbClr val="002060"/>
                </a:solidFill>
                <a:latin typeface="Gill Sans MT" pitchFamily="34" charset="0"/>
                <a:cs typeface="Times New Roman" charset="0"/>
              </a:rPr>
              <a:t>.</a:t>
            </a:r>
            <a:r>
              <a:rPr lang="it-IT" sz="1600" dirty="0">
                <a:solidFill>
                  <a:srgbClr val="002060"/>
                </a:solidFill>
                <a:latin typeface="Gill Sans MT" pitchFamily="34" charset="0"/>
                <a:cs typeface="Times New Roman" charset="0"/>
              </a:rPr>
              <a:t> </a:t>
            </a:r>
          </a:p>
          <a:p>
            <a:pPr marL="0" indent="0" algn="ctr">
              <a:buFontTx/>
              <a:buNone/>
            </a:pPr>
            <a:r>
              <a:rPr lang="it-IT" sz="1600" dirty="0">
                <a:solidFill>
                  <a:srgbClr val="002060"/>
                </a:solidFill>
                <a:latin typeface="Gill Sans MT" pitchFamily="34" charset="0"/>
                <a:cs typeface="Times New Roman" charset="0"/>
              </a:rPr>
              <a:t> </a:t>
            </a:r>
            <a:r>
              <a:rPr lang="it-IT" sz="1600" dirty="0">
                <a:solidFill>
                  <a:srgbClr val="002060"/>
                </a:solidFill>
                <a:latin typeface="Gill Sans MT" pitchFamily="34" charset="0"/>
              </a:rPr>
              <a:t/>
            </a:r>
            <a:br>
              <a:rPr lang="it-IT" sz="1600" dirty="0">
                <a:solidFill>
                  <a:srgbClr val="002060"/>
                </a:solidFill>
                <a:latin typeface="Gill Sans MT" pitchFamily="34" charset="0"/>
              </a:rPr>
            </a:br>
            <a:r>
              <a:rPr lang="it-IT" sz="1600" dirty="0">
                <a:solidFill>
                  <a:srgbClr val="002060"/>
                </a:solidFill>
                <a:latin typeface="Gill Sans MT" pitchFamily="34" charset="0"/>
                <a:cs typeface="Times New Roman" charset="0"/>
              </a:rPr>
              <a:t>Un sistema integrato di comunicazione che si in grado di garantire:</a:t>
            </a:r>
          </a:p>
          <a:p>
            <a:pPr marL="0" indent="0" algn="ctr">
              <a:buFontTx/>
              <a:buNone/>
            </a:pPr>
            <a:r>
              <a:rPr lang="it-IT" sz="1600" dirty="0">
                <a:solidFill>
                  <a:srgbClr val="002060"/>
                </a:solidFill>
                <a:latin typeface="Gill Sans MT" pitchFamily="34" charset="0"/>
                <a:cs typeface="Times New Roman" charset="0"/>
              </a:rPr>
              <a:t> </a:t>
            </a:r>
          </a:p>
          <a:p>
            <a:pPr marL="0" indent="0" algn="ctr">
              <a:buFontTx/>
              <a:buNone/>
            </a:pPr>
            <a:r>
              <a:rPr lang="it-IT" sz="1600" u="sng" dirty="0">
                <a:solidFill>
                  <a:srgbClr val="002060"/>
                </a:solidFill>
                <a:latin typeface="Gill Sans MT" pitchFamily="34" charset="0"/>
                <a:cs typeface="Times New Roman" charset="0"/>
              </a:rPr>
              <a:t>condivisione</a:t>
            </a:r>
            <a:r>
              <a:rPr lang="it-IT" sz="1600" dirty="0">
                <a:solidFill>
                  <a:srgbClr val="002060"/>
                </a:solidFill>
                <a:latin typeface="Gill Sans MT" pitchFamily="34" charset="0"/>
                <a:cs typeface="Times New Roman" charset="0"/>
              </a:rPr>
              <a:t> di </a:t>
            </a:r>
            <a:r>
              <a:rPr lang="it-IT" sz="1600" dirty="0" err="1">
                <a:solidFill>
                  <a:srgbClr val="002060"/>
                </a:solidFill>
                <a:latin typeface="Gill Sans MT" pitchFamily="34" charset="0"/>
                <a:cs typeface="Times New Roman" charset="0"/>
              </a:rPr>
              <a:t>mission</a:t>
            </a:r>
            <a:r>
              <a:rPr lang="it-IT" sz="1600" dirty="0">
                <a:solidFill>
                  <a:srgbClr val="002060"/>
                </a:solidFill>
                <a:latin typeface="Gill Sans MT" pitchFamily="34" charset="0"/>
                <a:cs typeface="Times New Roman" charset="0"/>
              </a:rPr>
              <a:t>, valori, obiettivi e comportamenti aziendali;</a:t>
            </a:r>
          </a:p>
          <a:p>
            <a:pPr marL="0" indent="0" algn="ctr">
              <a:buFontTx/>
              <a:buNone/>
            </a:pPr>
            <a:r>
              <a:rPr lang="it-IT" sz="1600" u="sng" dirty="0">
                <a:solidFill>
                  <a:srgbClr val="002060"/>
                </a:solidFill>
                <a:latin typeface="Gill Sans MT" pitchFamily="34" charset="0"/>
                <a:cs typeface="Times New Roman" charset="0"/>
              </a:rPr>
              <a:t>circolarità</a:t>
            </a:r>
            <a:r>
              <a:rPr lang="it-IT" sz="1600" dirty="0">
                <a:solidFill>
                  <a:srgbClr val="002060"/>
                </a:solidFill>
                <a:latin typeface="Gill Sans MT" pitchFamily="34" charset="0"/>
                <a:cs typeface="Times New Roman" charset="0"/>
              </a:rPr>
              <a:t> della comunicazione, differenziata e indifferenziata;</a:t>
            </a:r>
          </a:p>
          <a:p>
            <a:pPr marL="0" indent="0" algn="ctr">
              <a:buFontTx/>
              <a:buNone/>
            </a:pPr>
            <a:r>
              <a:rPr lang="it-IT" sz="1600" u="sng" dirty="0">
                <a:solidFill>
                  <a:srgbClr val="002060"/>
                </a:solidFill>
                <a:latin typeface="Gill Sans MT" pitchFamily="34" charset="0"/>
                <a:cs typeface="Times New Roman" charset="0"/>
              </a:rPr>
              <a:t>soddisfazione</a:t>
            </a:r>
            <a:r>
              <a:rPr lang="it-IT" sz="1600" dirty="0">
                <a:solidFill>
                  <a:srgbClr val="002060"/>
                </a:solidFill>
                <a:latin typeface="Gill Sans MT" pitchFamily="34" charset="0"/>
                <a:cs typeface="Times New Roman" charset="0"/>
              </a:rPr>
              <a:t> e motivazione al lavoro;</a:t>
            </a:r>
          </a:p>
          <a:p>
            <a:pPr marL="0" indent="0" algn="ctr">
              <a:buFontTx/>
              <a:buNone/>
            </a:pPr>
            <a:r>
              <a:rPr lang="it-IT" sz="1600" u="sng" dirty="0">
                <a:solidFill>
                  <a:srgbClr val="002060"/>
                </a:solidFill>
                <a:latin typeface="Gill Sans MT" pitchFamily="34" charset="0"/>
                <a:cs typeface="Times New Roman" charset="0"/>
              </a:rPr>
              <a:t>senso di appartenenza</a:t>
            </a:r>
            <a:r>
              <a:rPr lang="it-IT" sz="1600" dirty="0">
                <a:solidFill>
                  <a:srgbClr val="002060"/>
                </a:solidFill>
                <a:latin typeface="Gill Sans MT" pitchFamily="34" charset="0"/>
                <a:cs typeface="Times New Roman" charset="0"/>
              </a:rPr>
              <a:t> e di identificazione;</a:t>
            </a:r>
          </a:p>
          <a:p>
            <a:pPr marL="0" indent="0" algn="ctr">
              <a:buFontTx/>
              <a:buNone/>
            </a:pPr>
            <a:r>
              <a:rPr lang="it-IT" sz="1600" u="sng" dirty="0">
                <a:solidFill>
                  <a:srgbClr val="002060"/>
                </a:solidFill>
                <a:latin typeface="Gill Sans MT" pitchFamily="34" charset="0"/>
                <a:cs typeface="Times New Roman" charset="0"/>
              </a:rPr>
              <a:t>produttività</a:t>
            </a:r>
            <a:r>
              <a:rPr lang="it-IT" sz="1600" dirty="0">
                <a:solidFill>
                  <a:srgbClr val="002060"/>
                </a:solidFill>
                <a:latin typeface="Gill Sans MT" pitchFamily="34" charset="0"/>
                <a:cs typeface="Times New Roman" charset="0"/>
              </a:rPr>
              <a:t> e qualità del servizio;</a:t>
            </a:r>
          </a:p>
          <a:p>
            <a:pPr marL="0" indent="0" algn="ctr">
              <a:buFontTx/>
              <a:buNone/>
            </a:pPr>
            <a:r>
              <a:rPr lang="it-IT" sz="1600" u="sng" dirty="0">
                <a:solidFill>
                  <a:srgbClr val="002060"/>
                </a:solidFill>
                <a:latin typeface="Gill Sans MT" pitchFamily="34" charset="0"/>
                <a:cs typeface="Times New Roman" charset="0"/>
              </a:rPr>
              <a:t>cambiamento organizzativo</a:t>
            </a:r>
            <a:r>
              <a:rPr lang="it-IT" sz="1600" dirty="0">
                <a:solidFill>
                  <a:srgbClr val="002060"/>
                </a:solidFill>
                <a:latin typeface="Gill Sans MT" pitchFamily="34" charset="0"/>
                <a:cs typeface="Times New Roman" charset="0"/>
              </a:rPr>
              <a:t> e sviluppo della cultura aziendale;</a:t>
            </a:r>
          </a:p>
          <a:p>
            <a:pPr marL="0" indent="0" algn="ctr">
              <a:buFontTx/>
              <a:buNone/>
            </a:pPr>
            <a:r>
              <a:rPr lang="it-IT" sz="1600" u="sng" dirty="0">
                <a:solidFill>
                  <a:srgbClr val="002060"/>
                </a:solidFill>
                <a:latin typeface="Gill Sans MT" pitchFamily="34" charset="0"/>
                <a:cs typeface="Times New Roman" charset="0"/>
              </a:rPr>
              <a:t>conoscenza</a:t>
            </a:r>
            <a:r>
              <a:rPr lang="it-IT" sz="1600" dirty="0">
                <a:solidFill>
                  <a:srgbClr val="002060"/>
                </a:solidFill>
                <a:latin typeface="Gill Sans MT" pitchFamily="34" charset="0"/>
                <a:cs typeface="Times New Roman" charset="0"/>
              </a:rPr>
              <a:t> di prodotti, processi, procedure di lavoro ecc.</a:t>
            </a:r>
          </a:p>
          <a:p>
            <a:pPr marL="0" indent="0" algn="ctr">
              <a:buFontTx/>
              <a:buNone/>
            </a:pPr>
            <a:endParaRPr lang="it-IT" sz="1600" dirty="0">
              <a:solidFill>
                <a:srgbClr val="002060"/>
              </a:solidFill>
              <a:latin typeface="Gill Sans MT" pitchFamily="34" charset="0"/>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solidFill>
                  <a:schemeClr val="accent1">
                    <a:lumMod val="75000"/>
                  </a:schemeClr>
                </a:solidFill>
              </a:rPr>
              <a:t>Le FASI</a:t>
            </a:r>
            <a:endParaRPr lang="it-IT" dirty="0">
              <a:solidFill>
                <a:schemeClr val="accent1">
                  <a:lumMod val="75000"/>
                </a:schemeClr>
              </a:solidFill>
            </a:endParaRPr>
          </a:p>
        </p:txBody>
      </p:sp>
      <p:sp>
        <p:nvSpPr>
          <p:cNvPr id="7171" name="Rectangle 3"/>
          <p:cNvSpPr>
            <a:spLocks noGrp="1" noChangeArrowheads="1"/>
          </p:cNvSpPr>
          <p:nvPr>
            <p:ph type="body" idx="4294967295"/>
          </p:nvPr>
        </p:nvSpPr>
        <p:spPr>
          <a:xfrm>
            <a:off x="428596" y="428604"/>
            <a:ext cx="7772400" cy="5638800"/>
          </a:xfrm>
        </p:spPr>
        <p:txBody>
          <a:bodyPr/>
          <a:lstStyle/>
          <a:p>
            <a:pPr algn="ctr">
              <a:buFontTx/>
              <a:buNone/>
            </a:pPr>
            <a:endParaRPr lang="it-IT" sz="2400" b="1" i="1" u="sng" dirty="0">
              <a:solidFill>
                <a:srgbClr val="002060"/>
              </a:solidFill>
              <a:effectLst>
                <a:outerShdw blurRad="38100" dist="38100" dir="2700000" algn="tl">
                  <a:srgbClr val="C0C0C0"/>
                </a:outerShdw>
              </a:effectLst>
              <a:latin typeface="Gill Sans MT" pitchFamily="34" charset="0"/>
              <a:cs typeface="Times New Roman" charset="0"/>
            </a:endParaRPr>
          </a:p>
          <a:p>
            <a:pPr algn="ctr">
              <a:buFontTx/>
              <a:buNone/>
            </a:pPr>
            <a:r>
              <a:rPr lang="en-GB" sz="2000" b="1" dirty="0">
                <a:solidFill>
                  <a:srgbClr val="002060"/>
                </a:solidFill>
                <a:latin typeface="Gill Sans MT" pitchFamily="34" charset="0"/>
                <a:cs typeface="Times New Roman" charset="0"/>
              </a:rPr>
              <a:t> </a:t>
            </a:r>
            <a:endParaRPr lang="it-IT" sz="2000" dirty="0">
              <a:solidFill>
                <a:srgbClr val="002060"/>
              </a:solidFill>
              <a:latin typeface="Gill Sans MT" pitchFamily="34" charset="0"/>
              <a:cs typeface="Times New Roman" charset="0"/>
            </a:endParaRPr>
          </a:p>
          <a:p>
            <a:pPr algn="ctr">
              <a:buFontTx/>
              <a:buNone/>
            </a:pPr>
            <a:r>
              <a:rPr lang="it-IT" sz="2000" u="sng" dirty="0">
                <a:solidFill>
                  <a:srgbClr val="002060"/>
                </a:solidFill>
                <a:latin typeface="Gill Sans MT" pitchFamily="34" charset="0"/>
                <a:cs typeface="Times New Roman" charset="0"/>
              </a:rPr>
              <a:t>Analisi</a:t>
            </a:r>
            <a:r>
              <a:rPr lang="it-IT" sz="2000" dirty="0">
                <a:solidFill>
                  <a:srgbClr val="002060"/>
                </a:solidFill>
                <a:latin typeface="Gill Sans MT" pitchFamily="34" charset="0"/>
                <a:cs typeface="Times New Roman" charset="0"/>
              </a:rPr>
              <a:t> necessità</a:t>
            </a:r>
            <a:r>
              <a:rPr lang="it-IT" sz="2000" u="sng" dirty="0">
                <a:solidFill>
                  <a:srgbClr val="002060"/>
                </a:solidFill>
                <a:latin typeface="Gill Sans MT" pitchFamily="34" charset="0"/>
                <a:cs typeface="Times New Roman" charset="0"/>
              </a:rPr>
              <a:t> </a:t>
            </a:r>
            <a:r>
              <a:rPr lang="it-IT" sz="2000" dirty="0">
                <a:solidFill>
                  <a:srgbClr val="002060"/>
                </a:solidFill>
                <a:latin typeface="Gill Sans MT" pitchFamily="34" charset="0"/>
                <a:cs typeface="Times New Roman" charset="0"/>
              </a:rPr>
              <a:t>di comunicazione. Il vertice e le funzioni aziendali definiscono, coerentemente con la missione, al piano industriale, ai piani commerciali e di funzione e quindi agli obiettivi, quali sono le attività ed i progetti più </a:t>
            </a:r>
            <a:r>
              <a:rPr lang="it-IT" sz="2000" dirty="0">
                <a:solidFill>
                  <a:srgbClr val="002060"/>
                </a:solidFill>
                <a:effectLst>
                  <a:outerShdw blurRad="38100" dist="38100" dir="2700000" algn="tl">
                    <a:srgbClr val="C0C0C0"/>
                  </a:outerShdw>
                </a:effectLst>
                <a:latin typeface="Gill Sans MT" pitchFamily="34" charset="0"/>
                <a:cs typeface="Times New Roman" charset="0"/>
              </a:rPr>
              <a:t>significativi</a:t>
            </a:r>
            <a:r>
              <a:rPr lang="it-IT" sz="2000" dirty="0">
                <a:solidFill>
                  <a:srgbClr val="002060"/>
                </a:solidFill>
                <a:latin typeface="Gill Sans MT" pitchFamily="34" charset="0"/>
                <a:cs typeface="Times New Roman" charset="0"/>
              </a:rPr>
              <a:t> da comunicare;</a:t>
            </a:r>
          </a:p>
          <a:p>
            <a:pPr algn="ctr">
              <a:buFontTx/>
              <a:buNone/>
            </a:pPr>
            <a:r>
              <a:rPr lang="it-IT" sz="2000" dirty="0">
                <a:solidFill>
                  <a:srgbClr val="002060"/>
                </a:solidFill>
                <a:latin typeface="Gill Sans MT" pitchFamily="34" charset="0"/>
                <a:cs typeface="Times New Roman" charset="0"/>
              </a:rPr>
              <a:t> </a:t>
            </a:r>
          </a:p>
          <a:p>
            <a:pPr algn="ctr">
              <a:buFontTx/>
              <a:buNone/>
            </a:pPr>
            <a:r>
              <a:rPr lang="it-IT" sz="2000" u="sng" dirty="0">
                <a:solidFill>
                  <a:srgbClr val="002060"/>
                </a:solidFill>
                <a:latin typeface="Gill Sans MT" pitchFamily="34" charset="0"/>
                <a:cs typeface="Times New Roman" charset="0"/>
              </a:rPr>
              <a:t>Progettazione</a:t>
            </a:r>
            <a:r>
              <a:rPr lang="it-IT" sz="2000" dirty="0">
                <a:solidFill>
                  <a:srgbClr val="002060"/>
                </a:solidFill>
                <a:latin typeface="Gill Sans MT" pitchFamily="34" charset="0"/>
                <a:cs typeface="Times New Roman" charset="0"/>
              </a:rPr>
              <a:t> utilizzo degli strumenti di C.I. e canali (informatico, cartaceo, relazionale e di </a:t>
            </a:r>
            <a:r>
              <a:rPr lang="it-IT" sz="2000" dirty="0" err="1">
                <a:solidFill>
                  <a:srgbClr val="002060"/>
                </a:solidFill>
                <a:latin typeface="Gill Sans MT" pitchFamily="34" charset="0"/>
                <a:cs typeface="Times New Roman" charset="0"/>
              </a:rPr>
              <a:t>feed</a:t>
            </a:r>
            <a:r>
              <a:rPr lang="it-IT" sz="2000" dirty="0">
                <a:solidFill>
                  <a:srgbClr val="002060"/>
                </a:solidFill>
                <a:latin typeface="Gill Sans MT" pitchFamily="34" charset="0"/>
                <a:cs typeface="Times New Roman" charset="0"/>
              </a:rPr>
              <a:t> – back) per raggiungere i destinatari;</a:t>
            </a:r>
          </a:p>
          <a:p>
            <a:pPr algn="ctr">
              <a:buFontTx/>
              <a:buNone/>
            </a:pPr>
            <a:r>
              <a:rPr lang="it-IT" sz="2000" dirty="0">
                <a:solidFill>
                  <a:srgbClr val="002060"/>
                </a:solidFill>
                <a:latin typeface="Gill Sans MT" pitchFamily="34" charset="0"/>
                <a:cs typeface="Times New Roman" charset="0"/>
              </a:rPr>
              <a:t> </a:t>
            </a:r>
          </a:p>
          <a:p>
            <a:pPr algn="ctr">
              <a:buFontTx/>
              <a:buNone/>
            </a:pPr>
            <a:r>
              <a:rPr lang="it-IT" sz="2000" dirty="0">
                <a:solidFill>
                  <a:srgbClr val="002060"/>
                </a:solidFill>
                <a:latin typeface="Gill Sans MT" pitchFamily="34" charset="0"/>
                <a:cs typeface="Times New Roman" charset="0"/>
              </a:rPr>
              <a:t> </a:t>
            </a:r>
            <a:r>
              <a:rPr lang="it-IT" sz="2000" u="sng" dirty="0">
                <a:solidFill>
                  <a:srgbClr val="002060"/>
                </a:solidFill>
                <a:latin typeface="Gill Sans MT" pitchFamily="34" charset="0"/>
                <a:cs typeface="Times New Roman" charset="0"/>
              </a:rPr>
              <a:t>Attivazione </a:t>
            </a:r>
            <a:r>
              <a:rPr lang="it-IT" sz="2000" dirty="0">
                <a:solidFill>
                  <a:srgbClr val="002060"/>
                </a:solidFill>
                <a:latin typeface="Gill Sans MT" pitchFamily="34" charset="0"/>
                <a:cs typeface="Times New Roman" charset="0"/>
              </a:rPr>
              <a:t>è la realizzazione, si producono fatti concreti;</a:t>
            </a:r>
          </a:p>
          <a:p>
            <a:pPr algn="ctr">
              <a:buFontTx/>
              <a:buNone/>
            </a:pPr>
            <a:r>
              <a:rPr lang="it-IT" sz="2000" dirty="0">
                <a:solidFill>
                  <a:srgbClr val="002060"/>
                </a:solidFill>
                <a:latin typeface="Gill Sans MT" pitchFamily="34" charset="0"/>
                <a:cs typeface="Times New Roman" charset="0"/>
              </a:rPr>
              <a:t> </a:t>
            </a:r>
          </a:p>
          <a:p>
            <a:pPr algn="ctr">
              <a:buFontTx/>
              <a:buNone/>
            </a:pPr>
            <a:r>
              <a:rPr lang="it-IT" sz="2000" dirty="0">
                <a:solidFill>
                  <a:srgbClr val="002060"/>
                </a:solidFill>
                <a:latin typeface="Gill Sans MT" pitchFamily="34" charset="0"/>
                <a:cs typeface="Times New Roman" charset="0"/>
              </a:rPr>
              <a:t> </a:t>
            </a:r>
            <a:r>
              <a:rPr lang="it-IT" sz="2000" u="sng" dirty="0">
                <a:solidFill>
                  <a:srgbClr val="002060"/>
                </a:solidFill>
                <a:latin typeface="Gill Sans MT" pitchFamily="34" charset="0"/>
                <a:cs typeface="Times New Roman" charset="0"/>
              </a:rPr>
              <a:t>Verifica</a:t>
            </a:r>
            <a:r>
              <a:rPr lang="it-IT" sz="2000" dirty="0">
                <a:solidFill>
                  <a:srgbClr val="002060"/>
                </a:solidFill>
                <a:latin typeface="Gill Sans MT" pitchFamily="34" charset="0"/>
                <a:cs typeface="Times New Roman" charset="0"/>
              </a:rPr>
              <a:t> bilancio di ciò che ha avuto esito positivo e di ciò che deve essere rivisto.</a:t>
            </a:r>
          </a:p>
          <a:p>
            <a:pPr algn="ctr">
              <a:buFontTx/>
              <a:buNone/>
            </a:pPr>
            <a:endParaRPr lang="it-IT" sz="2000" dirty="0">
              <a:solidFill>
                <a:srgbClr val="002060"/>
              </a:solidFill>
              <a:latin typeface="Gill Sans MT" pitchFamily="34" charset="0"/>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solidFill>
                  <a:schemeClr val="accent1">
                    <a:lumMod val="75000"/>
                  </a:schemeClr>
                </a:solidFill>
              </a:rPr>
              <a:t>I CANALI</a:t>
            </a:r>
            <a:endParaRPr lang="it-IT" dirty="0">
              <a:solidFill>
                <a:schemeClr val="accent1">
                  <a:lumMod val="75000"/>
                </a:schemeClr>
              </a:solidFill>
            </a:endParaRPr>
          </a:p>
        </p:txBody>
      </p:sp>
      <p:sp>
        <p:nvSpPr>
          <p:cNvPr id="8195" name="Rectangle 3"/>
          <p:cNvSpPr>
            <a:spLocks noGrp="1" noChangeArrowheads="1"/>
          </p:cNvSpPr>
          <p:nvPr>
            <p:ph type="body" idx="4294967295"/>
          </p:nvPr>
        </p:nvSpPr>
        <p:spPr>
          <a:xfrm>
            <a:off x="500034" y="785794"/>
            <a:ext cx="8153400" cy="5715000"/>
          </a:xfrm>
          <a:noFill/>
          <a:ln w="57150">
            <a:noFill/>
          </a:ln>
        </p:spPr>
        <p:txBody>
          <a:bodyPr/>
          <a:lstStyle/>
          <a:p>
            <a:pPr marL="0" indent="0" algn="ctr">
              <a:buFontTx/>
              <a:buNone/>
            </a:pPr>
            <a:endParaRPr lang="it-IT" sz="2400" b="1" i="1" dirty="0">
              <a:solidFill>
                <a:srgbClr val="002060"/>
              </a:solidFill>
              <a:latin typeface="Gill Sans MT" pitchFamily="34" charset="0"/>
              <a:cs typeface="Times New Roman" charset="0"/>
            </a:endParaRPr>
          </a:p>
          <a:p>
            <a:pPr marL="0" indent="0" algn="just">
              <a:buFontTx/>
              <a:buNone/>
            </a:pPr>
            <a:r>
              <a:rPr lang="it-IT" sz="1800" dirty="0">
                <a:solidFill>
                  <a:srgbClr val="002060"/>
                </a:solidFill>
                <a:latin typeface="Gill Sans MT" pitchFamily="34" charset="0"/>
                <a:cs typeface="Times New Roman" charset="0"/>
              </a:rPr>
              <a:t>  </a:t>
            </a:r>
          </a:p>
          <a:p>
            <a:pPr marL="0" indent="0" algn="ctr">
              <a:buFontTx/>
              <a:buNone/>
            </a:pPr>
            <a:r>
              <a:rPr lang="it-IT" sz="1800" dirty="0">
                <a:solidFill>
                  <a:srgbClr val="002060"/>
                </a:solidFill>
                <a:latin typeface="Gill Sans MT" pitchFamily="34" charset="0"/>
                <a:cs typeface="Times New Roman" charset="0"/>
              </a:rPr>
              <a:t>Sono le “vie di comunicazione” che permettono il collegamento tra persone e funzioni:</a:t>
            </a:r>
          </a:p>
          <a:p>
            <a:pPr marL="0" indent="0" algn="ctr">
              <a:buFontTx/>
              <a:buNone/>
            </a:pPr>
            <a:r>
              <a:rPr lang="it-IT" sz="1800" dirty="0">
                <a:solidFill>
                  <a:srgbClr val="002060"/>
                </a:solidFill>
                <a:latin typeface="Gill Sans MT" pitchFamily="34" charset="0"/>
                <a:cs typeface="Times New Roman" charset="0"/>
              </a:rPr>
              <a:t> </a:t>
            </a:r>
          </a:p>
          <a:p>
            <a:pPr marL="0" indent="0" algn="ctr">
              <a:buFontTx/>
              <a:buNone/>
            </a:pPr>
            <a:r>
              <a:rPr lang="it-IT" sz="1800" i="1" dirty="0">
                <a:solidFill>
                  <a:srgbClr val="002060"/>
                </a:solidFill>
                <a:latin typeface="Gill Sans MT" pitchFamily="34" charset="0"/>
                <a:cs typeface="Times New Roman" charset="0"/>
              </a:rPr>
              <a:t>CANALE INFORMATICO</a:t>
            </a:r>
            <a:r>
              <a:rPr lang="it-IT" sz="1800" dirty="0">
                <a:solidFill>
                  <a:srgbClr val="002060"/>
                </a:solidFill>
                <a:latin typeface="Gill Sans MT" pitchFamily="34" charset="0"/>
                <a:cs typeface="Times New Roman" charset="0"/>
              </a:rPr>
              <a:t> – asse portante per tempestività e capillarità;</a:t>
            </a:r>
          </a:p>
          <a:p>
            <a:pPr marL="0" indent="0" algn="ctr">
              <a:buFontTx/>
              <a:buNone/>
            </a:pPr>
            <a:r>
              <a:rPr lang="it-IT" sz="1800" dirty="0">
                <a:solidFill>
                  <a:srgbClr val="002060"/>
                </a:solidFill>
                <a:latin typeface="Gill Sans MT" pitchFamily="34" charset="0"/>
                <a:cs typeface="Times New Roman" charset="0"/>
              </a:rPr>
              <a:t> </a:t>
            </a:r>
          </a:p>
          <a:p>
            <a:pPr marL="0" indent="0" algn="ctr">
              <a:buFontTx/>
              <a:buNone/>
            </a:pPr>
            <a:r>
              <a:rPr lang="it-IT" sz="1800" i="1" dirty="0">
                <a:solidFill>
                  <a:srgbClr val="002060"/>
                </a:solidFill>
                <a:latin typeface="Gill Sans MT" pitchFamily="34" charset="0"/>
                <a:cs typeface="Times New Roman" charset="0"/>
              </a:rPr>
              <a:t>CANALE CARTACEO</a:t>
            </a:r>
            <a:r>
              <a:rPr lang="it-IT" sz="1800" dirty="0">
                <a:solidFill>
                  <a:srgbClr val="002060"/>
                </a:solidFill>
                <a:latin typeface="Gill Sans MT" pitchFamily="34" charset="0"/>
                <a:cs typeface="Times New Roman" charset="0"/>
              </a:rPr>
              <a:t> – meno tempestivo, più approfondito;</a:t>
            </a:r>
          </a:p>
          <a:p>
            <a:pPr marL="0" indent="0" algn="ctr">
              <a:buFontTx/>
              <a:buNone/>
            </a:pPr>
            <a:r>
              <a:rPr lang="it-IT" sz="1800" dirty="0">
                <a:solidFill>
                  <a:srgbClr val="002060"/>
                </a:solidFill>
                <a:latin typeface="Gill Sans MT" pitchFamily="34" charset="0"/>
                <a:cs typeface="Times New Roman" charset="0"/>
              </a:rPr>
              <a:t> </a:t>
            </a:r>
          </a:p>
          <a:p>
            <a:pPr marL="0" indent="0" algn="ctr">
              <a:buFontTx/>
              <a:buNone/>
            </a:pPr>
            <a:r>
              <a:rPr lang="it-IT" sz="1800" i="1" dirty="0">
                <a:solidFill>
                  <a:srgbClr val="002060"/>
                </a:solidFill>
                <a:latin typeface="Gill Sans MT" pitchFamily="34" charset="0"/>
                <a:cs typeface="Times New Roman" charset="0"/>
              </a:rPr>
              <a:t>Canale relazionale </a:t>
            </a:r>
            <a:r>
              <a:rPr lang="it-IT" sz="1800" dirty="0">
                <a:solidFill>
                  <a:srgbClr val="002060"/>
                </a:solidFill>
                <a:latin typeface="Gill Sans MT" pitchFamily="34" charset="0"/>
                <a:cs typeface="Times New Roman" charset="0"/>
              </a:rPr>
              <a:t>– comunicazione diretta e personale;</a:t>
            </a:r>
          </a:p>
          <a:p>
            <a:pPr marL="0" indent="0" algn="ctr">
              <a:buFontTx/>
              <a:buNone/>
            </a:pPr>
            <a:r>
              <a:rPr lang="it-IT" sz="1800" dirty="0">
                <a:solidFill>
                  <a:srgbClr val="002060"/>
                </a:solidFill>
                <a:latin typeface="Gill Sans MT" pitchFamily="34" charset="0"/>
                <a:cs typeface="Times New Roman" charset="0"/>
              </a:rPr>
              <a:t> </a:t>
            </a:r>
          </a:p>
          <a:p>
            <a:pPr marL="0" indent="0" algn="ctr">
              <a:buFontTx/>
              <a:buNone/>
            </a:pPr>
            <a:r>
              <a:rPr lang="it-IT" sz="1800" i="1" dirty="0">
                <a:solidFill>
                  <a:srgbClr val="002060"/>
                </a:solidFill>
                <a:latin typeface="Gill Sans MT" pitchFamily="34" charset="0"/>
                <a:cs typeface="Times New Roman" charset="0"/>
              </a:rPr>
              <a:t>CANALE</a:t>
            </a:r>
            <a:r>
              <a:rPr lang="it-IT" sz="1800" dirty="0">
                <a:solidFill>
                  <a:srgbClr val="002060"/>
                </a:solidFill>
                <a:latin typeface="Gill Sans MT" pitchFamily="34" charset="0"/>
                <a:cs typeface="Times New Roman" charset="0"/>
              </a:rPr>
              <a:t> </a:t>
            </a:r>
            <a:r>
              <a:rPr lang="it-IT" sz="1800" i="1" dirty="0" err="1">
                <a:solidFill>
                  <a:srgbClr val="002060"/>
                </a:solidFill>
                <a:latin typeface="Gill Sans MT" pitchFamily="34" charset="0"/>
                <a:cs typeface="Times New Roman" charset="0"/>
              </a:rPr>
              <a:t>DI</a:t>
            </a:r>
            <a:r>
              <a:rPr lang="it-IT" sz="1800" i="1" dirty="0">
                <a:solidFill>
                  <a:srgbClr val="002060"/>
                </a:solidFill>
                <a:latin typeface="Gill Sans MT" pitchFamily="34" charset="0"/>
                <a:cs typeface="Times New Roman" charset="0"/>
              </a:rPr>
              <a:t> FEED – BACK -c</a:t>
            </a:r>
            <a:r>
              <a:rPr lang="it-IT" sz="1800" dirty="0">
                <a:solidFill>
                  <a:srgbClr val="002060"/>
                </a:solidFill>
                <a:latin typeface="Gill Sans MT" pitchFamily="34" charset="0"/>
                <a:cs typeface="Times New Roman" charset="0"/>
              </a:rPr>
              <a:t>omunicazione da parte delle persone verso l’azienda.</a:t>
            </a:r>
          </a:p>
          <a:p>
            <a:pPr marL="0" indent="0" algn="ctr">
              <a:buFontTx/>
              <a:buNone/>
            </a:pPr>
            <a:r>
              <a:rPr lang="it-IT" sz="1800" dirty="0">
                <a:solidFill>
                  <a:srgbClr val="002060"/>
                </a:solidFill>
                <a:latin typeface="Gill Sans MT" pitchFamily="34" charset="0"/>
                <a:cs typeface="Times New Roman" charset="0"/>
              </a:rPr>
              <a:t> </a:t>
            </a:r>
          </a:p>
          <a:p>
            <a:pPr marL="0" indent="0">
              <a:buFontTx/>
              <a:buNone/>
            </a:pPr>
            <a:endParaRPr lang="it-IT" sz="1800" dirty="0">
              <a:solidFill>
                <a:srgbClr val="002060"/>
              </a:solidFill>
              <a:latin typeface="Gill Sans MT" pitchFamily="34" charset="0"/>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715261"/>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Le diverse tipologie</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44386" name="Picture 2" descr="Risultati immagini per comunicazione interna immagini"/>
          <p:cNvPicPr>
            <a:picLocks noChangeAspect="1" noChangeArrowheads="1"/>
          </p:cNvPicPr>
          <p:nvPr/>
        </p:nvPicPr>
        <p:blipFill>
          <a:blip r:embed="rId3"/>
          <a:srcRect/>
          <a:stretch>
            <a:fillRect/>
          </a:stretch>
        </p:blipFill>
        <p:spPr bwMode="auto">
          <a:xfrm>
            <a:off x="5429256" y="4000504"/>
            <a:ext cx="2686050" cy="17049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4294967295"/>
          </p:nvPr>
        </p:nvSpPr>
        <p:spPr>
          <a:xfrm>
            <a:off x="571472" y="1000108"/>
            <a:ext cx="7772400" cy="4857744"/>
          </a:xfrm>
          <a:ln w="57150">
            <a:solidFill>
              <a:srgbClr val="FF6600"/>
            </a:solidFill>
          </a:ln>
        </p:spPr>
        <p:txBody>
          <a:bodyPr>
            <a:normAutofit/>
          </a:bodyPr>
          <a:lstStyle/>
          <a:p>
            <a:pPr marL="0" indent="0" algn="just">
              <a:lnSpc>
                <a:spcPct val="90000"/>
              </a:lnSpc>
              <a:buFontTx/>
              <a:buNone/>
            </a:pPr>
            <a:endParaRPr lang="it-IT" sz="1800" dirty="0">
              <a:solidFill>
                <a:srgbClr val="002060"/>
              </a:solidFill>
              <a:latin typeface="Gill Sans MT" pitchFamily="34" charset="0"/>
              <a:cs typeface="Times New Roman" charset="0"/>
            </a:endParaRPr>
          </a:p>
          <a:p>
            <a:pPr marL="0" indent="0" algn="just">
              <a:lnSpc>
                <a:spcPct val="90000"/>
              </a:lnSpc>
              <a:buFontTx/>
              <a:buNone/>
            </a:pPr>
            <a:r>
              <a:rPr lang="it-IT" sz="1600" dirty="0">
                <a:solidFill>
                  <a:srgbClr val="002060"/>
                </a:solidFill>
                <a:latin typeface="Gill Sans MT" pitchFamily="34" charset="0"/>
                <a:cs typeface="Times New Roman" charset="0"/>
              </a:rPr>
              <a:t> </a:t>
            </a:r>
            <a:r>
              <a:rPr lang="it-IT" sz="1800" b="1" u="sng" dirty="0" smtClean="0">
                <a:solidFill>
                  <a:srgbClr val="002060"/>
                </a:solidFill>
                <a:effectLst>
                  <a:outerShdw blurRad="38100" dist="38100" dir="2700000" algn="tl">
                    <a:srgbClr val="C0C0C0"/>
                  </a:outerShdw>
                </a:effectLst>
                <a:latin typeface="Gill Sans MT" pitchFamily="34" charset="0"/>
                <a:cs typeface="Times New Roman" charset="0"/>
              </a:rPr>
              <a:t>Comunicazione </a:t>
            </a:r>
            <a:r>
              <a:rPr lang="it-IT" sz="1800" b="1" u="sng" dirty="0">
                <a:solidFill>
                  <a:srgbClr val="002060"/>
                </a:solidFill>
                <a:effectLst>
                  <a:outerShdw blurRad="38100" dist="38100" dir="2700000" algn="tl">
                    <a:srgbClr val="C0C0C0"/>
                  </a:outerShdw>
                </a:effectLst>
                <a:latin typeface="Gill Sans MT" pitchFamily="34" charset="0"/>
                <a:cs typeface="Times New Roman" charset="0"/>
              </a:rPr>
              <a:t>strategica</a:t>
            </a: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Riguarda la comunicazione e le modalità di condivisione della strategia, della missione, dei valori e della cultura dell’azienda, le iniziative necessarie per motivare e coinvolgere le persone e favorire di conseguenza il rapporto dell’azienda con il suo mercato.</a:t>
            </a: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b="1" u="sng" dirty="0">
                <a:solidFill>
                  <a:srgbClr val="002060"/>
                </a:solidFill>
                <a:latin typeface="Gill Sans MT" pitchFamily="34" charset="0"/>
                <a:cs typeface="Times New Roman" charset="0"/>
              </a:rPr>
              <a:t>Il</a:t>
            </a:r>
            <a:r>
              <a:rPr lang="it-IT" sz="1600" b="1" dirty="0">
                <a:solidFill>
                  <a:srgbClr val="002060"/>
                </a:solidFill>
                <a:latin typeface="Gill Sans MT" pitchFamily="34" charset="0"/>
                <a:cs typeface="Times New Roman" charset="0"/>
              </a:rPr>
              <a:t> </a:t>
            </a:r>
            <a:r>
              <a:rPr lang="it-IT" sz="1600" b="1" u="sng" dirty="0">
                <a:solidFill>
                  <a:srgbClr val="002060"/>
                </a:solidFill>
                <a:latin typeface="Gill Sans MT" pitchFamily="34" charset="0"/>
                <a:cs typeface="Times New Roman" charset="0"/>
              </a:rPr>
              <a:t>passaggio</a:t>
            </a:r>
            <a:r>
              <a:rPr lang="it-IT" sz="1600" b="1" dirty="0">
                <a:solidFill>
                  <a:srgbClr val="002060"/>
                </a:solidFill>
                <a:latin typeface="Gill Sans MT" pitchFamily="34" charset="0"/>
                <a:cs typeface="Times New Roman" charset="0"/>
              </a:rPr>
              <a:t> </a:t>
            </a:r>
            <a:r>
              <a:rPr lang="it-IT" sz="1600" b="1" u="sng" dirty="0">
                <a:solidFill>
                  <a:srgbClr val="002060"/>
                </a:solidFill>
                <a:latin typeface="Gill Sans MT" pitchFamily="34" charset="0"/>
                <a:cs typeface="Times New Roman" charset="0"/>
              </a:rPr>
              <a:t>da strategia</a:t>
            </a:r>
            <a:r>
              <a:rPr lang="it-IT" sz="1600" b="1" dirty="0">
                <a:solidFill>
                  <a:srgbClr val="002060"/>
                </a:solidFill>
                <a:latin typeface="Gill Sans MT" pitchFamily="34" charset="0"/>
                <a:cs typeface="Times New Roman" charset="0"/>
              </a:rPr>
              <a:t> </a:t>
            </a:r>
            <a:r>
              <a:rPr lang="it-IT" sz="1600" b="1" u="sng" dirty="0">
                <a:solidFill>
                  <a:srgbClr val="002060"/>
                </a:solidFill>
                <a:latin typeface="Gill Sans MT" pitchFamily="34" charset="0"/>
                <a:cs typeface="Times New Roman" charset="0"/>
              </a:rPr>
              <a:t>ad</a:t>
            </a:r>
            <a:r>
              <a:rPr lang="it-IT" sz="1600" b="1" dirty="0">
                <a:solidFill>
                  <a:srgbClr val="002060"/>
                </a:solidFill>
                <a:latin typeface="Gill Sans MT" pitchFamily="34" charset="0"/>
                <a:cs typeface="Times New Roman" charset="0"/>
              </a:rPr>
              <a:t> </a:t>
            </a:r>
            <a:r>
              <a:rPr lang="it-IT" sz="1600" b="1" u="sng" dirty="0">
                <a:solidFill>
                  <a:srgbClr val="002060"/>
                </a:solidFill>
                <a:latin typeface="Gill Sans MT" pitchFamily="34" charset="0"/>
                <a:cs typeface="Times New Roman" charset="0"/>
              </a:rPr>
              <a:t>azione</a:t>
            </a:r>
            <a:r>
              <a:rPr lang="it-IT" sz="1600" b="1" dirty="0">
                <a:solidFill>
                  <a:srgbClr val="002060"/>
                </a:solidFill>
                <a:latin typeface="Gill Sans MT" pitchFamily="34" charset="0"/>
                <a:cs typeface="Times New Roman" charset="0"/>
              </a:rPr>
              <a:t> è possibile solo quando la prima viene comunicata e trasferita.</a:t>
            </a:r>
            <a:endParaRPr lang="it-IT" sz="1600" b="1" u="sng" dirty="0">
              <a:solidFill>
                <a:srgbClr val="002060"/>
              </a:solidFill>
              <a:latin typeface="Gill Sans MT" pitchFamily="34" charset="0"/>
              <a:cs typeface="Times New Roman" charset="0"/>
            </a:endParaRPr>
          </a:p>
          <a:p>
            <a:pPr marL="0" indent="0">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Comunicare non vuol dire solo trasmettere informazioni e conoscenze ma anche creare e alimentare una relazione, un rapporto di scambio, una interazione ispirata a valori di reciprocità e fiducia.</a:t>
            </a:r>
          </a:p>
          <a:p>
            <a:pPr marL="0" indent="0">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Conoscere il </a:t>
            </a:r>
            <a:r>
              <a:rPr lang="it-IT" sz="1600" i="1" dirty="0">
                <a:solidFill>
                  <a:srgbClr val="002060"/>
                </a:solidFill>
                <a:latin typeface="Gill Sans MT" pitchFamily="34" charset="0"/>
                <a:cs typeface="Times New Roman" charset="0"/>
              </a:rPr>
              <a:t>clima aziendale</a:t>
            </a:r>
            <a:r>
              <a:rPr lang="it-IT" sz="1600" dirty="0">
                <a:solidFill>
                  <a:srgbClr val="002060"/>
                </a:solidFill>
                <a:latin typeface="Gill Sans MT" pitchFamily="34" charset="0"/>
                <a:cs typeface="Times New Roman" charset="0"/>
              </a:rPr>
              <a:t>, le aspettative e la percezione che le persone hanno della strategia dell’impresa, del suo mercato, dei suoi concorrenti, della sua politica economica e finanziaria, delle sue criticità è </a:t>
            </a:r>
            <a:r>
              <a:rPr lang="it-IT" sz="1600" i="1" dirty="0">
                <a:solidFill>
                  <a:srgbClr val="002060"/>
                </a:solidFill>
                <a:latin typeface="Gill Sans MT" pitchFamily="34" charset="0"/>
                <a:cs typeface="Times New Roman" charset="0"/>
              </a:rPr>
              <a:t>essenziale </a:t>
            </a:r>
            <a:r>
              <a:rPr lang="it-IT" sz="1600" dirty="0">
                <a:solidFill>
                  <a:srgbClr val="002060"/>
                </a:solidFill>
                <a:latin typeface="Gill Sans MT" pitchFamily="34" charset="0"/>
                <a:cs typeface="Times New Roman" charset="0"/>
              </a:rPr>
              <a:t>per  definire in modo corretto una politica di comunicazione.</a:t>
            </a:r>
          </a:p>
          <a:p>
            <a:pPr marL="0" indent="0">
              <a:lnSpc>
                <a:spcPct val="90000"/>
              </a:lnSpc>
              <a:buFontTx/>
              <a:buNone/>
            </a:pPr>
            <a:endParaRPr lang="it-IT" sz="1600" dirty="0">
              <a:solidFill>
                <a:srgbClr val="002060"/>
              </a:solidFill>
              <a:latin typeface="Gill Sans MT" pitchFamily="34" charset="0"/>
            </a:endParaRPr>
          </a:p>
        </p:txBody>
      </p:sp>
      <p:sp>
        <p:nvSpPr>
          <p:cNvPr id="4"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200" dirty="0" smtClean="0">
                <a:solidFill>
                  <a:schemeClr val="accent1">
                    <a:lumMod val="75000"/>
                  </a:schemeClr>
                </a:solidFill>
                <a:latin typeface="Gill Sans MT" pitchFamily="34" charset="0"/>
                <a:ea typeface="+mj-ea"/>
                <a:cs typeface="+mj-cs"/>
              </a:rPr>
              <a:t>Le diverse tipologie</a:t>
            </a:r>
            <a:endParaRPr kumimoji="0" lang="it-IT" sz="32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4294967295"/>
          </p:nvPr>
        </p:nvSpPr>
        <p:spPr>
          <a:xfrm>
            <a:off x="642910" y="928670"/>
            <a:ext cx="7772400" cy="5281610"/>
          </a:xfrm>
          <a:ln w="38100">
            <a:solidFill>
              <a:srgbClr val="FF6600"/>
            </a:solidFill>
          </a:ln>
        </p:spPr>
        <p:txBody>
          <a:bodyPr>
            <a:normAutofit lnSpcReduction="10000"/>
          </a:bodyPr>
          <a:lstStyle/>
          <a:p>
            <a:pPr>
              <a:lnSpc>
                <a:spcPct val="90000"/>
              </a:lnSpc>
              <a:buFontTx/>
              <a:buNone/>
            </a:pPr>
            <a:endParaRPr lang="it-IT" sz="1800" b="1" u="sng" dirty="0" smtClean="0">
              <a:solidFill>
                <a:srgbClr val="002060"/>
              </a:solidFill>
              <a:effectLst>
                <a:outerShdw blurRad="38100" dist="38100" dir="2700000" algn="tl">
                  <a:srgbClr val="C0C0C0"/>
                </a:outerShdw>
              </a:effectLst>
              <a:latin typeface="Gill Sans MT" pitchFamily="34" charset="0"/>
              <a:cs typeface="Times New Roman" charset="0"/>
            </a:endParaRPr>
          </a:p>
          <a:p>
            <a:pPr>
              <a:lnSpc>
                <a:spcPct val="90000"/>
              </a:lnSpc>
              <a:buFontTx/>
              <a:buNone/>
            </a:pPr>
            <a:r>
              <a:rPr lang="it-IT" sz="1800" b="1" u="sng" dirty="0" smtClean="0">
                <a:solidFill>
                  <a:srgbClr val="002060"/>
                </a:solidFill>
                <a:effectLst>
                  <a:outerShdw blurRad="38100" dist="38100" dir="2700000" algn="tl">
                    <a:srgbClr val="C0C0C0"/>
                  </a:outerShdw>
                </a:effectLst>
                <a:latin typeface="Gill Sans MT" pitchFamily="34" charset="0"/>
                <a:cs typeface="Times New Roman" charset="0"/>
              </a:rPr>
              <a:t>Comunicazione </a:t>
            </a:r>
            <a:r>
              <a:rPr lang="it-IT" sz="1800" b="1" u="sng" dirty="0">
                <a:solidFill>
                  <a:srgbClr val="002060"/>
                </a:solidFill>
                <a:effectLst>
                  <a:outerShdw blurRad="38100" dist="38100" dir="2700000" algn="tl">
                    <a:srgbClr val="C0C0C0"/>
                  </a:outerShdw>
                </a:effectLst>
                <a:latin typeface="Gill Sans MT" pitchFamily="34" charset="0"/>
                <a:cs typeface="Times New Roman" charset="0"/>
              </a:rPr>
              <a:t>operativa</a:t>
            </a:r>
          </a:p>
          <a:p>
            <a:pPr>
              <a:lnSpc>
                <a:spcPct val="90000"/>
              </a:lnSpc>
              <a:buFontTx/>
              <a:buNone/>
            </a:pPr>
            <a:r>
              <a:rPr lang="it-IT" sz="1600" dirty="0">
                <a:solidFill>
                  <a:srgbClr val="002060"/>
                </a:solidFill>
                <a:latin typeface="Gill Sans MT" pitchFamily="34" charset="0"/>
                <a:cs typeface="Times New Roman" charset="0"/>
              </a:rPr>
              <a:t> </a:t>
            </a:r>
          </a:p>
          <a:p>
            <a:pPr algn="just">
              <a:lnSpc>
                <a:spcPct val="90000"/>
              </a:lnSpc>
              <a:buFontTx/>
              <a:buNone/>
            </a:pPr>
            <a:r>
              <a:rPr lang="it-IT" sz="1600" dirty="0">
                <a:solidFill>
                  <a:srgbClr val="002060"/>
                </a:solidFill>
                <a:latin typeface="Gill Sans MT" pitchFamily="34" charset="0"/>
                <a:cs typeface="Times New Roman" charset="0"/>
              </a:rPr>
              <a:t>Questo tipo di comunicazione </a:t>
            </a:r>
            <a:r>
              <a:rPr lang="it-IT" sz="1600" i="1" dirty="0">
                <a:solidFill>
                  <a:srgbClr val="002060"/>
                </a:solidFill>
                <a:latin typeface="Gill Sans MT" pitchFamily="34" charset="0"/>
                <a:cs typeface="Times New Roman" charset="0"/>
              </a:rPr>
              <a:t>supporta</a:t>
            </a:r>
            <a:r>
              <a:rPr lang="it-IT" sz="1600" dirty="0">
                <a:solidFill>
                  <a:srgbClr val="002060"/>
                </a:solidFill>
                <a:latin typeface="Gill Sans MT" pitchFamily="34" charset="0"/>
                <a:cs typeface="Times New Roman" charset="0"/>
              </a:rPr>
              <a:t> i processi produttivi e gestionali di base, trasmettendo a tale scopo tutte le informazioni necessarie al loro svolgimento.</a:t>
            </a:r>
          </a:p>
          <a:p>
            <a:pPr>
              <a:lnSpc>
                <a:spcPct val="90000"/>
              </a:lnSpc>
              <a:buFontTx/>
              <a:buNone/>
            </a:pPr>
            <a:r>
              <a:rPr lang="it-IT" sz="1600" dirty="0">
                <a:solidFill>
                  <a:srgbClr val="002060"/>
                </a:solidFill>
                <a:latin typeface="Gill Sans MT" pitchFamily="34" charset="0"/>
                <a:cs typeface="Times New Roman" charset="0"/>
              </a:rPr>
              <a:t> </a:t>
            </a:r>
          </a:p>
          <a:p>
            <a:pPr algn="just">
              <a:lnSpc>
                <a:spcPct val="90000"/>
              </a:lnSpc>
              <a:buFontTx/>
              <a:buNone/>
            </a:pPr>
            <a:r>
              <a:rPr lang="it-IT" sz="1600" i="1" dirty="0">
                <a:solidFill>
                  <a:srgbClr val="002060"/>
                </a:solidFill>
                <a:latin typeface="Gill Sans MT" pitchFamily="34" charset="0"/>
                <a:cs typeface="Times New Roman" charset="0"/>
              </a:rPr>
              <a:t>Ottimizza</a:t>
            </a:r>
            <a:r>
              <a:rPr lang="it-IT" sz="1600" dirty="0">
                <a:solidFill>
                  <a:srgbClr val="002060"/>
                </a:solidFill>
                <a:latin typeface="Gill Sans MT" pitchFamily="34" charset="0"/>
                <a:cs typeface="Times New Roman" charset="0"/>
              </a:rPr>
              <a:t> i flussi di comunicazione legati ai processi di lavoro, favorendo la produzione e diffusione del </a:t>
            </a:r>
            <a:r>
              <a:rPr lang="it-IT" sz="1600" dirty="0" err="1">
                <a:solidFill>
                  <a:srgbClr val="002060"/>
                </a:solidFill>
                <a:latin typeface="Gill Sans MT" pitchFamily="34" charset="0"/>
                <a:cs typeface="Times New Roman" charset="0"/>
              </a:rPr>
              <a:t>Know</a:t>
            </a:r>
            <a:r>
              <a:rPr lang="it-IT" sz="1600" dirty="0">
                <a:solidFill>
                  <a:srgbClr val="002060"/>
                </a:solidFill>
                <a:latin typeface="Gill Sans MT" pitchFamily="34" charset="0"/>
                <a:cs typeface="Times New Roman" charset="0"/>
              </a:rPr>
              <a:t> </a:t>
            </a:r>
            <a:r>
              <a:rPr lang="it-IT" sz="1600" dirty="0" err="1">
                <a:solidFill>
                  <a:srgbClr val="002060"/>
                </a:solidFill>
                <a:latin typeface="Gill Sans MT" pitchFamily="34" charset="0"/>
                <a:cs typeface="Times New Roman" charset="0"/>
              </a:rPr>
              <a:t>how</a:t>
            </a:r>
            <a:r>
              <a:rPr lang="it-IT" sz="1600" dirty="0">
                <a:solidFill>
                  <a:srgbClr val="002060"/>
                </a:solidFill>
                <a:latin typeface="Gill Sans MT" pitchFamily="34" charset="0"/>
                <a:cs typeface="Times New Roman" charset="0"/>
              </a:rPr>
              <a:t> aziendale e promovendo l’addestramento e l’aggiornamento professionale.</a:t>
            </a:r>
          </a:p>
          <a:p>
            <a:pPr algn="just">
              <a:lnSpc>
                <a:spcPct val="90000"/>
              </a:lnSpc>
              <a:buFontTx/>
              <a:buNone/>
            </a:pPr>
            <a:r>
              <a:rPr lang="it-IT" sz="1600" dirty="0">
                <a:solidFill>
                  <a:srgbClr val="002060"/>
                </a:solidFill>
                <a:latin typeface="Gill Sans MT" pitchFamily="34" charset="0"/>
                <a:cs typeface="Times New Roman" charset="0"/>
              </a:rPr>
              <a:t> </a:t>
            </a:r>
          </a:p>
          <a:p>
            <a:pPr algn="just">
              <a:lnSpc>
                <a:spcPct val="90000"/>
              </a:lnSpc>
              <a:buFontTx/>
              <a:buNone/>
            </a:pPr>
            <a:r>
              <a:rPr lang="it-IT" sz="1600" i="1" dirty="0">
                <a:solidFill>
                  <a:srgbClr val="002060"/>
                </a:solidFill>
                <a:latin typeface="Gill Sans MT" pitchFamily="34" charset="0"/>
                <a:cs typeface="Times New Roman" charset="0"/>
              </a:rPr>
              <a:t>Contribuisce </a:t>
            </a:r>
            <a:r>
              <a:rPr lang="it-IT" sz="1600" dirty="0">
                <a:solidFill>
                  <a:srgbClr val="002060"/>
                </a:solidFill>
                <a:latin typeface="Gill Sans MT" pitchFamily="34" charset="0"/>
                <a:cs typeface="Times New Roman" charset="0"/>
              </a:rPr>
              <a:t>ad alimentare la </a:t>
            </a:r>
            <a:r>
              <a:rPr lang="it-IT" sz="1600" i="1" dirty="0" err="1">
                <a:solidFill>
                  <a:srgbClr val="002060"/>
                </a:solidFill>
                <a:latin typeface="Gill Sans MT" pitchFamily="34" charset="0"/>
                <a:cs typeface="Times New Roman" charset="0"/>
              </a:rPr>
              <a:t>learning</a:t>
            </a:r>
            <a:r>
              <a:rPr lang="it-IT" sz="1600" i="1" dirty="0">
                <a:solidFill>
                  <a:srgbClr val="002060"/>
                </a:solidFill>
                <a:latin typeface="Gill Sans MT" pitchFamily="34" charset="0"/>
                <a:cs typeface="Times New Roman" charset="0"/>
              </a:rPr>
              <a:t> </a:t>
            </a:r>
            <a:r>
              <a:rPr lang="it-IT" sz="1600" i="1" dirty="0" err="1">
                <a:solidFill>
                  <a:srgbClr val="002060"/>
                </a:solidFill>
                <a:latin typeface="Gill Sans MT" pitchFamily="34" charset="0"/>
                <a:cs typeface="Times New Roman" charset="0"/>
              </a:rPr>
              <a:t>organization</a:t>
            </a:r>
            <a:r>
              <a:rPr lang="it-IT" sz="1600" i="1" dirty="0">
                <a:solidFill>
                  <a:srgbClr val="002060"/>
                </a:solidFill>
                <a:latin typeface="Gill Sans MT" pitchFamily="34" charset="0"/>
                <a:cs typeface="Times New Roman" charset="0"/>
              </a:rPr>
              <a:t> </a:t>
            </a:r>
            <a:r>
              <a:rPr lang="it-IT" sz="1600" dirty="0">
                <a:solidFill>
                  <a:srgbClr val="002060"/>
                </a:solidFill>
                <a:latin typeface="Gill Sans MT" pitchFamily="34" charset="0"/>
                <a:cs typeface="Times New Roman" charset="0"/>
              </a:rPr>
              <a:t>e quindi a generare apprendimento e conoscenza.</a:t>
            </a:r>
          </a:p>
          <a:p>
            <a:pPr algn="just">
              <a:lnSpc>
                <a:spcPct val="90000"/>
              </a:lnSpc>
              <a:buFontTx/>
              <a:buNone/>
            </a:pPr>
            <a:r>
              <a:rPr lang="it-IT" sz="1600" dirty="0">
                <a:solidFill>
                  <a:srgbClr val="002060"/>
                </a:solidFill>
                <a:latin typeface="Gill Sans MT" pitchFamily="34" charset="0"/>
                <a:cs typeface="Times New Roman" charset="0"/>
              </a:rPr>
              <a:t> </a:t>
            </a:r>
          </a:p>
          <a:p>
            <a:pPr algn="just">
              <a:lnSpc>
                <a:spcPct val="90000"/>
              </a:lnSpc>
              <a:buFontTx/>
              <a:buNone/>
            </a:pPr>
            <a:r>
              <a:rPr lang="it-IT" sz="1800" b="1" u="sng" dirty="0">
                <a:solidFill>
                  <a:srgbClr val="002060"/>
                </a:solidFill>
                <a:effectLst>
                  <a:outerShdw blurRad="38100" dist="38100" dir="2700000" algn="tl">
                    <a:srgbClr val="C0C0C0"/>
                  </a:outerShdw>
                </a:effectLst>
                <a:latin typeface="Gill Sans MT" pitchFamily="34" charset="0"/>
                <a:cs typeface="Times New Roman" charset="0"/>
              </a:rPr>
              <a:t>Comunicazione informativa</a:t>
            </a:r>
            <a:endParaRPr lang="it-IT" sz="1800" b="1" dirty="0">
              <a:solidFill>
                <a:srgbClr val="002060"/>
              </a:solidFill>
              <a:effectLst>
                <a:outerShdw blurRad="38100" dist="38100" dir="2700000" algn="tl">
                  <a:srgbClr val="C0C0C0"/>
                </a:outerShdw>
              </a:effectLst>
              <a:latin typeface="Gill Sans MT" pitchFamily="34" charset="0"/>
              <a:cs typeface="Times New Roman" charset="0"/>
            </a:endParaRPr>
          </a:p>
          <a:p>
            <a:pPr algn="just">
              <a:lnSpc>
                <a:spcPct val="90000"/>
              </a:lnSpc>
              <a:buFontTx/>
              <a:buNone/>
            </a:pPr>
            <a:r>
              <a:rPr lang="it-IT" sz="1800" b="1" dirty="0">
                <a:solidFill>
                  <a:srgbClr val="002060"/>
                </a:solidFill>
                <a:effectLst>
                  <a:outerShdw blurRad="38100" dist="38100" dir="2700000" algn="tl">
                    <a:srgbClr val="C0C0C0"/>
                  </a:outerShdw>
                </a:effectLst>
                <a:latin typeface="Gill Sans MT" pitchFamily="34" charset="0"/>
                <a:cs typeface="Times New Roman" charset="0"/>
              </a:rPr>
              <a:t> </a:t>
            </a:r>
          </a:p>
          <a:p>
            <a:pPr algn="just">
              <a:lnSpc>
                <a:spcPct val="90000"/>
              </a:lnSpc>
              <a:buFontTx/>
              <a:buNone/>
            </a:pPr>
            <a:r>
              <a:rPr lang="it-IT" sz="1600" dirty="0">
                <a:solidFill>
                  <a:srgbClr val="002060"/>
                </a:solidFill>
                <a:latin typeface="Gill Sans MT" pitchFamily="34" charset="0"/>
                <a:cs typeface="Times New Roman" charset="0"/>
              </a:rPr>
              <a:t>Finalizzata a migliorare la conoscenza dell’azienda, dei suoi prodotti e dei suoi mercati nei confronti delle diverse categorie di personale e, conseguentemente, di migliorarne anche l’immagine. E’ una comunicazione di tipo </a:t>
            </a:r>
            <a:r>
              <a:rPr lang="it-IT" sz="1600" i="1" dirty="0">
                <a:solidFill>
                  <a:srgbClr val="002060"/>
                </a:solidFill>
                <a:latin typeface="Gill Sans MT" pitchFamily="34" charset="0"/>
                <a:cs typeface="Times New Roman" charset="0"/>
              </a:rPr>
              <a:t>motivazionale</a:t>
            </a:r>
            <a:r>
              <a:rPr lang="it-IT" sz="1600" dirty="0">
                <a:solidFill>
                  <a:srgbClr val="002060"/>
                </a:solidFill>
                <a:latin typeface="Gill Sans MT" pitchFamily="34" charset="0"/>
                <a:cs typeface="Times New Roman" charset="0"/>
              </a:rPr>
              <a:t> nel senso che fornisce alle persone le informazioni necessarie a collocare il proprio lavoro in un contesto più ampio di significati.</a:t>
            </a:r>
          </a:p>
          <a:p>
            <a:pPr algn="just">
              <a:lnSpc>
                <a:spcPct val="90000"/>
              </a:lnSpc>
              <a:buFontTx/>
              <a:buNone/>
            </a:pPr>
            <a:r>
              <a:rPr lang="it-IT" sz="1600" dirty="0">
                <a:solidFill>
                  <a:srgbClr val="002060"/>
                </a:solidFill>
                <a:latin typeface="Gill Sans MT" pitchFamily="34" charset="0"/>
                <a:cs typeface="Times New Roman" charset="0"/>
              </a:rPr>
              <a:t>Contribuisce a dare più senso all’attività degli individui.</a:t>
            </a:r>
          </a:p>
          <a:p>
            <a:pPr>
              <a:lnSpc>
                <a:spcPct val="90000"/>
              </a:lnSpc>
              <a:buFontTx/>
              <a:buNone/>
            </a:pPr>
            <a:endParaRPr lang="it-IT" sz="1600" dirty="0">
              <a:solidFill>
                <a:srgbClr val="002060"/>
              </a:solidFill>
              <a:latin typeface="Gill Sans MT" pitchFamily="34" charset="0"/>
            </a:endParaRPr>
          </a:p>
        </p:txBody>
      </p:sp>
      <p:sp>
        <p:nvSpPr>
          <p:cNvPr id="4"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200" dirty="0" smtClean="0">
                <a:solidFill>
                  <a:schemeClr val="accent1">
                    <a:lumMod val="75000"/>
                  </a:schemeClr>
                </a:solidFill>
                <a:latin typeface="Gill Sans MT" pitchFamily="34" charset="0"/>
                <a:ea typeface="+mj-ea"/>
                <a:cs typeface="+mj-cs"/>
              </a:rPr>
              <a:t>Le diverse tipologie</a:t>
            </a:r>
            <a:endParaRPr kumimoji="0" lang="it-IT" sz="32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715261"/>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Gli obiettivi</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43362" name="Picture 2" descr="Risultati immagini per comunicazione interna immagini"/>
          <p:cNvPicPr>
            <a:picLocks noChangeAspect="1" noChangeArrowheads="1"/>
          </p:cNvPicPr>
          <p:nvPr/>
        </p:nvPicPr>
        <p:blipFill>
          <a:blip r:embed="rId3"/>
          <a:srcRect/>
          <a:stretch>
            <a:fillRect/>
          </a:stretch>
        </p:blipFill>
        <p:spPr bwMode="auto">
          <a:xfrm>
            <a:off x="5857884" y="3643314"/>
            <a:ext cx="2143125" cy="2143125"/>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4294967295"/>
          </p:nvPr>
        </p:nvSpPr>
        <p:spPr>
          <a:xfrm>
            <a:off x="714348" y="1000108"/>
            <a:ext cx="7772400" cy="5219696"/>
          </a:xfrm>
          <a:ln w="57150">
            <a:solidFill>
              <a:srgbClr val="008000"/>
            </a:solidFill>
          </a:ln>
        </p:spPr>
        <p:txBody>
          <a:bodyPr>
            <a:normAutofit fontScale="92500" lnSpcReduction="10000"/>
          </a:bodyPr>
          <a:lstStyle/>
          <a:p>
            <a:pPr>
              <a:buFontTx/>
              <a:buNone/>
            </a:pPr>
            <a:endParaRPr lang="it-IT" sz="1400" dirty="0">
              <a:solidFill>
                <a:srgbClr val="002060"/>
              </a:solidFill>
              <a:latin typeface="Gill Sans MT" pitchFamily="34" charset="0"/>
              <a:cs typeface="Times New Roman" charset="0"/>
            </a:endParaRPr>
          </a:p>
          <a:p>
            <a:pPr algn="just"/>
            <a:r>
              <a:rPr lang="it-IT" sz="1400" dirty="0">
                <a:solidFill>
                  <a:srgbClr val="002060"/>
                </a:solidFill>
                <a:latin typeface="Gill Sans MT" pitchFamily="34" charset="0"/>
                <a:cs typeface="Times New Roman" charset="0"/>
              </a:rPr>
              <a:t>Fornire informazioni sui meccanismi operativi</a:t>
            </a:r>
          </a:p>
          <a:p>
            <a:pPr algn="just"/>
            <a:r>
              <a:rPr lang="it-IT" sz="1400" dirty="0">
                <a:solidFill>
                  <a:srgbClr val="002060"/>
                </a:solidFill>
                <a:latin typeface="Gill Sans MT" pitchFamily="34" charset="0"/>
                <a:cs typeface="Times New Roman" charset="0"/>
              </a:rPr>
              <a:t>Supportare le innovazioni organizzative e gestionali</a:t>
            </a:r>
          </a:p>
          <a:p>
            <a:pPr algn="just"/>
            <a:r>
              <a:rPr lang="it-IT" sz="1400" dirty="0">
                <a:solidFill>
                  <a:srgbClr val="002060"/>
                </a:solidFill>
                <a:latin typeface="Gill Sans MT" pitchFamily="34" charset="0"/>
                <a:cs typeface="Times New Roman" charset="0"/>
              </a:rPr>
              <a:t>Sviluppare il consenso e il coinvolgimento delle persone</a:t>
            </a:r>
          </a:p>
          <a:p>
            <a:pPr algn="just"/>
            <a:r>
              <a:rPr lang="it-IT" sz="1400" dirty="0">
                <a:solidFill>
                  <a:srgbClr val="002060"/>
                </a:solidFill>
                <a:latin typeface="Gill Sans MT" pitchFamily="34" charset="0"/>
                <a:cs typeface="Times New Roman" charset="0"/>
              </a:rPr>
              <a:t>Diffondere i valori aziendali</a:t>
            </a:r>
          </a:p>
          <a:p>
            <a:pPr algn="just"/>
            <a:r>
              <a:rPr lang="it-IT" sz="1400" dirty="0">
                <a:solidFill>
                  <a:srgbClr val="002060"/>
                </a:solidFill>
                <a:latin typeface="Gill Sans MT" pitchFamily="34" charset="0"/>
                <a:cs typeface="Times New Roman" charset="0"/>
              </a:rPr>
              <a:t>Comunicare le strategie aziendali</a:t>
            </a:r>
          </a:p>
          <a:p>
            <a:pPr algn="just"/>
            <a:r>
              <a:rPr lang="it-IT" sz="1400" dirty="0">
                <a:solidFill>
                  <a:srgbClr val="002060"/>
                </a:solidFill>
                <a:latin typeface="Gill Sans MT" pitchFamily="34" charset="0"/>
                <a:cs typeface="Times New Roman" charset="0"/>
              </a:rPr>
              <a:t>Diffondere informazioni per far conoscere l’azienda, i suoi prodotti, i suoi mercati</a:t>
            </a:r>
          </a:p>
          <a:p>
            <a:pPr algn="just"/>
            <a:r>
              <a:rPr lang="it-IT" sz="1400" dirty="0">
                <a:solidFill>
                  <a:srgbClr val="002060"/>
                </a:solidFill>
                <a:latin typeface="Gill Sans MT" pitchFamily="34" charset="0"/>
                <a:cs typeface="Times New Roman" charset="0"/>
              </a:rPr>
              <a:t>Favorire la partecipazione e la collaborazione delle persone</a:t>
            </a:r>
          </a:p>
          <a:p>
            <a:pPr algn="just"/>
            <a:r>
              <a:rPr lang="it-IT" sz="1400" dirty="0">
                <a:solidFill>
                  <a:srgbClr val="002060"/>
                </a:solidFill>
                <a:latin typeface="Gill Sans MT" pitchFamily="34" charset="0"/>
                <a:cs typeface="Times New Roman" charset="0"/>
              </a:rPr>
              <a:t>Contribuire al miglioramento della qualità dei prodotti/servizi offerti alla clientela</a:t>
            </a:r>
          </a:p>
          <a:p>
            <a:pPr algn="just"/>
            <a:r>
              <a:rPr lang="it-IT" sz="1400" dirty="0">
                <a:solidFill>
                  <a:srgbClr val="002060"/>
                </a:solidFill>
                <a:latin typeface="Gill Sans MT" pitchFamily="34" charset="0"/>
                <a:cs typeface="Times New Roman" charset="0"/>
              </a:rPr>
              <a:t>Favorire il rafforzamento dell’identità aziendale</a:t>
            </a:r>
          </a:p>
          <a:p>
            <a:pPr algn="just"/>
            <a:r>
              <a:rPr lang="it-IT" sz="1400" dirty="0">
                <a:solidFill>
                  <a:srgbClr val="002060"/>
                </a:solidFill>
                <a:latin typeface="Gill Sans MT" pitchFamily="34" charset="0"/>
                <a:cs typeface="Times New Roman" charset="0"/>
              </a:rPr>
              <a:t>Promuovere lo sviluppo, la formazione e l’aggiornamento professionale</a:t>
            </a:r>
          </a:p>
          <a:p>
            <a:pPr algn="just"/>
            <a:r>
              <a:rPr lang="it-IT" sz="1400" dirty="0">
                <a:solidFill>
                  <a:srgbClr val="002060"/>
                </a:solidFill>
                <a:latin typeface="Gill Sans MT" pitchFamily="34" charset="0"/>
                <a:cs typeface="Times New Roman" charset="0"/>
              </a:rPr>
              <a:t>Sviluppare il senso di appartenenza</a:t>
            </a:r>
          </a:p>
          <a:p>
            <a:pPr algn="just"/>
            <a:r>
              <a:rPr lang="it-IT" sz="1400" dirty="0">
                <a:solidFill>
                  <a:srgbClr val="002060"/>
                </a:solidFill>
                <a:latin typeface="Gill Sans MT" pitchFamily="34" charset="0"/>
                <a:cs typeface="Times New Roman" charset="0"/>
              </a:rPr>
              <a:t>Ottimizzare i flussi di comunicazione legati ai processi di lavoro</a:t>
            </a:r>
          </a:p>
          <a:p>
            <a:pPr algn="just"/>
            <a:r>
              <a:rPr lang="it-IT" sz="1400" dirty="0">
                <a:solidFill>
                  <a:srgbClr val="002060"/>
                </a:solidFill>
                <a:latin typeface="Gill Sans MT" pitchFamily="34" charset="0"/>
                <a:cs typeface="Times New Roman" charset="0"/>
              </a:rPr>
              <a:t>Migliorare il clima organizzativo</a:t>
            </a:r>
          </a:p>
          <a:p>
            <a:pPr algn="just"/>
            <a:r>
              <a:rPr lang="it-IT" sz="1400" dirty="0">
                <a:solidFill>
                  <a:srgbClr val="002060"/>
                </a:solidFill>
                <a:latin typeface="Gill Sans MT" pitchFamily="34" charset="0"/>
                <a:cs typeface="Times New Roman" charset="0"/>
              </a:rPr>
              <a:t>Contribuire al miglioramento dell’immagine aziendale</a:t>
            </a:r>
          </a:p>
          <a:p>
            <a:pPr algn="just"/>
            <a:r>
              <a:rPr lang="it-IT" sz="1400" dirty="0">
                <a:solidFill>
                  <a:srgbClr val="002060"/>
                </a:solidFill>
                <a:latin typeface="Gill Sans MT" pitchFamily="34" charset="0"/>
                <a:cs typeface="Times New Roman" charset="0"/>
              </a:rPr>
              <a:t>Favorire la creazione e diffusione del </a:t>
            </a:r>
            <a:r>
              <a:rPr lang="it-IT" sz="1400" dirty="0" err="1">
                <a:solidFill>
                  <a:srgbClr val="002060"/>
                </a:solidFill>
                <a:latin typeface="Gill Sans MT" pitchFamily="34" charset="0"/>
                <a:cs typeface="Times New Roman" charset="0"/>
              </a:rPr>
              <a:t>know</a:t>
            </a:r>
            <a:r>
              <a:rPr lang="it-IT" sz="1400" dirty="0">
                <a:solidFill>
                  <a:srgbClr val="002060"/>
                </a:solidFill>
                <a:latin typeface="Gill Sans MT" pitchFamily="34" charset="0"/>
                <a:cs typeface="Times New Roman" charset="0"/>
              </a:rPr>
              <a:t> </a:t>
            </a:r>
            <a:r>
              <a:rPr lang="it-IT" sz="1400" dirty="0" err="1">
                <a:solidFill>
                  <a:srgbClr val="002060"/>
                </a:solidFill>
                <a:latin typeface="Gill Sans MT" pitchFamily="34" charset="0"/>
                <a:cs typeface="Times New Roman" charset="0"/>
              </a:rPr>
              <a:t>how</a:t>
            </a:r>
            <a:r>
              <a:rPr lang="it-IT" sz="1400" dirty="0">
                <a:solidFill>
                  <a:srgbClr val="002060"/>
                </a:solidFill>
                <a:latin typeface="Gill Sans MT" pitchFamily="34" charset="0"/>
                <a:cs typeface="Times New Roman" charset="0"/>
              </a:rPr>
              <a:t> aziendale</a:t>
            </a:r>
          </a:p>
          <a:p>
            <a:pPr algn="just"/>
            <a:r>
              <a:rPr lang="it-IT" sz="1400" dirty="0">
                <a:solidFill>
                  <a:srgbClr val="002060"/>
                </a:solidFill>
                <a:latin typeface="Gill Sans MT" pitchFamily="34" charset="0"/>
                <a:cs typeface="Times New Roman" charset="0"/>
              </a:rPr>
              <a:t>Favorire la condivisione delle scelte strategiche</a:t>
            </a:r>
          </a:p>
          <a:p>
            <a:pPr algn="just"/>
            <a:r>
              <a:rPr lang="it-IT" sz="1400" dirty="0">
                <a:solidFill>
                  <a:srgbClr val="002060"/>
                </a:solidFill>
                <a:latin typeface="Gill Sans MT" pitchFamily="34" charset="0"/>
                <a:cs typeface="Times New Roman" charset="0"/>
              </a:rPr>
              <a:t>Supportare i processi aziendali strategici (fusioni, acquisizioni, riorganizzazioni ecc.)</a:t>
            </a:r>
          </a:p>
          <a:p>
            <a:pPr algn="just"/>
            <a:r>
              <a:rPr lang="it-IT" sz="1400" dirty="0">
                <a:solidFill>
                  <a:srgbClr val="002060"/>
                </a:solidFill>
                <a:latin typeface="Gill Sans MT" pitchFamily="34" charset="0"/>
                <a:cs typeface="Times New Roman" charset="0"/>
              </a:rPr>
              <a:t>Fornire supporto alle altre unità organizzative sui temi della comunicazione</a:t>
            </a:r>
          </a:p>
          <a:p>
            <a:endParaRPr lang="it-IT" sz="1400" dirty="0">
              <a:solidFill>
                <a:srgbClr val="002060"/>
              </a:solidFill>
              <a:latin typeface="Gill Sans MT" pitchFamily="34" charset="0"/>
            </a:endParaRPr>
          </a:p>
        </p:txBody>
      </p:sp>
      <p:sp>
        <p:nvSpPr>
          <p:cNvPr id="4"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Gli</a:t>
            </a:r>
            <a:r>
              <a:rPr kumimoji="0" lang="it-IT" sz="32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obiettivi</a:t>
            </a:r>
            <a:endParaRPr kumimoji="0" lang="it-IT" sz="32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330815"/>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Ruolo strategico della comunicazione interna</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42338" name="Picture 2" descr="Risultati immagini per comunicazione interna immagini"/>
          <p:cNvPicPr>
            <a:picLocks noChangeAspect="1" noChangeArrowheads="1"/>
          </p:cNvPicPr>
          <p:nvPr/>
        </p:nvPicPr>
        <p:blipFill>
          <a:blip r:embed="rId3"/>
          <a:srcRect/>
          <a:stretch>
            <a:fillRect/>
          </a:stretch>
        </p:blipFill>
        <p:spPr bwMode="auto">
          <a:xfrm>
            <a:off x="5857884" y="4143380"/>
            <a:ext cx="2628900" cy="1743076"/>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a:xfrm>
            <a:off x="714348" y="642918"/>
            <a:ext cx="7772400" cy="5562600"/>
          </a:xfrm>
        </p:spPr>
        <p:txBody>
          <a:bodyPr>
            <a:normAutofit/>
          </a:bodyPr>
          <a:lstStyle/>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Negli ultimi anni si sono verificati mutamenti così significativi da costituire, secondo alcuni, l’inizio di una diversa epoca nell’evoluzione dell’impresa.</a:t>
            </a: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Siamo passati da un sistema di mercato industriale a un </a:t>
            </a:r>
            <a:r>
              <a:rPr lang="it-IT" sz="1600" i="1" dirty="0">
                <a:solidFill>
                  <a:srgbClr val="002060"/>
                </a:solidFill>
                <a:latin typeface="Gill Sans MT" pitchFamily="34" charset="0"/>
                <a:cs typeface="Times New Roman" charset="0"/>
              </a:rPr>
              <a:t>sistema multiplo di economie e mercati.</a:t>
            </a:r>
            <a:r>
              <a:rPr lang="it-IT" sz="1600" dirty="0">
                <a:solidFill>
                  <a:srgbClr val="002060"/>
                </a:solidFill>
                <a:latin typeface="Gill Sans MT" pitchFamily="34" charset="0"/>
                <a:cs typeface="Times New Roman" charset="0"/>
              </a:rPr>
              <a:t> In questo sistema le crisi sono ricorrenti e i concetti un tempo fondamentali di gerarchia, standardizzazione, posizione e responsabilità vengono progressivamente affiancati e sostituiti da una sempre più marcata attenzione verso:</a:t>
            </a: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pPr>
            <a:r>
              <a:rPr lang="it-IT" sz="1600" i="1" dirty="0">
                <a:solidFill>
                  <a:srgbClr val="002060"/>
                </a:solidFill>
                <a:latin typeface="Gill Sans MT" pitchFamily="34" charset="0"/>
                <a:cs typeface="Times New Roman" charset="0"/>
              </a:rPr>
              <a:t>Innovazione continua</a:t>
            </a:r>
            <a:endParaRPr lang="it-IT" sz="1600" dirty="0">
              <a:solidFill>
                <a:srgbClr val="002060"/>
              </a:solidFill>
              <a:latin typeface="Gill Sans MT" pitchFamily="34" charset="0"/>
              <a:cs typeface="Times New Roman" charset="0"/>
            </a:endParaRPr>
          </a:p>
          <a:p>
            <a:pPr marL="0" indent="0" algn="just">
              <a:lnSpc>
                <a:spcPct val="90000"/>
              </a:lnSpc>
            </a:pPr>
            <a:r>
              <a:rPr lang="it-IT" sz="1600" i="1" dirty="0">
                <a:solidFill>
                  <a:srgbClr val="002060"/>
                </a:solidFill>
                <a:latin typeface="Gill Sans MT" pitchFamily="34" charset="0"/>
                <a:cs typeface="Times New Roman" charset="0"/>
              </a:rPr>
              <a:t>Comunicazione permanente</a:t>
            </a:r>
            <a:endParaRPr lang="it-IT" sz="1600" dirty="0">
              <a:solidFill>
                <a:srgbClr val="002060"/>
              </a:solidFill>
              <a:latin typeface="Gill Sans MT" pitchFamily="34" charset="0"/>
              <a:cs typeface="Times New Roman" charset="0"/>
            </a:endParaRPr>
          </a:p>
          <a:p>
            <a:pPr marL="0" indent="0" algn="just">
              <a:lnSpc>
                <a:spcPct val="90000"/>
              </a:lnSpc>
            </a:pPr>
            <a:r>
              <a:rPr lang="it-IT" sz="1600" i="1" dirty="0">
                <a:solidFill>
                  <a:srgbClr val="002060"/>
                </a:solidFill>
                <a:latin typeface="Gill Sans MT" pitchFamily="34" charset="0"/>
                <a:cs typeface="Times New Roman" charset="0"/>
              </a:rPr>
              <a:t>Capitalizzazione e sviluppo delle competenze</a:t>
            </a:r>
            <a:endParaRPr lang="it-IT" sz="1600" dirty="0">
              <a:solidFill>
                <a:srgbClr val="002060"/>
              </a:solidFill>
              <a:latin typeface="Gill Sans MT" pitchFamily="34" charset="0"/>
              <a:cs typeface="Times New Roman" charset="0"/>
            </a:endParaRPr>
          </a:p>
          <a:p>
            <a:pPr marL="0" indent="0" algn="just">
              <a:lnSpc>
                <a:spcPct val="90000"/>
              </a:lnSpc>
            </a:pPr>
            <a:r>
              <a:rPr lang="it-IT" sz="1600" i="1" dirty="0">
                <a:solidFill>
                  <a:srgbClr val="002060"/>
                </a:solidFill>
                <a:latin typeface="Gill Sans MT" pitchFamily="34" charset="0"/>
                <a:cs typeface="Times New Roman" charset="0"/>
              </a:rPr>
              <a:t>Guerra di talenti (turn </a:t>
            </a:r>
            <a:r>
              <a:rPr lang="it-IT" sz="1600" i="1" dirty="0" err="1">
                <a:solidFill>
                  <a:srgbClr val="002060"/>
                </a:solidFill>
                <a:latin typeface="Gill Sans MT" pitchFamily="34" charset="0"/>
                <a:cs typeface="Times New Roman" charset="0"/>
              </a:rPr>
              <a:t>over</a:t>
            </a:r>
            <a:r>
              <a:rPr lang="it-IT" sz="1600" i="1" dirty="0">
                <a:solidFill>
                  <a:srgbClr val="002060"/>
                </a:solidFill>
                <a:latin typeface="Gill Sans MT" pitchFamily="34" charset="0"/>
                <a:cs typeface="Times New Roman" charset="0"/>
              </a:rPr>
              <a:t>)</a:t>
            </a:r>
            <a:endParaRPr lang="it-IT" sz="1600" dirty="0">
              <a:solidFill>
                <a:srgbClr val="002060"/>
              </a:solidFill>
              <a:latin typeface="Gill Sans MT" pitchFamily="34" charset="0"/>
              <a:cs typeface="Times New Roman" charset="0"/>
            </a:endParaRPr>
          </a:p>
          <a:p>
            <a:pPr marL="0" indent="0" algn="just">
              <a:lnSpc>
                <a:spcPct val="90000"/>
              </a:lnSpc>
            </a:pPr>
            <a:r>
              <a:rPr lang="it-IT" sz="1600" i="1" dirty="0">
                <a:solidFill>
                  <a:srgbClr val="002060"/>
                </a:solidFill>
                <a:latin typeface="Gill Sans MT" pitchFamily="34" charset="0"/>
                <a:cs typeface="Times New Roman" charset="0"/>
              </a:rPr>
              <a:t>Rapidità decisionale e di azione.</a:t>
            </a:r>
            <a:endParaRPr lang="it-IT" sz="1600" dirty="0">
              <a:solidFill>
                <a:srgbClr val="002060"/>
              </a:solidFill>
              <a:latin typeface="Gill Sans MT" pitchFamily="34" charset="0"/>
              <a:cs typeface="Times New Roman" charset="0"/>
            </a:endParaRP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gn="just">
              <a:lnSpc>
                <a:spcPct val="90000"/>
              </a:lnSpc>
              <a:buFontTx/>
              <a:buNone/>
            </a:pPr>
            <a:r>
              <a:rPr lang="it-IT" sz="1600" dirty="0">
                <a:solidFill>
                  <a:srgbClr val="002060"/>
                </a:solidFill>
                <a:latin typeface="Gill Sans MT" pitchFamily="34" charset="0"/>
                <a:cs typeface="Times New Roman" charset="0"/>
              </a:rPr>
              <a:t> </a:t>
            </a:r>
          </a:p>
          <a:p>
            <a:pPr marL="0" indent="0">
              <a:lnSpc>
                <a:spcPct val="90000"/>
              </a:lnSpc>
              <a:buFontTx/>
              <a:buNone/>
            </a:pPr>
            <a:r>
              <a:rPr lang="it-IT" sz="1600" u="sng" dirty="0">
                <a:solidFill>
                  <a:srgbClr val="002060"/>
                </a:solidFill>
                <a:latin typeface="Gill Sans MT" pitchFamily="34" charset="0"/>
                <a:cs typeface="Times New Roman" charset="0"/>
              </a:rPr>
              <a:t>Da</a:t>
            </a:r>
            <a:r>
              <a:rPr lang="it-IT" sz="1600" dirty="0">
                <a:solidFill>
                  <a:srgbClr val="002060"/>
                </a:solidFill>
                <a:latin typeface="Gill Sans MT" pitchFamily="34" charset="0"/>
                <a:cs typeface="Times New Roman" charset="0"/>
              </a:rPr>
              <a:t> </a:t>
            </a:r>
            <a:r>
              <a:rPr lang="it-IT" sz="1600" u="sng" dirty="0">
                <a:solidFill>
                  <a:srgbClr val="002060"/>
                </a:solidFill>
                <a:latin typeface="Gill Sans MT" pitchFamily="34" charset="0"/>
                <a:cs typeface="Times New Roman" charset="0"/>
              </a:rPr>
              <a:t>epoca</a:t>
            </a:r>
            <a:r>
              <a:rPr lang="it-IT" sz="1600" dirty="0">
                <a:solidFill>
                  <a:srgbClr val="002060"/>
                </a:solidFill>
                <a:latin typeface="Gill Sans MT" pitchFamily="34" charset="0"/>
                <a:cs typeface="Times New Roman" charset="0"/>
              </a:rPr>
              <a:t> </a:t>
            </a:r>
            <a:r>
              <a:rPr lang="it-IT" sz="1600" u="sng" dirty="0">
                <a:solidFill>
                  <a:srgbClr val="002060"/>
                </a:solidFill>
                <a:latin typeface="Gill Sans MT" pitchFamily="34" charset="0"/>
                <a:cs typeface="Times New Roman" charset="0"/>
              </a:rPr>
              <a:t>industriale</a:t>
            </a:r>
            <a:r>
              <a:rPr lang="it-IT" sz="1600" dirty="0">
                <a:solidFill>
                  <a:srgbClr val="002060"/>
                </a:solidFill>
                <a:latin typeface="Gill Sans MT" pitchFamily="34" charset="0"/>
                <a:cs typeface="Times New Roman" charset="0"/>
              </a:rPr>
              <a:t> ad </a:t>
            </a:r>
            <a:r>
              <a:rPr lang="it-IT" sz="1600" u="sng" dirty="0">
                <a:solidFill>
                  <a:srgbClr val="002060"/>
                </a:solidFill>
                <a:latin typeface="Gill Sans MT" pitchFamily="34" charset="0"/>
                <a:cs typeface="Times New Roman" charset="0"/>
              </a:rPr>
              <a:t>epoca</a:t>
            </a:r>
            <a:r>
              <a:rPr lang="it-IT" sz="1600" dirty="0">
                <a:solidFill>
                  <a:srgbClr val="002060"/>
                </a:solidFill>
                <a:latin typeface="Gill Sans MT" pitchFamily="34" charset="0"/>
                <a:cs typeface="Times New Roman" charset="0"/>
              </a:rPr>
              <a:t> </a:t>
            </a:r>
            <a:r>
              <a:rPr lang="it-IT" sz="1600" u="sng" dirty="0">
                <a:solidFill>
                  <a:srgbClr val="002060"/>
                </a:solidFill>
                <a:latin typeface="Gill Sans MT" pitchFamily="34" charset="0"/>
                <a:cs typeface="Times New Roman" charset="0"/>
              </a:rPr>
              <a:t>della</a:t>
            </a:r>
            <a:r>
              <a:rPr lang="it-IT" sz="1600" dirty="0">
                <a:solidFill>
                  <a:srgbClr val="002060"/>
                </a:solidFill>
                <a:latin typeface="Gill Sans MT" pitchFamily="34" charset="0"/>
                <a:cs typeface="Times New Roman" charset="0"/>
              </a:rPr>
              <a:t> </a:t>
            </a:r>
            <a:r>
              <a:rPr lang="it-IT" sz="1600" u="sng" dirty="0">
                <a:solidFill>
                  <a:srgbClr val="002060"/>
                </a:solidFill>
                <a:latin typeface="Gill Sans MT" pitchFamily="34" charset="0"/>
                <a:cs typeface="Times New Roman" charset="0"/>
              </a:rPr>
              <a:t>complessità</a:t>
            </a:r>
            <a:r>
              <a:rPr lang="it-IT" sz="1600" dirty="0">
                <a:solidFill>
                  <a:srgbClr val="002060"/>
                </a:solidFill>
                <a:latin typeface="Gill Sans MT" pitchFamily="34" charset="0"/>
              </a:rPr>
              <a:t> </a:t>
            </a:r>
          </a:p>
        </p:txBody>
      </p:sp>
      <p:sp>
        <p:nvSpPr>
          <p:cNvPr id="5"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8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Cambiamenti</a:t>
            </a:r>
            <a:r>
              <a:rPr kumimoji="0" lang="it-IT" sz="28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nell’evoluzione del sistema impresa</a:t>
            </a:r>
            <a:endParaRPr kumimoji="0" lang="it-IT" sz="28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4294967295"/>
          </p:nvPr>
        </p:nvSpPr>
        <p:spPr>
          <a:xfrm>
            <a:off x="714348" y="571480"/>
            <a:ext cx="7772400" cy="5715000"/>
          </a:xfrm>
        </p:spPr>
        <p:txBody>
          <a:bodyPr/>
          <a:lstStyle/>
          <a:p>
            <a:pPr algn="just">
              <a:buFontTx/>
              <a:buNone/>
            </a:pPr>
            <a:endParaRPr lang="it-IT" sz="1600" dirty="0">
              <a:solidFill>
                <a:srgbClr val="002060"/>
              </a:solidFill>
              <a:latin typeface="Gill Sans MT" pitchFamily="34" charset="0"/>
              <a:cs typeface="Times New Roman" charset="0"/>
            </a:endParaRPr>
          </a:p>
          <a:p>
            <a:pPr algn="just">
              <a:buFontTx/>
              <a:buNone/>
            </a:pPr>
            <a:r>
              <a:rPr lang="it-IT" sz="1600" dirty="0" smtClean="0">
                <a:solidFill>
                  <a:srgbClr val="002060"/>
                </a:solidFill>
                <a:latin typeface="Gill Sans MT" pitchFamily="34" charset="0"/>
                <a:cs typeface="Times New Roman" charset="0"/>
              </a:rPr>
              <a:t>L’affermarsi </a:t>
            </a:r>
            <a:r>
              <a:rPr lang="it-IT" sz="1600" dirty="0">
                <a:solidFill>
                  <a:srgbClr val="002060"/>
                </a:solidFill>
                <a:latin typeface="Gill Sans MT" pitchFamily="34" charset="0"/>
                <a:cs typeface="Times New Roman" charset="0"/>
              </a:rPr>
              <a:t>di nuovi modelli organizzativi ha richiesto forme diverse e più complesse di comunicazione. </a:t>
            </a:r>
          </a:p>
          <a:p>
            <a:pPr algn="just">
              <a:buFontTx/>
              <a:buNone/>
            </a:pPr>
            <a:r>
              <a:rPr lang="it-IT" sz="1600" dirty="0">
                <a:solidFill>
                  <a:srgbClr val="002060"/>
                </a:solidFill>
                <a:latin typeface="Gill Sans MT" pitchFamily="34" charset="0"/>
                <a:cs typeface="Times New Roman" charset="0"/>
              </a:rPr>
              <a:t> </a:t>
            </a:r>
          </a:p>
          <a:p>
            <a:pPr algn="just">
              <a:buFontTx/>
              <a:buNone/>
            </a:pPr>
            <a:r>
              <a:rPr lang="it-IT" sz="1600" dirty="0">
                <a:solidFill>
                  <a:srgbClr val="002060"/>
                </a:solidFill>
                <a:latin typeface="Gill Sans MT" pitchFamily="34" charset="0"/>
                <a:cs typeface="Times New Roman" charset="0"/>
              </a:rPr>
              <a:t>La Comunicazione Interna è volta prevalentemente a </a:t>
            </a:r>
            <a:r>
              <a:rPr lang="it-IT" sz="1600" i="1" dirty="0">
                <a:solidFill>
                  <a:srgbClr val="002060"/>
                </a:solidFill>
                <a:latin typeface="Gill Sans MT" pitchFamily="34" charset="0"/>
                <a:cs typeface="Times New Roman" charset="0"/>
              </a:rPr>
              <a:t>fornire informazioni</a:t>
            </a:r>
            <a:r>
              <a:rPr lang="it-IT" sz="1600" dirty="0">
                <a:solidFill>
                  <a:srgbClr val="002060"/>
                </a:solidFill>
                <a:latin typeface="Gill Sans MT" pitchFamily="34" charset="0"/>
                <a:cs typeface="Times New Roman" charset="0"/>
              </a:rPr>
              <a:t> sui meccanismi operativi, </a:t>
            </a:r>
            <a:r>
              <a:rPr lang="it-IT" sz="1600" i="1" dirty="0">
                <a:solidFill>
                  <a:srgbClr val="002060"/>
                </a:solidFill>
                <a:latin typeface="Gill Sans MT" pitchFamily="34" charset="0"/>
                <a:cs typeface="Times New Roman" charset="0"/>
              </a:rPr>
              <a:t>supportare le innovazioni</a:t>
            </a:r>
            <a:r>
              <a:rPr lang="it-IT" sz="1600" dirty="0">
                <a:solidFill>
                  <a:srgbClr val="002060"/>
                </a:solidFill>
                <a:latin typeface="Gill Sans MT" pitchFamily="34" charset="0"/>
                <a:cs typeface="Times New Roman" charset="0"/>
              </a:rPr>
              <a:t> gestionali e organizzative, </a:t>
            </a:r>
            <a:r>
              <a:rPr lang="it-IT" sz="1600" i="1" dirty="0">
                <a:solidFill>
                  <a:srgbClr val="002060"/>
                </a:solidFill>
                <a:latin typeface="Gill Sans MT" pitchFamily="34" charset="0"/>
                <a:cs typeface="Times New Roman" charset="0"/>
              </a:rPr>
              <a:t>sviluppare il consenso</a:t>
            </a:r>
            <a:r>
              <a:rPr lang="it-IT" sz="1600" dirty="0">
                <a:solidFill>
                  <a:srgbClr val="002060"/>
                </a:solidFill>
                <a:latin typeface="Gill Sans MT" pitchFamily="34" charset="0"/>
                <a:cs typeface="Times New Roman" charset="0"/>
              </a:rPr>
              <a:t> e il coinvolgimento delle persone, </a:t>
            </a:r>
            <a:r>
              <a:rPr lang="it-IT" sz="1600" i="1" dirty="0">
                <a:solidFill>
                  <a:srgbClr val="002060"/>
                </a:solidFill>
                <a:latin typeface="Gill Sans MT" pitchFamily="34" charset="0"/>
                <a:cs typeface="Times New Roman" charset="0"/>
              </a:rPr>
              <a:t>diffondere i valori aziendali</a:t>
            </a:r>
            <a:r>
              <a:rPr lang="it-IT" sz="1600" dirty="0">
                <a:solidFill>
                  <a:srgbClr val="002060"/>
                </a:solidFill>
                <a:latin typeface="Gill Sans MT" pitchFamily="34" charset="0"/>
                <a:cs typeface="Times New Roman" charset="0"/>
              </a:rPr>
              <a:t> e </a:t>
            </a:r>
            <a:r>
              <a:rPr lang="it-IT" sz="1600" i="1" dirty="0">
                <a:solidFill>
                  <a:srgbClr val="002060"/>
                </a:solidFill>
                <a:latin typeface="Gill Sans MT" pitchFamily="34" charset="0"/>
                <a:cs typeface="Times New Roman" charset="0"/>
              </a:rPr>
              <a:t>comunicare le</a:t>
            </a:r>
            <a:r>
              <a:rPr lang="it-IT" sz="1600" dirty="0">
                <a:solidFill>
                  <a:srgbClr val="002060"/>
                </a:solidFill>
                <a:latin typeface="Gill Sans MT" pitchFamily="34" charset="0"/>
                <a:cs typeface="Times New Roman" charset="0"/>
              </a:rPr>
              <a:t> </a:t>
            </a:r>
            <a:r>
              <a:rPr lang="it-IT" sz="1600" i="1" dirty="0">
                <a:solidFill>
                  <a:srgbClr val="002060"/>
                </a:solidFill>
                <a:latin typeface="Gill Sans MT" pitchFamily="34" charset="0"/>
                <a:cs typeface="Times New Roman" charset="0"/>
              </a:rPr>
              <a:t>strategie aziendali</a:t>
            </a:r>
            <a:r>
              <a:rPr lang="it-IT" sz="1600" dirty="0">
                <a:solidFill>
                  <a:srgbClr val="002060"/>
                </a:solidFill>
                <a:latin typeface="Gill Sans MT" pitchFamily="34" charset="0"/>
                <a:cs typeface="Times New Roman" charset="0"/>
              </a:rPr>
              <a:t>.</a:t>
            </a:r>
          </a:p>
          <a:p>
            <a:pPr algn="just">
              <a:buFontTx/>
              <a:buNone/>
            </a:pPr>
            <a:r>
              <a:rPr lang="it-IT" sz="1600" dirty="0">
                <a:solidFill>
                  <a:srgbClr val="002060"/>
                </a:solidFill>
                <a:latin typeface="Gill Sans MT" pitchFamily="34" charset="0"/>
                <a:cs typeface="Times New Roman" charset="0"/>
              </a:rPr>
              <a:t> </a:t>
            </a:r>
          </a:p>
          <a:p>
            <a:pPr algn="just">
              <a:buFontTx/>
              <a:buNone/>
            </a:pPr>
            <a:r>
              <a:rPr lang="it-IT" sz="1600" dirty="0">
                <a:solidFill>
                  <a:srgbClr val="002060"/>
                </a:solidFill>
                <a:latin typeface="Gill Sans MT" pitchFamily="34" charset="0"/>
                <a:cs typeface="Times New Roman" charset="0"/>
              </a:rPr>
              <a:t> </a:t>
            </a:r>
          </a:p>
          <a:p>
            <a:pPr algn="just">
              <a:buFontTx/>
              <a:buNone/>
            </a:pPr>
            <a:r>
              <a:rPr lang="it-IT" sz="1600" dirty="0">
                <a:solidFill>
                  <a:srgbClr val="002060"/>
                </a:solidFill>
                <a:latin typeface="Gill Sans MT" pitchFamily="34" charset="0"/>
                <a:cs typeface="Times New Roman" charset="0"/>
              </a:rPr>
              <a:t>La Comunicazione Interna diviene quindi:</a:t>
            </a:r>
          </a:p>
          <a:p>
            <a:pPr algn="just">
              <a:buFontTx/>
              <a:buNone/>
            </a:pPr>
            <a:r>
              <a:rPr lang="it-IT" sz="1600" dirty="0">
                <a:solidFill>
                  <a:srgbClr val="002060"/>
                </a:solidFill>
                <a:latin typeface="Gill Sans MT" pitchFamily="34" charset="0"/>
                <a:cs typeface="Times New Roman" charset="0"/>
              </a:rPr>
              <a:t> </a:t>
            </a:r>
          </a:p>
          <a:p>
            <a:pPr algn="just">
              <a:buFontTx/>
              <a:buNone/>
            </a:pPr>
            <a:r>
              <a:rPr lang="it-IT" sz="1600" dirty="0">
                <a:solidFill>
                  <a:srgbClr val="002060"/>
                </a:solidFill>
                <a:latin typeface="Gill Sans MT" pitchFamily="34" charset="0"/>
                <a:cs typeface="Times New Roman" charset="0"/>
              </a:rPr>
              <a:t>Ø  Supporto alle variabili hard dell’organizzazione (norme, procedure, struttura organizzativa);</a:t>
            </a:r>
          </a:p>
          <a:p>
            <a:pPr algn="just">
              <a:buFontTx/>
              <a:buNone/>
            </a:pPr>
            <a:r>
              <a:rPr lang="it-IT" sz="1600" dirty="0">
                <a:solidFill>
                  <a:srgbClr val="002060"/>
                </a:solidFill>
                <a:latin typeface="Gill Sans MT" pitchFamily="34" charset="0"/>
                <a:cs typeface="Times New Roman" charset="0"/>
              </a:rPr>
              <a:t>Ø  Supporto ai cambiamenti dei modelli e dei meccanismi di funzionamento organizzativo;</a:t>
            </a:r>
          </a:p>
          <a:p>
            <a:pPr algn="just">
              <a:buFontTx/>
              <a:buNone/>
            </a:pPr>
            <a:r>
              <a:rPr lang="it-IT" sz="1600" dirty="0">
                <a:solidFill>
                  <a:srgbClr val="002060"/>
                </a:solidFill>
                <a:latin typeface="Gill Sans MT" pitchFamily="34" charset="0"/>
                <a:cs typeface="Times New Roman" charset="0"/>
              </a:rPr>
              <a:t>Ø    Strumento di gestione delle persone;</a:t>
            </a:r>
          </a:p>
          <a:p>
            <a:pPr algn="just">
              <a:buFontTx/>
              <a:buNone/>
            </a:pPr>
            <a:r>
              <a:rPr lang="it-IT" sz="1600" dirty="0">
                <a:solidFill>
                  <a:srgbClr val="002060"/>
                </a:solidFill>
                <a:latin typeface="Gill Sans MT" pitchFamily="34" charset="0"/>
                <a:cs typeface="Times New Roman" charset="0"/>
              </a:rPr>
              <a:t>Ø    Componente fondamentale della cultura e del clima aziendale.</a:t>
            </a:r>
          </a:p>
          <a:p>
            <a:pPr>
              <a:buFontTx/>
              <a:buNone/>
            </a:pPr>
            <a:endParaRPr lang="it-IT" sz="1600" dirty="0">
              <a:solidFill>
                <a:srgbClr val="002060"/>
              </a:solidFill>
              <a:latin typeface="Gill Sans MT" pitchFamily="34" charset="0"/>
            </a:endParaRPr>
          </a:p>
        </p:txBody>
      </p:sp>
      <p:sp>
        <p:nvSpPr>
          <p:cNvPr id="3"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Comunicazione</a:t>
            </a:r>
            <a:r>
              <a:rPr kumimoji="0" lang="it-IT" sz="24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come strumento globale di </a:t>
            </a:r>
            <a:r>
              <a:rPr kumimoji="0" lang="it-IT" sz="2400" b="0" i="0" u="none" strike="noStrike" kern="1200" cap="none" spc="0" normalizeH="0" noProof="0" dirty="0" err="1" smtClean="0">
                <a:ln>
                  <a:noFill/>
                </a:ln>
                <a:solidFill>
                  <a:schemeClr val="accent1">
                    <a:lumMod val="75000"/>
                  </a:schemeClr>
                </a:solidFill>
                <a:effectLst/>
                <a:uLnTx/>
                <a:uFillTx/>
                <a:latin typeface="Gill Sans MT" pitchFamily="34" charset="0"/>
                <a:ea typeface="+mj-ea"/>
                <a:cs typeface="+mj-cs"/>
              </a:rPr>
              <a:t>governance</a:t>
            </a:r>
            <a:endParaRPr kumimoji="0" lang="it-IT" sz="24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57200" y="2286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Comunicazione</a:t>
            </a:r>
            <a:r>
              <a:rPr kumimoji="0" lang="it-IT" sz="24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come strumento globale di </a:t>
            </a:r>
            <a:r>
              <a:rPr kumimoji="0" lang="it-IT" sz="2400" b="0" i="0" u="none" strike="noStrike" kern="1200" cap="none" spc="0" normalizeH="0" noProof="0" dirty="0" err="1" smtClean="0">
                <a:ln>
                  <a:noFill/>
                </a:ln>
                <a:solidFill>
                  <a:schemeClr val="accent1">
                    <a:lumMod val="75000"/>
                  </a:schemeClr>
                </a:solidFill>
                <a:effectLst/>
                <a:uLnTx/>
                <a:uFillTx/>
                <a:latin typeface="Gill Sans MT" pitchFamily="34" charset="0"/>
                <a:ea typeface="+mj-ea"/>
                <a:cs typeface="+mj-cs"/>
              </a:rPr>
              <a:t>governance</a:t>
            </a:r>
            <a:endParaRPr kumimoji="0" lang="it-IT" sz="24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Rectangle 3"/>
          <p:cNvSpPr txBox="1">
            <a:spLocks noChangeArrowheads="1"/>
          </p:cNvSpPr>
          <p:nvPr/>
        </p:nvSpPr>
        <p:spPr>
          <a:xfrm>
            <a:off x="571472" y="714356"/>
            <a:ext cx="7772400" cy="5562600"/>
          </a:xfrm>
          <a:prstGeom prst="rect">
            <a:avLst/>
          </a:prstGeom>
        </p:spPr>
        <p:txBody>
          <a:bodyPr/>
          <a:lstStyle/>
          <a:p>
            <a:pPr marL="0" marR="0" lvl="0" indent="0" algn="just"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Molteplici fattori di scenario</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interni ed esterni all’azienda, hanno esercitato un notevole impatto sull’organizzazione aziendale, assegnando alla comunicazione un ruolo non meno importante di quello posseduto da altre e più consolidate leve gestionali.</a:t>
            </a:r>
          </a:p>
          <a:p>
            <a:pPr marL="0" marR="0" lvl="0" indent="0" algn="just"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lang="it-IT" sz="1600" dirty="0" smtClean="0">
                <a:solidFill>
                  <a:srgbClr val="002060"/>
                </a:solidFill>
                <a:latin typeface="Gill Sans MT" pitchFamily="34" charset="0"/>
                <a:cs typeface="Times New Roman" charset="0"/>
              </a:rPr>
              <a:t>	</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Mutamenti dello scenario economico-finanziario</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Operazioni straordinarie d’Impresa (fusioni, acquisizioni, 	ristrutturazioni ecc.)</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Globalizzazione e competitività dei mercati</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Nuove politiche commerciali</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Innovazione tecnologica</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Modelli organizzativi più articolati e complessi</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Cambiamenti nelle procedure operative</a:t>
            </a:r>
          </a:p>
          <a:p>
            <a:pPr marL="0" marR="0" lvl="0" indent="0" algn="just" defTabSz="914400" rtl="0" eaLnBrk="1" fontAlgn="auto" latinLnBrk="0" hangingPunct="1">
              <a:lnSpc>
                <a:spcPct val="90000"/>
              </a:lnSpc>
              <a:spcBef>
                <a:spcPts val="600"/>
              </a:spcBef>
              <a:spcAft>
                <a:spcPts val="0"/>
              </a:spcAft>
              <a:buClr>
                <a:schemeClr val="accent1"/>
              </a:buClr>
              <a:buSzPct val="76000"/>
              <a:buFont typeface="Wingdings" pitchFamily="2" charset="2"/>
              <a:buChar char="q"/>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p>
          <a:p>
            <a:pPr marL="0" marR="0" lvl="0" indent="0" algn="just"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Sono tutti fattori che hanno contribuito, chi più chi meno, alla ridefinizione ed alla diffusione di un sistema di Comunicazione Interna.</a:t>
            </a:r>
          </a:p>
          <a:p>
            <a:pPr marL="0" marR="0" lvl="0" indent="0" algn="l" defTabSz="914400" rtl="0" eaLnBrk="1" fontAlgn="auto" latinLnBrk="0" hangingPunct="1">
              <a:lnSpc>
                <a:spcPct val="90000"/>
              </a:lnSpc>
              <a:spcBef>
                <a:spcPts val="600"/>
              </a:spcBef>
              <a:spcAft>
                <a:spcPts val="0"/>
              </a:spcAft>
              <a:buClr>
                <a:schemeClr val="accent1"/>
              </a:buClr>
              <a:buSzPct val="76000"/>
              <a:buFontTx/>
              <a:buNone/>
              <a:tabLst>
                <a:tab pos="1239838" algn="l"/>
              </a:tabLst>
              <a:defRPr/>
            </a:pP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330815"/>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Strumenti ed azioni di comunicazione interna</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39266" name="AutoShape 2"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39268" name="AutoShape 4" descr="Risultati immagini per comunicazione interna immagi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39270" name="Picture 6" descr="Risultati immagini per comunicazione interna immagini"/>
          <p:cNvPicPr>
            <a:picLocks noChangeAspect="1" noChangeArrowheads="1"/>
          </p:cNvPicPr>
          <p:nvPr/>
        </p:nvPicPr>
        <p:blipFill>
          <a:blip r:embed="rId3"/>
          <a:srcRect/>
          <a:stretch>
            <a:fillRect/>
          </a:stretch>
        </p:blipFill>
        <p:spPr bwMode="auto">
          <a:xfrm>
            <a:off x="5715008" y="4143380"/>
            <a:ext cx="2657475" cy="1724025"/>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Strumenti</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Rectangle 3"/>
          <p:cNvSpPr txBox="1">
            <a:spLocks noChangeArrowheads="1"/>
          </p:cNvSpPr>
          <p:nvPr/>
        </p:nvSpPr>
        <p:spPr>
          <a:xfrm>
            <a:off x="685800" y="1214422"/>
            <a:ext cx="7772400" cy="4881578"/>
          </a:xfrm>
          <a:prstGeom prst="rect">
            <a:avLst/>
          </a:prstGeom>
        </p:spPr>
        <p:txBody>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1"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Strumenti</a:t>
            </a:r>
            <a:r>
              <a:rPr kumimoji="0" lang="it-IT" sz="1600" b="1"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ogni mezzo, materiale o virtuale, di informazione/comunicazione, indiretta o mediata:</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ordini di servizio/circolari interne</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lettere dedicate e “personalizzate”</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bacheche e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info-point</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newsletter</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house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organ</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report su ricerche e sondaggi</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video istituzionali</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telegiornale aziendale</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cassetta delle idee</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media interattivi</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posta elettronica</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intranet</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internet</a:t>
            </a:r>
          </a:p>
          <a:p>
            <a:pPr marL="274320" marR="0" lvl="0" indent="-274320" algn="l"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Azioni</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Rectangle 3"/>
          <p:cNvSpPr txBox="1">
            <a:spLocks noChangeArrowheads="1"/>
          </p:cNvSpPr>
          <p:nvPr/>
        </p:nvSpPr>
        <p:spPr>
          <a:xfrm>
            <a:off x="642910" y="1000108"/>
            <a:ext cx="7772400" cy="5638800"/>
          </a:xfrm>
          <a:prstGeom prst="rect">
            <a:avLst/>
          </a:prstGeom>
        </p:spPr>
        <p:txBody>
          <a:bodyPr/>
          <a:lstStyle/>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Azione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 ogni attività, cui partecipino due o più soggetti dell’azienda, in cui è imprescindibile l’elemento dello scambio interpersonale e della partecipazione diretta all’evento:</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riunioni capo-collaboratore</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riunioni di unità organizzativa</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gruppi di lavoro interfunzionali su progetti</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focus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group</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videoconferenze</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conferenze e meeting</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corsi di formazione</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colloqui stagionali</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convention</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family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day</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Nel significato di “Azione” si intendono tutte le attività aziendali qualificate come </a:t>
            </a: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eventi</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4294967295"/>
          </p:nvPr>
        </p:nvSpPr>
        <p:spPr>
          <a:xfrm>
            <a:off x="0" y="1071546"/>
            <a:ext cx="8991600" cy="5572164"/>
          </a:xfrm>
        </p:spPr>
        <p:txBody>
          <a:bodyPr>
            <a:normAutofit/>
          </a:bodyPr>
          <a:lstStyle/>
          <a:p>
            <a:pPr marL="0" indent="0" algn="just">
              <a:lnSpc>
                <a:spcPct val="90000"/>
              </a:lnSpc>
              <a:buFontTx/>
              <a:buNone/>
            </a:pPr>
            <a:r>
              <a:rPr lang="it-IT" sz="1200" b="1" i="1" dirty="0">
                <a:solidFill>
                  <a:srgbClr val="002060"/>
                </a:solidFill>
                <a:latin typeface="Gill Sans MT" pitchFamily="34" charset="0"/>
                <a:cs typeface="Times New Roman" charset="0"/>
              </a:rPr>
              <a:t>Bacheca e info </a:t>
            </a:r>
            <a:r>
              <a:rPr lang="it-IT" sz="1200" b="1" i="1" dirty="0" err="1">
                <a:solidFill>
                  <a:srgbClr val="002060"/>
                </a:solidFill>
                <a:latin typeface="Gill Sans MT" pitchFamily="34" charset="0"/>
                <a:cs typeface="Times New Roman" charset="0"/>
              </a:rPr>
              <a:t>point</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sono strumenti cartacei in genere con un design attrattivo che riportano notizie aziendali, a volte raggruppate per tematiche</a:t>
            </a:r>
            <a:r>
              <a:rPr lang="it-IT" sz="1200" dirty="0" smtClean="0">
                <a:solidFill>
                  <a:srgbClr val="002060"/>
                </a:solidFill>
                <a:latin typeface="Gill Sans MT" pitchFamily="34" charset="0"/>
                <a:cs typeface="Times New Roman" charset="0"/>
              </a:rPr>
              <a:t>.</a:t>
            </a:r>
            <a:endParaRPr lang="it-IT" sz="1200" dirty="0">
              <a:solidFill>
                <a:srgbClr val="002060"/>
              </a:solidFill>
              <a:latin typeface="Gill Sans MT" pitchFamily="34" charset="0"/>
              <a:cs typeface="Times New Roman" charset="0"/>
            </a:endParaRPr>
          </a:p>
          <a:p>
            <a:pPr marL="0" indent="0" algn="just">
              <a:lnSpc>
                <a:spcPct val="90000"/>
              </a:lnSpc>
              <a:buFontTx/>
              <a:buNone/>
            </a:pPr>
            <a:endParaRPr lang="it-IT" sz="1200" b="1" i="1" dirty="0" smtClean="0">
              <a:solidFill>
                <a:srgbClr val="002060"/>
              </a:solidFill>
              <a:latin typeface="Gill Sans MT" pitchFamily="34" charset="0"/>
              <a:cs typeface="Times New Roman" charset="0"/>
            </a:endParaRPr>
          </a:p>
          <a:p>
            <a:pPr marL="0" indent="0" algn="just">
              <a:lnSpc>
                <a:spcPct val="90000"/>
              </a:lnSpc>
              <a:buFontTx/>
              <a:buNone/>
            </a:pPr>
            <a:r>
              <a:rPr lang="it-IT" sz="1200" b="1" i="1" dirty="0" smtClean="0">
                <a:solidFill>
                  <a:srgbClr val="002060"/>
                </a:solidFill>
                <a:latin typeface="Gill Sans MT" pitchFamily="34" charset="0"/>
                <a:cs typeface="Times New Roman" charset="0"/>
              </a:rPr>
              <a:t>Newsletter</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cartaceo semplice, veloce e poco costoso. Il numero di pagine è limitato, gli articoli brevi e le illustrazioni modeste.   </a:t>
            </a:r>
          </a:p>
          <a:p>
            <a:pPr marL="0" indent="0" algn="just">
              <a:lnSpc>
                <a:spcPct val="90000"/>
              </a:lnSpc>
              <a:buFontTx/>
              <a:buNone/>
            </a:pPr>
            <a:endParaRPr lang="it-IT" sz="1200" b="1" i="1" dirty="0" smtClean="0">
              <a:solidFill>
                <a:srgbClr val="002060"/>
              </a:solidFill>
              <a:latin typeface="Gill Sans MT" pitchFamily="34" charset="0"/>
              <a:cs typeface="Times New Roman" charset="0"/>
            </a:endParaRPr>
          </a:p>
          <a:p>
            <a:pPr marL="0" indent="0" algn="just">
              <a:lnSpc>
                <a:spcPct val="90000"/>
              </a:lnSpc>
              <a:buFontTx/>
              <a:buNone/>
            </a:pPr>
            <a:r>
              <a:rPr lang="it-IT" sz="1200" b="1" i="1" dirty="0" err="1" smtClean="0">
                <a:solidFill>
                  <a:srgbClr val="002060"/>
                </a:solidFill>
                <a:latin typeface="Gill Sans MT" pitchFamily="34" charset="0"/>
                <a:cs typeface="Times New Roman" charset="0"/>
              </a:rPr>
              <a:t>House-Organ</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cartaceo, pubblicazione periodica, identificata da un titolo stabile e pubblicato dall’azienda ad intervalli regolari. È uno strumento di comunicazione interna che di norma viene distribuito a tutti i dipendenti. Lo scopo è di attivare un canale di comunicazione stabile tra l’azienda e il suo pubblico, capace di durare nel tempo, ed attraverso il quale “fare cultura di impresa” e stimolare il senso di appartenenza e di identità</a:t>
            </a:r>
            <a:r>
              <a:rPr lang="it-IT" sz="1200" dirty="0" smtClean="0">
                <a:solidFill>
                  <a:srgbClr val="002060"/>
                </a:solidFill>
                <a:latin typeface="Gill Sans MT" pitchFamily="34" charset="0"/>
                <a:cs typeface="Times New Roman" charset="0"/>
              </a:rPr>
              <a:t>.</a:t>
            </a:r>
            <a:endParaRPr lang="it-IT" sz="1200" dirty="0">
              <a:solidFill>
                <a:srgbClr val="002060"/>
              </a:solidFill>
              <a:latin typeface="Gill Sans MT" pitchFamily="34" charset="0"/>
              <a:cs typeface="Times New Roman" charset="0"/>
            </a:endParaRPr>
          </a:p>
          <a:p>
            <a:pPr marL="0" indent="0" algn="just">
              <a:lnSpc>
                <a:spcPct val="90000"/>
              </a:lnSpc>
              <a:buFontTx/>
              <a:buNone/>
            </a:pPr>
            <a:r>
              <a:rPr lang="it-IT" sz="1200" b="1" i="1" dirty="0" smtClean="0">
                <a:solidFill>
                  <a:srgbClr val="002060"/>
                </a:solidFill>
                <a:latin typeface="Gill Sans MT" pitchFamily="34" charset="0"/>
                <a:cs typeface="Times New Roman" charset="0"/>
              </a:rPr>
              <a:t>Video </a:t>
            </a:r>
            <a:r>
              <a:rPr lang="it-IT" sz="1200" b="1" i="1" dirty="0">
                <a:solidFill>
                  <a:srgbClr val="002060"/>
                </a:solidFill>
                <a:latin typeface="Gill Sans MT" pitchFamily="34" charset="0"/>
                <a:cs typeface="Times New Roman" charset="0"/>
              </a:rPr>
              <a:t>(istituzionale)</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elettronico. È un filmato che presenta l’azienda, i suoi prodotti, i mercati in cui opera, le tecnologie, le strategie, gli obiettivi, i valori. È una “brochure video” dove l’immagine è protagonista ed il testo spesso diviene una componente di secondo piano</a:t>
            </a:r>
            <a:r>
              <a:rPr lang="it-IT" sz="1200" dirty="0" smtClean="0">
                <a:solidFill>
                  <a:srgbClr val="002060"/>
                </a:solidFill>
                <a:latin typeface="Gill Sans MT" pitchFamily="34" charset="0"/>
                <a:cs typeface="Times New Roman" charset="0"/>
              </a:rPr>
              <a:t>.</a:t>
            </a:r>
          </a:p>
          <a:p>
            <a:pPr marL="0" indent="0" algn="just">
              <a:lnSpc>
                <a:spcPct val="90000"/>
              </a:lnSpc>
              <a:buFontTx/>
              <a:buNone/>
            </a:pPr>
            <a:endParaRPr lang="it-IT" sz="1200" dirty="0" smtClean="0">
              <a:solidFill>
                <a:srgbClr val="002060"/>
              </a:solidFill>
              <a:latin typeface="Gill Sans MT" pitchFamily="34" charset="0"/>
              <a:cs typeface="Times New Roman" charset="0"/>
            </a:endParaRPr>
          </a:p>
          <a:p>
            <a:pPr marL="0" indent="0" algn="just">
              <a:lnSpc>
                <a:spcPct val="90000"/>
              </a:lnSpc>
              <a:buFontTx/>
              <a:buNone/>
            </a:pPr>
            <a:r>
              <a:rPr lang="it-IT" sz="1200" b="1" i="1" dirty="0" smtClean="0">
                <a:solidFill>
                  <a:srgbClr val="002060"/>
                </a:solidFill>
                <a:latin typeface="Gill Sans MT" pitchFamily="34" charset="0"/>
                <a:cs typeface="Times New Roman" charset="0"/>
              </a:rPr>
              <a:t>Telegiornale </a:t>
            </a:r>
            <a:r>
              <a:rPr lang="it-IT" sz="1200" b="1" i="1" dirty="0">
                <a:solidFill>
                  <a:srgbClr val="002060"/>
                </a:solidFill>
                <a:latin typeface="Gill Sans MT" pitchFamily="34" charset="0"/>
                <a:cs typeface="Times New Roman" charset="0"/>
              </a:rPr>
              <a:t>aziendale</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elettronico. È un notiziario televisivo periodico che ha tutte le caratteristiche tipiche di un telegiornale delle grandi reti televisive. Di durata variabile (5-15 minuti) può essere su cassetta e inviato a casa, trasmesso in azienda durante gli intervalli o addirittura è possibile trasmetterlo direttamente a casa dei destinatari utilizzando programmi a pagamento con codificatori speciali. Necessita di speaker professionisti</a:t>
            </a:r>
            <a:r>
              <a:rPr lang="it-IT" sz="1200" dirty="0" smtClean="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a:t>
            </a:r>
          </a:p>
          <a:p>
            <a:pPr marL="0" indent="0" algn="just">
              <a:lnSpc>
                <a:spcPct val="90000"/>
              </a:lnSpc>
              <a:buFontTx/>
              <a:buNone/>
            </a:pPr>
            <a:endParaRPr lang="it-IT" sz="1200" b="1" i="1" dirty="0" smtClean="0">
              <a:solidFill>
                <a:srgbClr val="002060"/>
              </a:solidFill>
              <a:latin typeface="Gill Sans MT" pitchFamily="34" charset="0"/>
              <a:cs typeface="Times New Roman" charset="0"/>
            </a:endParaRPr>
          </a:p>
          <a:p>
            <a:pPr marL="0" indent="0" algn="just">
              <a:lnSpc>
                <a:spcPct val="90000"/>
              </a:lnSpc>
              <a:buFontTx/>
              <a:buNone/>
            </a:pPr>
            <a:r>
              <a:rPr lang="it-IT" sz="1200" b="1" i="1" dirty="0" smtClean="0">
                <a:solidFill>
                  <a:srgbClr val="002060"/>
                </a:solidFill>
                <a:latin typeface="Gill Sans MT" pitchFamily="34" charset="0"/>
                <a:cs typeface="Times New Roman" charset="0"/>
              </a:rPr>
              <a:t>Cassetta </a:t>
            </a:r>
            <a:r>
              <a:rPr lang="it-IT" sz="1200" b="1" i="1" dirty="0">
                <a:solidFill>
                  <a:srgbClr val="002060"/>
                </a:solidFill>
                <a:latin typeface="Gill Sans MT" pitchFamily="34" charset="0"/>
                <a:cs typeface="Times New Roman" charset="0"/>
              </a:rPr>
              <a:t>delle idee</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cartaceo. Le persone possono esplicitare suggerimenti di carattere organizzativo o di altra natura, in forma personale o anonima. Se i suggerimenti sono forniti in forma personale (con indicazione del nome) i contributi positivi devono trovare un riconoscimento nel sistema premiante dell’azienda, stando attenti però a non scoraggiare comunque la partecipazione di tutti</a:t>
            </a:r>
            <a:r>
              <a:rPr lang="it-IT" sz="1200" dirty="0" smtClean="0">
                <a:solidFill>
                  <a:srgbClr val="002060"/>
                </a:solidFill>
                <a:latin typeface="Gill Sans MT" pitchFamily="34" charset="0"/>
                <a:cs typeface="Times New Roman" charset="0"/>
              </a:rPr>
              <a:t>.</a:t>
            </a:r>
            <a:endParaRPr lang="it-IT" sz="1200" dirty="0">
              <a:solidFill>
                <a:srgbClr val="002060"/>
              </a:solidFill>
              <a:latin typeface="Gill Sans MT" pitchFamily="34" charset="0"/>
              <a:cs typeface="Times New Roman" charset="0"/>
            </a:endParaRPr>
          </a:p>
          <a:p>
            <a:pPr marL="0" indent="0" algn="just">
              <a:lnSpc>
                <a:spcPct val="90000"/>
              </a:lnSpc>
              <a:buFontTx/>
              <a:buNone/>
            </a:pPr>
            <a:endParaRPr lang="it-IT" sz="1200" b="1" i="1" dirty="0" smtClean="0">
              <a:solidFill>
                <a:srgbClr val="002060"/>
              </a:solidFill>
              <a:latin typeface="Gill Sans MT" pitchFamily="34" charset="0"/>
              <a:cs typeface="Times New Roman" charset="0"/>
            </a:endParaRPr>
          </a:p>
          <a:p>
            <a:pPr marL="0" indent="0" algn="just">
              <a:lnSpc>
                <a:spcPct val="90000"/>
              </a:lnSpc>
              <a:buFontTx/>
              <a:buNone/>
            </a:pPr>
            <a:r>
              <a:rPr lang="it-IT" sz="1200" b="1" i="1" dirty="0" smtClean="0">
                <a:solidFill>
                  <a:srgbClr val="002060"/>
                </a:solidFill>
                <a:latin typeface="Gill Sans MT" pitchFamily="34" charset="0"/>
                <a:cs typeface="Times New Roman" charset="0"/>
              </a:rPr>
              <a:t>Posta </a:t>
            </a:r>
            <a:r>
              <a:rPr lang="it-IT" sz="1200" b="1" i="1" dirty="0">
                <a:solidFill>
                  <a:srgbClr val="002060"/>
                </a:solidFill>
                <a:latin typeface="Gill Sans MT" pitchFamily="34" charset="0"/>
                <a:cs typeface="Times New Roman" charset="0"/>
              </a:rPr>
              <a:t>elettronica</a:t>
            </a:r>
            <a:r>
              <a:rPr lang="it-IT" sz="1200" b="1" dirty="0">
                <a:solidFill>
                  <a:srgbClr val="002060"/>
                </a:solidFill>
                <a:latin typeface="Gill Sans MT" pitchFamily="34" charset="0"/>
                <a:cs typeface="Times New Roman" charset="0"/>
              </a:rPr>
              <a:t>:</a:t>
            </a:r>
            <a:r>
              <a:rPr lang="it-IT" sz="1200" dirty="0">
                <a:solidFill>
                  <a:srgbClr val="002060"/>
                </a:solidFill>
                <a:latin typeface="Gill Sans MT" pitchFamily="34" charset="0"/>
                <a:cs typeface="Times New Roman" charset="0"/>
              </a:rPr>
              <a:t> strumento che consente di ridurre l’impiego della carta, di archiviare informazioni, di sostituire in alcuni casi la bacheca, la circolare, la newsletter. È una comunicazione a due vie in tempo reale sia verticale che orizzontale.</a:t>
            </a:r>
          </a:p>
          <a:p>
            <a:pPr marL="0" indent="0">
              <a:lnSpc>
                <a:spcPct val="90000"/>
              </a:lnSpc>
              <a:buFontTx/>
              <a:buNone/>
            </a:pPr>
            <a:endParaRPr lang="it-IT" sz="1400" dirty="0">
              <a:solidFill>
                <a:srgbClr val="002060"/>
              </a:solidFill>
              <a:latin typeface="Gill Sans MT" pitchFamily="34" charset="0"/>
            </a:endParaRPr>
          </a:p>
        </p:txBody>
      </p:sp>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Esempi</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4294967295"/>
          </p:nvPr>
        </p:nvSpPr>
        <p:spPr>
          <a:xfrm>
            <a:off x="304800" y="1500174"/>
            <a:ext cx="8839200" cy="5143536"/>
          </a:xfrm>
        </p:spPr>
        <p:txBody>
          <a:bodyPr>
            <a:normAutofit fontScale="85000" lnSpcReduction="20000"/>
          </a:bodyPr>
          <a:lstStyle/>
          <a:p>
            <a:pPr marL="0" indent="0" algn="just">
              <a:lnSpc>
                <a:spcPct val="90000"/>
              </a:lnSpc>
              <a:buFontTx/>
              <a:buNone/>
            </a:pPr>
            <a:r>
              <a:rPr lang="it-IT" sz="1400" b="1" i="1" dirty="0">
                <a:solidFill>
                  <a:srgbClr val="002060"/>
                </a:solidFill>
                <a:latin typeface="Gill Sans MT" pitchFamily="34" charset="0"/>
                <a:cs typeface="Times New Roman" charset="0"/>
              </a:rPr>
              <a:t>Intranet</a:t>
            </a:r>
            <a:r>
              <a:rPr lang="it-IT" sz="1400" b="1" dirty="0">
                <a:solidFill>
                  <a:srgbClr val="002060"/>
                </a:solidFill>
                <a:latin typeface="Gill Sans MT" pitchFamily="34" charset="0"/>
                <a:cs typeface="Times New Roman" charset="0"/>
              </a:rPr>
              <a:t> :</a:t>
            </a:r>
            <a:r>
              <a:rPr lang="it-IT" sz="1400" dirty="0">
                <a:solidFill>
                  <a:srgbClr val="002060"/>
                </a:solidFill>
                <a:latin typeface="Gill Sans MT" pitchFamily="34" charset="0"/>
                <a:cs typeface="Times New Roman" charset="0"/>
              </a:rPr>
              <a:t> strumento che si può definire come un network di computer “privati” tra loro collegati i quali impiegano gli standard e i protocolli di internet al fine di consentire agli stessi la possibilità di comunicare e cooperare fra loro in maniera più efficiente ed efficace. Le informazioni che si veicolano sono facilmente aggiornabili anche in tempo reale, consentono all’azienda  trasparenza e tempestività nell’aggiornamento dei collaboratori.</a:t>
            </a:r>
          </a:p>
          <a:p>
            <a:pPr marL="0" indent="0" algn="just">
              <a:lnSpc>
                <a:spcPct val="90000"/>
              </a:lnSpc>
              <a:buFontTx/>
              <a:buNone/>
            </a:pPr>
            <a:r>
              <a:rPr lang="it-IT" sz="1400" dirty="0">
                <a:solidFill>
                  <a:srgbClr val="002060"/>
                </a:solidFill>
                <a:latin typeface="Gill Sans MT" pitchFamily="34" charset="0"/>
                <a:cs typeface="Times New Roman" charset="0"/>
              </a:rPr>
              <a:t>  </a:t>
            </a:r>
          </a:p>
          <a:p>
            <a:pPr marL="0" indent="0" algn="just">
              <a:lnSpc>
                <a:spcPct val="90000"/>
              </a:lnSpc>
              <a:buFontTx/>
              <a:buNone/>
            </a:pPr>
            <a:r>
              <a:rPr lang="it-IT" sz="1400" b="1" i="1" dirty="0">
                <a:solidFill>
                  <a:srgbClr val="002060"/>
                </a:solidFill>
                <a:latin typeface="Gill Sans MT" pitchFamily="34" charset="0"/>
                <a:cs typeface="Times New Roman" charset="0"/>
              </a:rPr>
              <a:t>Teleconferenze</a:t>
            </a:r>
            <a:r>
              <a:rPr lang="it-IT" sz="1400" b="1" dirty="0">
                <a:solidFill>
                  <a:srgbClr val="002060"/>
                </a:solidFill>
                <a:latin typeface="Gill Sans MT" pitchFamily="34" charset="0"/>
                <a:cs typeface="Times New Roman" charset="0"/>
              </a:rPr>
              <a:t>:</a:t>
            </a:r>
            <a:r>
              <a:rPr lang="it-IT" sz="1400" dirty="0">
                <a:solidFill>
                  <a:srgbClr val="002060"/>
                </a:solidFill>
                <a:latin typeface="Gill Sans MT" pitchFamily="34" charset="0"/>
                <a:cs typeface="Times New Roman" charset="0"/>
              </a:rPr>
              <a:t> processo che combina la televisione con le tecnologie della telecomunicazione per permettere a due o più gruppi di lavoro che si trovano in luoghi diversi di “incontrarsi”. Organizzare una teleconferenza richiede una specifica competenza tecnica in particolare per il collegamento via satellitare tra diverse sedi.</a:t>
            </a:r>
          </a:p>
          <a:p>
            <a:pPr marL="0" indent="0" algn="just">
              <a:lnSpc>
                <a:spcPct val="90000"/>
              </a:lnSpc>
              <a:buFontTx/>
              <a:buNone/>
            </a:pPr>
            <a:r>
              <a:rPr lang="it-IT" sz="1400" dirty="0">
                <a:solidFill>
                  <a:srgbClr val="002060"/>
                </a:solidFill>
                <a:latin typeface="Gill Sans MT" pitchFamily="34" charset="0"/>
                <a:cs typeface="Times New Roman" charset="0"/>
              </a:rPr>
              <a:t>  </a:t>
            </a:r>
          </a:p>
          <a:p>
            <a:pPr marL="0" indent="0" algn="just">
              <a:lnSpc>
                <a:spcPct val="90000"/>
              </a:lnSpc>
              <a:buFontTx/>
              <a:buNone/>
            </a:pPr>
            <a:r>
              <a:rPr lang="it-IT" sz="1400" b="1" dirty="0">
                <a:solidFill>
                  <a:srgbClr val="002060"/>
                </a:solidFill>
                <a:latin typeface="Gill Sans MT" pitchFamily="34" charset="0"/>
                <a:cs typeface="Times New Roman" charset="0"/>
              </a:rPr>
              <a:t>Family </a:t>
            </a:r>
            <a:r>
              <a:rPr lang="it-IT" sz="1400" b="1" dirty="0" err="1">
                <a:solidFill>
                  <a:srgbClr val="002060"/>
                </a:solidFill>
                <a:latin typeface="Gill Sans MT" pitchFamily="34" charset="0"/>
                <a:cs typeface="Times New Roman" charset="0"/>
              </a:rPr>
              <a:t>day</a:t>
            </a:r>
            <a:r>
              <a:rPr lang="it-IT" sz="1400" b="1" dirty="0">
                <a:solidFill>
                  <a:srgbClr val="002060"/>
                </a:solidFill>
                <a:latin typeface="Gill Sans MT" pitchFamily="34" charset="0"/>
                <a:cs typeface="Times New Roman" charset="0"/>
              </a:rPr>
              <a:t>:</a:t>
            </a:r>
            <a:r>
              <a:rPr lang="it-IT" sz="1400" dirty="0">
                <a:solidFill>
                  <a:srgbClr val="002060"/>
                </a:solidFill>
                <a:latin typeface="Gill Sans MT" pitchFamily="34" charset="0"/>
                <a:cs typeface="Times New Roman" charset="0"/>
              </a:rPr>
              <a:t> è un evento che prevede l’apertura degli uffici ai famigliari dei dipendenti per far conoscere l’ambiente dove lavorano i congiunti, illustrare le lavorazioni e gli scopi che l’organizzazione si prefigge. Si concludono generalmente con una colazione offerta dall’azienda.</a:t>
            </a:r>
          </a:p>
          <a:p>
            <a:pPr marL="0" indent="0">
              <a:lnSpc>
                <a:spcPct val="90000"/>
              </a:lnSpc>
              <a:buFontTx/>
              <a:buNone/>
            </a:pPr>
            <a:r>
              <a:rPr lang="it-IT" sz="1400" dirty="0">
                <a:solidFill>
                  <a:srgbClr val="002060"/>
                </a:solidFill>
                <a:latin typeface="Gill Sans MT" pitchFamily="34" charset="0"/>
                <a:cs typeface="Times New Roman" charset="0"/>
              </a:rPr>
              <a:t> </a:t>
            </a:r>
          </a:p>
          <a:p>
            <a:pPr marL="0" indent="0" algn="just">
              <a:lnSpc>
                <a:spcPct val="90000"/>
              </a:lnSpc>
              <a:buFontTx/>
              <a:buNone/>
            </a:pPr>
            <a:r>
              <a:rPr lang="it-IT" sz="1400" b="1" i="1" dirty="0">
                <a:solidFill>
                  <a:srgbClr val="002060"/>
                </a:solidFill>
                <a:latin typeface="Gill Sans MT" pitchFamily="34" charset="0"/>
                <a:cs typeface="Times New Roman" charset="0"/>
              </a:rPr>
              <a:t>Convention</a:t>
            </a:r>
            <a:r>
              <a:rPr lang="it-IT" sz="1400" b="1" dirty="0">
                <a:solidFill>
                  <a:srgbClr val="002060"/>
                </a:solidFill>
                <a:latin typeface="Gill Sans MT" pitchFamily="34" charset="0"/>
                <a:cs typeface="Times New Roman" charset="0"/>
              </a:rPr>
              <a:t>:</a:t>
            </a:r>
            <a:r>
              <a:rPr lang="it-IT" sz="1400" dirty="0">
                <a:solidFill>
                  <a:srgbClr val="002060"/>
                </a:solidFill>
                <a:latin typeface="Gill Sans MT" pitchFamily="34" charset="0"/>
                <a:cs typeface="Times New Roman" charset="0"/>
              </a:rPr>
              <a:t> è un incontro che riunisce gruppi omogenei e numerosi di pubblici interni. Sono incontri realizzati fuori sede, in luoghi che bene si prestano ad enfatizzare l’aspetto di relazione, che è uno degli elementi fondamentali per il successo. Suscita grande impatto emotivo, alta visibilità per relatori interni.</a:t>
            </a:r>
          </a:p>
          <a:p>
            <a:pPr marL="0" indent="0" algn="just">
              <a:lnSpc>
                <a:spcPct val="90000"/>
              </a:lnSpc>
              <a:buFontTx/>
              <a:buNone/>
            </a:pPr>
            <a:r>
              <a:rPr lang="it-IT" sz="1400" dirty="0">
                <a:solidFill>
                  <a:srgbClr val="002060"/>
                </a:solidFill>
                <a:latin typeface="Gill Sans MT" pitchFamily="34" charset="0"/>
                <a:cs typeface="Times New Roman" charset="0"/>
              </a:rPr>
              <a:t> </a:t>
            </a:r>
          </a:p>
          <a:p>
            <a:pPr marL="0" indent="0" algn="just">
              <a:lnSpc>
                <a:spcPct val="90000"/>
              </a:lnSpc>
              <a:buFontTx/>
              <a:buNone/>
            </a:pPr>
            <a:r>
              <a:rPr lang="it-IT" sz="1400" b="1" i="1" dirty="0">
                <a:solidFill>
                  <a:srgbClr val="002060"/>
                </a:solidFill>
                <a:latin typeface="Gill Sans MT" pitchFamily="34" charset="0"/>
                <a:cs typeface="Times New Roman" charset="0"/>
              </a:rPr>
              <a:t>Riunioni</a:t>
            </a:r>
            <a:r>
              <a:rPr lang="it-IT" sz="1400" b="1" dirty="0">
                <a:solidFill>
                  <a:srgbClr val="002060"/>
                </a:solidFill>
                <a:latin typeface="Gill Sans MT" pitchFamily="34" charset="0"/>
                <a:cs typeface="Times New Roman" charset="0"/>
              </a:rPr>
              <a:t>:</a:t>
            </a:r>
            <a:r>
              <a:rPr lang="it-IT" sz="1400" dirty="0">
                <a:solidFill>
                  <a:srgbClr val="002060"/>
                </a:solidFill>
                <a:latin typeface="Gill Sans MT" pitchFamily="34" charset="0"/>
                <a:cs typeface="Times New Roman" charset="0"/>
              </a:rPr>
              <a:t> è uno strumento relazionale molto usato per comunicare nelle organizzazioni. Se ben programmato riduce lo stress legato ai processi decisionali, perché si condividono gli obiettivi, e si guadagna tempo perché se ne razionalizza l’uso. </a:t>
            </a:r>
          </a:p>
          <a:p>
            <a:pPr marL="0" indent="0" algn="just">
              <a:lnSpc>
                <a:spcPct val="90000"/>
              </a:lnSpc>
              <a:buFontTx/>
              <a:buNone/>
            </a:pPr>
            <a:r>
              <a:rPr lang="it-IT" sz="1400" dirty="0">
                <a:solidFill>
                  <a:srgbClr val="002060"/>
                </a:solidFill>
                <a:latin typeface="Gill Sans MT" pitchFamily="34" charset="0"/>
                <a:cs typeface="Times New Roman" charset="0"/>
              </a:rPr>
              <a:t>Caratteristiche positive: </a:t>
            </a:r>
          </a:p>
          <a:p>
            <a:pPr marL="0" indent="0">
              <a:lnSpc>
                <a:spcPct val="90000"/>
              </a:lnSpc>
              <a:buFontTx/>
              <a:buNone/>
            </a:pPr>
            <a:r>
              <a:rPr lang="it-IT" sz="1400" dirty="0">
                <a:solidFill>
                  <a:srgbClr val="002060"/>
                </a:solidFill>
                <a:latin typeface="Gill Sans MT" pitchFamily="34" charset="0"/>
                <a:cs typeface="Courier New" pitchFamily="49" charset="0"/>
              </a:rPr>
              <a:t>▫</a:t>
            </a:r>
            <a:r>
              <a:rPr lang="it-IT" sz="1400" dirty="0">
                <a:solidFill>
                  <a:srgbClr val="002060"/>
                </a:solidFill>
                <a:latin typeface="Gill Sans MT" pitchFamily="34" charset="0"/>
                <a:cs typeface="Times New Roman" charset="0"/>
              </a:rPr>
              <a:t>                     informazione</a:t>
            </a:r>
          </a:p>
          <a:p>
            <a:pPr marL="0" indent="0">
              <a:lnSpc>
                <a:spcPct val="90000"/>
              </a:lnSpc>
              <a:buFontTx/>
              <a:buNone/>
            </a:pPr>
            <a:r>
              <a:rPr lang="it-IT" sz="1400" dirty="0">
                <a:solidFill>
                  <a:srgbClr val="002060"/>
                </a:solidFill>
                <a:latin typeface="Gill Sans MT" pitchFamily="34" charset="0"/>
                <a:cs typeface="Courier New" pitchFamily="49" charset="0"/>
              </a:rPr>
              <a:t>▫</a:t>
            </a:r>
            <a:r>
              <a:rPr lang="it-IT" sz="1400" dirty="0">
                <a:solidFill>
                  <a:srgbClr val="002060"/>
                </a:solidFill>
                <a:latin typeface="Gill Sans MT" pitchFamily="34" charset="0"/>
                <a:cs typeface="Times New Roman" charset="0"/>
              </a:rPr>
              <a:t>                     sensibilizzazione/coinvolgimento</a:t>
            </a:r>
          </a:p>
          <a:p>
            <a:pPr marL="0" indent="0">
              <a:lnSpc>
                <a:spcPct val="90000"/>
              </a:lnSpc>
              <a:buFontTx/>
              <a:buNone/>
            </a:pPr>
            <a:r>
              <a:rPr lang="it-IT" sz="1400" dirty="0">
                <a:solidFill>
                  <a:srgbClr val="002060"/>
                </a:solidFill>
                <a:latin typeface="Gill Sans MT" pitchFamily="34" charset="0"/>
                <a:cs typeface="Courier New" pitchFamily="49" charset="0"/>
              </a:rPr>
              <a:t>▫</a:t>
            </a:r>
            <a:r>
              <a:rPr lang="it-IT" sz="1400" dirty="0">
                <a:solidFill>
                  <a:srgbClr val="002060"/>
                </a:solidFill>
                <a:latin typeface="Gill Sans MT" pitchFamily="34" charset="0"/>
                <a:cs typeface="Times New Roman" charset="0"/>
              </a:rPr>
              <a:t>                     analisi/consultazione</a:t>
            </a:r>
          </a:p>
          <a:p>
            <a:pPr marL="0" indent="0">
              <a:lnSpc>
                <a:spcPct val="90000"/>
              </a:lnSpc>
              <a:buFontTx/>
              <a:buNone/>
            </a:pPr>
            <a:r>
              <a:rPr lang="it-IT" sz="1400" dirty="0">
                <a:solidFill>
                  <a:srgbClr val="002060"/>
                </a:solidFill>
                <a:latin typeface="Gill Sans MT" pitchFamily="34" charset="0"/>
                <a:cs typeface="Courier New" pitchFamily="49" charset="0"/>
              </a:rPr>
              <a:t>▫</a:t>
            </a:r>
            <a:r>
              <a:rPr lang="it-IT" sz="1400" dirty="0">
                <a:solidFill>
                  <a:srgbClr val="002060"/>
                </a:solidFill>
                <a:latin typeface="Gill Sans MT" pitchFamily="34" charset="0"/>
                <a:cs typeface="Times New Roman" charset="0"/>
              </a:rPr>
              <a:t>                     </a:t>
            </a:r>
            <a:r>
              <a:rPr lang="it-IT" sz="1400" dirty="0" err="1">
                <a:solidFill>
                  <a:srgbClr val="002060"/>
                </a:solidFill>
                <a:latin typeface="Gill Sans MT" pitchFamily="34" charset="0"/>
                <a:cs typeface="Times New Roman" charset="0"/>
              </a:rPr>
              <a:t>co-decisione</a:t>
            </a:r>
            <a:endParaRPr lang="it-IT" sz="1400" dirty="0">
              <a:solidFill>
                <a:srgbClr val="002060"/>
              </a:solidFill>
              <a:latin typeface="Gill Sans MT" pitchFamily="34" charset="0"/>
              <a:cs typeface="Times New Roman" charset="0"/>
            </a:endParaRPr>
          </a:p>
          <a:p>
            <a:pPr marL="0" indent="0">
              <a:lnSpc>
                <a:spcPct val="90000"/>
              </a:lnSpc>
              <a:buFontTx/>
              <a:buNone/>
            </a:pPr>
            <a:r>
              <a:rPr lang="it-IT" sz="1400" dirty="0">
                <a:solidFill>
                  <a:srgbClr val="002060"/>
                </a:solidFill>
                <a:latin typeface="Gill Sans MT" pitchFamily="34" charset="0"/>
                <a:cs typeface="Courier New" pitchFamily="49" charset="0"/>
              </a:rPr>
              <a:t>▫</a:t>
            </a:r>
            <a:r>
              <a:rPr lang="it-IT" sz="1400" dirty="0">
                <a:solidFill>
                  <a:srgbClr val="002060"/>
                </a:solidFill>
                <a:latin typeface="Gill Sans MT" pitchFamily="34" charset="0"/>
                <a:cs typeface="Times New Roman" charset="0"/>
              </a:rPr>
              <a:t>                     creatività </a:t>
            </a:r>
          </a:p>
          <a:p>
            <a:pPr marL="0" indent="0">
              <a:lnSpc>
                <a:spcPct val="90000"/>
              </a:lnSpc>
              <a:buFontTx/>
              <a:buNone/>
            </a:pPr>
            <a:r>
              <a:rPr lang="it-IT" sz="1400" dirty="0">
                <a:solidFill>
                  <a:srgbClr val="002060"/>
                </a:solidFill>
                <a:latin typeface="Gill Sans MT" pitchFamily="34" charset="0"/>
                <a:cs typeface="Times New Roman" charset="0"/>
              </a:rPr>
              <a:t>Le riunioni possono essere rivolte ad un pubblico del medesimo livello e della stessa funzione o pubblici di livelli e di funzioni diverse (riunioni interfunzionali).</a:t>
            </a:r>
          </a:p>
          <a:p>
            <a:pPr marL="0" indent="0">
              <a:lnSpc>
                <a:spcPct val="90000"/>
              </a:lnSpc>
              <a:buFontTx/>
              <a:buNone/>
            </a:pPr>
            <a:r>
              <a:rPr lang="it-IT" sz="1400" dirty="0">
                <a:solidFill>
                  <a:srgbClr val="002060"/>
                </a:solidFill>
                <a:latin typeface="Gill Sans MT" pitchFamily="34" charset="0"/>
                <a:cs typeface="Times New Roman" charset="0"/>
              </a:rPr>
              <a:t> </a:t>
            </a:r>
          </a:p>
          <a:p>
            <a:pPr marL="0" indent="0">
              <a:lnSpc>
                <a:spcPct val="90000"/>
              </a:lnSpc>
              <a:buFontTx/>
              <a:buNone/>
            </a:pPr>
            <a:endParaRPr lang="it-IT" sz="1400" dirty="0">
              <a:solidFill>
                <a:srgbClr val="002060"/>
              </a:solidFill>
              <a:latin typeface="Gill Sans MT" pitchFamily="34" charset="0"/>
            </a:endParaRPr>
          </a:p>
        </p:txBody>
      </p:sp>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Esempi</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4294967295"/>
          </p:nvPr>
        </p:nvSpPr>
        <p:spPr>
          <a:xfrm>
            <a:off x="428596" y="1000108"/>
            <a:ext cx="7772400" cy="5000660"/>
          </a:xfrm>
        </p:spPr>
        <p:txBody>
          <a:bodyPr>
            <a:normAutofit/>
          </a:bodyPr>
          <a:lstStyle/>
          <a:p>
            <a:pPr marL="0" indent="0" algn="just">
              <a:buFontTx/>
              <a:buNone/>
            </a:pPr>
            <a:r>
              <a:rPr lang="it-IT" sz="1600" dirty="0">
                <a:solidFill>
                  <a:srgbClr val="002060"/>
                </a:solidFill>
                <a:latin typeface="Gill Sans MT" pitchFamily="34" charset="0"/>
                <a:cs typeface="Times New Roman" charset="0"/>
              </a:rPr>
              <a:t>Allo stato attuale gli strumenti/azioni realmente impiegati per raggiungere gli obiettivi di Comunicazione Interna risultano:</a:t>
            </a:r>
          </a:p>
          <a:p>
            <a:pPr marL="0" indent="0" algn="just">
              <a:buFontTx/>
              <a:buNone/>
            </a:pPr>
            <a:r>
              <a:rPr lang="it-IT" sz="1600" dirty="0">
                <a:solidFill>
                  <a:srgbClr val="002060"/>
                </a:solidFill>
                <a:latin typeface="Gill Sans MT" pitchFamily="34" charset="0"/>
                <a:cs typeface="Times New Roman" charset="0"/>
              </a:rPr>
              <a:t> </a:t>
            </a:r>
          </a:p>
          <a:p>
            <a:pPr marL="0" indent="0" algn="just">
              <a:buFontTx/>
              <a:buNone/>
            </a:pPr>
            <a:r>
              <a:rPr lang="it-IT" sz="1600" i="1" u="sng" dirty="0">
                <a:solidFill>
                  <a:srgbClr val="002060"/>
                </a:solidFill>
                <a:latin typeface="Gill Sans MT" pitchFamily="34" charset="0"/>
                <a:cs typeface="Times New Roman" charset="0"/>
              </a:rPr>
              <a:t>Più efficaci</a:t>
            </a:r>
            <a:r>
              <a:rPr lang="it-IT" sz="1600" dirty="0">
                <a:solidFill>
                  <a:srgbClr val="002060"/>
                </a:solidFill>
                <a:latin typeface="Gill Sans MT" pitchFamily="34" charset="0"/>
                <a:cs typeface="Times New Roman" charset="0"/>
              </a:rPr>
              <a:t> (in ordine decrescente) – le riunioni di unità organizzative, la rete intranet, le riunioni capo-collaboratore, i corsi di formazione, la posta elettronica, i gruppi di lavoro interfunzionali su progetti, gli ordini di servizio/circolari/istruzioni interne, i colloqui gestionali, le convention, il sito internet aziendale, i focus </a:t>
            </a:r>
            <a:r>
              <a:rPr lang="it-IT" sz="1600" dirty="0" err="1">
                <a:solidFill>
                  <a:srgbClr val="002060"/>
                </a:solidFill>
                <a:latin typeface="Gill Sans MT" pitchFamily="34" charset="0"/>
                <a:cs typeface="Times New Roman" charset="0"/>
              </a:rPr>
              <a:t>group</a:t>
            </a:r>
            <a:r>
              <a:rPr lang="it-IT" sz="1600" dirty="0">
                <a:solidFill>
                  <a:srgbClr val="002060"/>
                </a:solidFill>
                <a:latin typeface="Gill Sans MT" pitchFamily="34" charset="0"/>
                <a:cs typeface="Times New Roman" charset="0"/>
              </a:rPr>
              <a:t>, le lettere dedicate e personalizzate e gli house </a:t>
            </a:r>
            <a:r>
              <a:rPr lang="it-IT" sz="1600" dirty="0" err="1">
                <a:solidFill>
                  <a:srgbClr val="002060"/>
                </a:solidFill>
                <a:latin typeface="Gill Sans MT" pitchFamily="34" charset="0"/>
                <a:cs typeface="Times New Roman" charset="0"/>
              </a:rPr>
              <a:t>organ</a:t>
            </a:r>
            <a:r>
              <a:rPr lang="it-IT" sz="1600" dirty="0">
                <a:solidFill>
                  <a:srgbClr val="002060"/>
                </a:solidFill>
                <a:latin typeface="Gill Sans MT" pitchFamily="34" charset="0"/>
                <a:cs typeface="Times New Roman" charset="0"/>
              </a:rPr>
              <a:t>.</a:t>
            </a:r>
          </a:p>
          <a:p>
            <a:pPr marL="0" indent="0">
              <a:buFontTx/>
              <a:buNone/>
            </a:pPr>
            <a:r>
              <a:rPr lang="it-IT" sz="1600" dirty="0">
                <a:solidFill>
                  <a:srgbClr val="002060"/>
                </a:solidFill>
                <a:latin typeface="Gill Sans MT" pitchFamily="34" charset="0"/>
                <a:cs typeface="Times New Roman" charset="0"/>
              </a:rPr>
              <a:t> </a:t>
            </a:r>
          </a:p>
          <a:p>
            <a:pPr marL="0" indent="0" algn="just">
              <a:buFontTx/>
              <a:buNone/>
            </a:pPr>
            <a:r>
              <a:rPr lang="it-IT" sz="1600" i="1" u="sng" dirty="0">
                <a:solidFill>
                  <a:srgbClr val="002060"/>
                </a:solidFill>
                <a:latin typeface="Gill Sans MT" pitchFamily="34" charset="0"/>
                <a:cs typeface="Times New Roman" charset="0"/>
              </a:rPr>
              <a:t>Meno efficaci</a:t>
            </a:r>
            <a:r>
              <a:rPr lang="it-IT" sz="1600" dirty="0">
                <a:solidFill>
                  <a:srgbClr val="002060"/>
                </a:solidFill>
                <a:latin typeface="Gill Sans MT" pitchFamily="34" charset="0"/>
                <a:cs typeface="Times New Roman" charset="0"/>
              </a:rPr>
              <a:t> – le newsletter, le conferenze, i media interattivi, i video istituzionali, le bacheche/info </a:t>
            </a:r>
            <a:r>
              <a:rPr lang="it-IT" sz="1600" dirty="0" err="1">
                <a:solidFill>
                  <a:srgbClr val="002060"/>
                </a:solidFill>
                <a:latin typeface="Gill Sans MT" pitchFamily="34" charset="0"/>
                <a:cs typeface="Times New Roman" charset="0"/>
              </a:rPr>
              <a:t>point</a:t>
            </a:r>
            <a:r>
              <a:rPr lang="it-IT" sz="1600" dirty="0">
                <a:solidFill>
                  <a:srgbClr val="002060"/>
                </a:solidFill>
                <a:latin typeface="Gill Sans MT" pitchFamily="34" charset="0"/>
                <a:cs typeface="Times New Roman" charset="0"/>
              </a:rPr>
              <a:t>, le video conferenze, la cassetta delle idee, il telegiornale aziendale e i family </a:t>
            </a:r>
            <a:r>
              <a:rPr lang="it-IT" sz="1600" dirty="0" err="1">
                <a:solidFill>
                  <a:srgbClr val="002060"/>
                </a:solidFill>
                <a:latin typeface="Gill Sans MT" pitchFamily="34" charset="0"/>
                <a:cs typeface="Times New Roman" charset="0"/>
              </a:rPr>
              <a:t>day</a:t>
            </a:r>
            <a:r>
              <a:rPr lang="it-IT" sz="1600" dirty="0">
                <a:solidFill>
                  <a:srgbClr val="002060"/>
                </a:solidFill>
                <a:latin typeface="Gill Sans MT" pitchFamily="34" charset="0"/>
                <a:cs typeface="Times New Roman" charset="0"/>
              </a:rPr>
              <a:t>.</a:t>
            </a:r>
          </a:p>
          <a:p>
            <a:pPr marL="0" indent="0" algn="just">
              <a:buFontTx/>
              <a:buNone/>
            </a:pPr>
            <a:r>
              <a:rPr lang="it-IT" sz="1600" dirty="0">
                <a:solidFill>
                  <a:srgbClr val="002060"/>
                </a:solidFill>
                <a:latin typeface="Gill Sans MT" pitchFamily="34" charset="0"/>
                <a:cs typeface="Times New Roman" charset="0"/>
              </a:rPr>
              <a:t> </a:t>
            </a:r>
          </a:p>
          <a:p>
            <a:pPr marL="0" indent="0" algn="just">
              <a:buFontTx/>
              <a:buNone/>
            </a:pPr>
            <a:r>
              <a:rPr lang="it-IT" sz="1600" dirty="0">
                <a:solidFill>
                  <a:srgbClr val="002060"/>
                </a:solidFill>
                <a:latin typeface="Gill Sans MT" pitchFamily="34" charset="0"/>
                <a:cs typeface="Times New Roman" charset="0"/>
              </a:rPr>
              <a:t>Le aziende in generale utilizzano maggiormente gli strumenti/azioni più efficaci. Le </a:t>
            </a:r>
            <a:r>
              <a:rPr lang="it-IT" sz="1600" dirty="0" err="1">
                <a:solidFill>
                  <a:srgbClr val="002060"/>
                </a:solidFill>
                <a:latin typeface="Gill Sans MT" pitchFamily="34" charset="0"/>
                <a:cs typeface="Times New Roman" charset="0"/>
              </a:rPr>
              <a:t>confenze-meeting</a:t>
            </a:r>
            <a:r>
              <a:rPr lang="it-IT" sz="1600" dirty="0">
                <a:solidFill>
                  <a:srgbClr val="002060"/>
                </a:solidFill>
                <a:latin typeface="Gill Sans MT" pitchFamily="34" charset="0"/>
                <a:cs typeface="Times New Roman" charset="0"/>
              </a:rPr>
              <a:t>, le video conferenze pur presentando un elevato impiego hanno nella realtà un’efficacia percepita inferiore.</a:t>
            </a:r>
          </a:p>
          <a:p>
            <a:pPr marL="0" indent="0">
              <a:buFontTx/>
              <a:buNone/>
            </a:pPr>
            <a:endParaRPr lang="it-IT" sz="1600" dirty="0">
              <a:solidFill>
                <a:srgbClr val="002060"/>
              </a:solidFill>
              <a:latin typeface="Gill Sans MT" pitchFamily="34" charset="0"/>
            </a:endParaRPr>
          </a:p>
        </p:txBody>
      </p:sp>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Efficacia</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Segnaposto piè di pagina 3"/>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330815"/>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Nuove tecnologie e comunicazione interna</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32098" name="Picture 2" descr="Risultati immagini per comunicazione interna immagini"/>
          <p:cNvPicPr>
            <a:picLocks noChangeAspect="1" noChangeArrowheads="1"/>
          </p:cNvPicPr>
          <p:nvPr/>
        </p:nvPicPr>
        <p:blipFill>
          <a:blip r:embed="rId3"/>
          <a:srcRect/>
          <a:stretch>
            <a:fillRect/>
          </a:stretch>
        </p:blipFill>
        <p:spPr bwMode="auto">
          <a:xfrm>
            <a:off x="5786446" y="4214818"/>
            <a:ext cx="2819400" cy="1619251"/>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Scenario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Rectangle 3"/>
          <p:cNvSpPr txBox="1">
            <a:spLocks noChangeArrowheads="1"/>
          </p:cNvSpPr>
          <p:nvPr/>
        </p:nvSpPr>
        <p:spPr>
          <a:xfrm>
            <a:off x="500034" y="857232"/>
            <a:ext cx="7772400" cy="4857784"/>
          </a:xfrm>
          <a:prstGeom prst="rect">
            <a:avLst/>
          </a:prstGeom>
        </p:spPr>
        <p:txBody>
          <a:bodyPr/>
          <a:lstStyle/>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Una recente ricerca della Boston Consultino Group ha posto particolare enfasi sul fatto che la maturazione di ambienti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Hi-</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tech</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si sta rivelando un forte stimolo alla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veicolazione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di flussi di informazione interna, specie attraverso canali come la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fibra ottica</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 le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connessioni via satellite. </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L’investimento nelle nuove tecnologie di comunicazione è visto in funzione di un abbattimento dei costi operativi e di un incremento della produttività.</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In Italia il fenomeno dell’ ICT (Information &amp;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Communication</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Technology</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e la decisa crescita della forza lavoro che usa il computer (oltre il 60% degli occupati) ha fatto registrare senza dubbio un andamento positivo nel 2001 e nel 2002 sia in termini quantitativi che di alfabetizzatone e professionalità.</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1"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Intranet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è stato giudicato come strumento di comunicazione interna più gradito ed utilizzato.</a:t>
            </a: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Times New Roman" charset="0"/>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Scenario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Rectangle 3"/>
          <p:cNvSpPr txBox="1">
            <a:spLocks noChangeArrowheads="1"/>
          </p:cNvSpPr>
          <p:nvPr/>
        </p:nvSpPr>
        <p:spPr>
          <a:xfrm>
            <a:off x="142844" y="1285860"/>
            <a:ext cx="8501122" cy="5000660"/>
          </a:xfrm>
          <a:prstGeom prst="rect">
            <a:avLst/>
          </a:prstGeom>
        </p:spPr>
        <p:txBody>
          <a:bodyPr/>
          <a:lstStyle/>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Nonostante la larga diffusione di intranet si tratta di uno strumento ancora agli albori di una sicura evoluzione. Attualmente infatti è per lo più usato per la diffusione di informazioni riguardanti l’operatività aziendale: norme e procedure; prodotti e servizi dell’azienda; struttura organizzativa.</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Un utilizzo più evoluto e che già alcune aziende perseguono è l’utilizzo della rete intranet anche per veicolare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formazione on </a:t>
            </a:r>
            <a:r>
              <a:rPr kumimoji="0" lang="it-IT" sz="1600" b="0" i="1"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line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ai propri dipendenti, o per condividere documenti.</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Siamo ancora lontani da un utilizzo della rete intranet in modo segmentato per popolazione aziendale (dirigenti, manager, responsabili di una funzione ecc.), come invece peraltro già avviene in alcune multinazionali americane.</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Attenzione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sembra non essere vero che l’utilizzo di internet riduca l’ammontare delle tonnellate di carta che ogni anno l’azienda consuma (una ricerca USA in tal senso lo ha già dimostrato). L’utilità della rete intranet risiede semmai nella sua capacità di contribuire a ridurre la circolazione di documentazione cartacea oltre che a sostenere vantaggiosamente la Comunicazione Interna. </a:t>
            </a: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Times New Roman" charset="0"/>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Scenario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Rectangle 3"/>
          <p:cNvSpPr txBox="1">
            <a:spLocks noChangeArrowheads="1"/>
          </p:cNvSpPr>
          <p:nvPr/>
        </p:nvSpPr>
        <p:spPr>
          <a:xfrm>
            <a:off x="642910" y="928670"/>
            <a:ext cx="7772400" cy="5286412"/>
          </a:xfrm>
          <a:prstGeom prst="rect">
            <a:avLst/>
          </a:prstGeom>
        </p:spPr>
        <p:txBody>
          <a:bodyPr/>
          <a:lstStyle/>
          <a:p>
            <a:pPr marL="3175" marR="0" lvl="0" indent="-3175" algn="just"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Le nuove tecnologie nella Comunicazione Interna favoriscono il perseguimento dei seguenti obiettivi:</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coinvolgimento delle persone</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diffusione dei valori aziendali</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supporto alle innovazioni organizzative/gestionali</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ottimizzare i flussi di comunicazione per i processi</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promuovere lo sviluppo, la formazione e l’aggiornamento 		         professionale</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favorire il rafforzamento dell’identità aziendale</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sviluppare il senso dell’appartenenza</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migliorare il clima organizzativo</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favorire la condivisione delle scelte strategiche</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favorire la creazione e la diffusione del </a:t>
            </a:r>
            <a:r>
              <a:rPr kumimoji="0" lang="it-IT" sz="14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know</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4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how</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aziendale</a:t>
            </a:r>
          </a:p>
          <a:p>
            <a:pPr marL="3175" marR="0" lvl="0" indent="-3175" algn="just"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La Comunicazione Interna diviene o, meglio, è una </a:t>
            </a: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leva strategica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con la quale è possibile trasmettere missioni, valori, strategie e obiettivi, coinvolgere, motivare e sviluppare le competenze delle persone.</a:t>
            </a:r>
          </a:p>
          <a:p>
            <a:pPr marL="3175" marR="0" lvl="0" indent="-3175" algn="just"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3175" marR="0" lvl="0" indent="-3175" algn="just" defTabSz="914400" rtl="0" eaLnBrk="1" fontAlgn="auto" latinLnBrk="0" hangingPunct="1">
              <a:lnSpc>
                <a:spcPct val="9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Oggi più che in passato le persone con la loro professionalità e con il valore aggiunto che riescono a fornire nel lavoro, rappresentano un forte vantaggio competitivo capace di rendere un’azienda vincente in mercati altamente concorrenziali come quelli attuali.</a:t>
            </a: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endPar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3175" marR="0" lvl="0" indent="-3175" algn="l" defTabSz="914400" rtl="0" eaLnBrk="1" fontAlgn="auto" latinLnBrk="0" hangingPunct="1">
              <a:lnSpc>
                <a:spcPct val="90000"/>
              </a:lnSpc>
              <a:spcBef>
                <a:spcPts val="600"/>
              </a:spcBef>
              <a:spcAft>
                <a:spcPts val="0"/>
              </a:spcAft>
              <a:buClr>
                <a:schemeClr val="accent1"/>
              </a:buClr>
              <a:buSzPct val="76000"/>
              <a:buFontTx/>
              <a:buNone/>
              <a:tabLst/>
              <a:defRPr/>
            </a:pPr>
            <a:endParaRPr kumimoji="0" lang="it-IT" sz="14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428596" y="428604"/>
            <a:ext cx="5900750" cy="914400"/>
          </a:xfrm>
        </p:spPr>
        <p:txBody>
          <a:bodyPr>
            <a:normAutofit fontScale="90000"/>
          </a:bodyPr>
          <a:lstStyle/>
          <a:p>
            <a:r>
              <a:rPr lang="it-IT" b="1" dirty="0" smtClean="0">
                <a:solidFill>
                  <a:srgbClr val="FF0000"/>
                </a:solidFill>
              </a:rPr>
              <a:t>I processi di comunicazione interna</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571472" y="2428868"/>
            <a:ext cx="7508875" cy="1330815"/>
          </a:xfrm>
          <a:prstGeom prst="rect">
            <a:avLst/>
          </a:prstGeom>
          <a:noFill/>
          <a:ln w="12700">
            <a:noFill/>
            <a:miter lim="800000"/>
            <a:headEnd/>
            <a:tailEnd/>
          </a:ln>
          <a:effectLst/>
        </p:spPr>
        <p:txBody>
          <a:bodyPr lIns="100509" tIns="49372" rIns="100509" bIns="49372">
            <a:spAutoFit/>
          </a:bodyPr>
          <a:lstStyle/>
          <a:p>
            <a:pPr>
              <a:buFont typeface="Monotype Sorts" pitchFamily="2" charset="2"/>
              <a:buNone/>
            </a:pPr>
            <a:r>
              <a:rPr lang="it-IT" sz="4000" b="1" dirty="0" smtClean="0">
                <a:solidFill>
                  <a:srgbClr val="002060"/>
                </a:solidFill>
              </a:rPr>
              <a:t>Nuove prospettiva di comunicazione interna</a:t>
            </a:r>
            <a:endParaRPr lang="it-IT" sz="4000" b="1" dirty="0">
              <a:solidFill>
                <a:srgbClr val="002060"/>
              </a:solidFill>
            </a:endParaRPr>
          </a:p>
        </p:txBody>
      </p:sp>
      <p:pic>
        <p:nvPicPr>
          <p:cNvPr id="26" name="Immagine 25"/>
          <p:cNvPicPr/>
          <p:nvPr/>
        </p:nvPicPr>
        <p:blipFill>
          <a:blip r:embed="rId2" cstate="print"/>
          <a:srcRect/>
          <a:stretch>
            <a:fillRect/>
          </a:stretch>
        </p:blipFill>
        <p:spPr bwMode="auto">
          <a:xfrm>
            <a:off x="6429388" y="285728"/>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28002" name="Picture 2" descr="Risultati immagini per comunicazione interna immagini"/>
          <p:cNvPicPr>
            <a:picLocks noChangeAspect="1" noChangeArrowheads="1"/>
          </p:cNvPicPr>
          <p:nvPr/>
        </p:nvPicPr>
        <p:blipFill>
          <a:blip r:embed="rId3"/>
          <a:srcRect/>
          <a:stretch>
            <a:fillRect/>
          </a:stretch>
        </p:blipFill>
        <p:spPr bwMode="auto">
          <a:xfrm>
            <a:off x="4857752" y="4500570"/>
            <a:ext cx="3648075" cy="1257301"/>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3600" dirty="0" smtClean="0">
                <a:solidFill>
                  <a:schemeClr val="accent1">
                    <a:lumMod val="75000"/>
                  </a:schemeClr>
                </a:solidFill>
                <a:latin typeface="Gill Sans MT" pitchFamily="34" charset="0"/>
                <a:ea typeface="+mj-ea"/>
                <a:cs typeface="+mj-cs"/>
              </a:rPr>
              <a:t>Scenario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Rectangle 3"/>
          <p:cNvSpPr txBox="1">
            <a:spLocks noChangeArrowheads="1"/>
          </p:cNvSpPr>
          <p:nvPr/>
        </p:nvSpPr>
        <p:spPr>
          <a:xfrm>
            <a:off x="571472" y="928670"/>
            <a:ext cx="7772400" cy="4972064"/>
          </a:xfrm>
          <a:prstGeom prst="rect">
            <a:avLst/>
          </a:prstGeom>
        </p:spPr>
        <p:txBody>
          <a:bodyPr/>
          <a:lstStyle/>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Nella nuova era competitiva, caratterizzata da grande incertezza, vi è la necessità di:</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Far conoscere alle persone la propria azienda</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Mettere le persone in condizione di conoscere obiettivi e strategie aziendali</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Orientare le azioni ed i componenti dei singoli verso obiettivi comuni e condivisi</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Evidenziare la connessione fra ciò che le persone fanno (il proprio lavoro) e i risultati complessivi.</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endPar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Le uniche risorse che possono garantire il successo sono proprio le uniche che </a:t>
            </a: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non si possono comprare</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l’impegno</a:t>
            </a:r>
          </a:p>
          <a:p>
            <a:pPr marL="0" marR="0" lvl="0" indent="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la motivazione</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delle persone. Inoltre, per costituire organizzazioni che raggiungano l’obiettivo occorre sostituire il potere formale con la </a:t>
            </a: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responsabilità.</a:t>
            </a:r>
            <a:endPar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4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6" name="Segnaposto piè di pagina 5"/>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Obiettivi</a:t>
            </a:r>
            <a:r>
              <a:rPr kumimoji="0" lang="it-IT" sz="36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e dimensioni d’intervento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4" name="Rectangle 3"/>
          <p:cNvSpPr txBox="1">
            <a:spLocks noChangeArrowheads="1"/>
          </p:cNvSpPr>
          <p:nvPr/>
        </p:nvSpPr>
        <p:spPr>
          <a:xfrm>
            <a:off x="642910" y="1142984"/>
            <a:ext cx="7772400" cy="5143536"/>
          </a:xfrm>
          <a:prstGeom prst="rect">
            <a:avLst/>
          </a:prstGeom>
        </p:spPr>
        <p:txBody>
          <a:bodyPr/>
          <a:lstStyle/>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 nuovi obiettivi della Comunicazione Interna:</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favorire il cambiamento</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sviluppare coerenza e cultura strategica</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ottimizzare i flussi di informazione operativa(sia gerarchica che interfunzionale)</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motivare e coinvolgere le risorse professionali</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diffondere il senso di responsabilità</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accelerare i processi decisionali</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Courier New" pitchFamily="49" charset="0"/>
              </a:rPr>
              <a:t>▫</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migliorare la gestione del tempo</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Comunicazione</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4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fredda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e </a:t>
            </a:r>
            <a:r>
              <a:rPr kumimoji="0" lang="it-IT" sz="14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comunicazione</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4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calda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La comunicazione fredda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è </a:t>
            </a:r>
            <a:r>
              <a:rPr kumimoji="0" lang="it-IT" sz="14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analitico-descrittiva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asettica e oggettiva, a una via, ciò che conta è farsi capire e ricordare (es. regolamenti interni, mansionari, ordini di servizio ecc.).</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La comunicazione calda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ha finalità valoriali, è emotiva ed empatica, cioè tocca direttamente lo stato d’animo dell’interlocutore. Il suo obiettivo è quello di creare risonanza e intimità.</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p>
          <a:p>
            <a:pPr marL="0" marR="0" lvl="0" indent="0" algn="just" defTabSz="914400" rtl="0" eaLnBrk="1" fontAlgn="auto" latinLnBrk="0" hangingPunct="1">
              <a:lnSpc>
                <a:spcPct val="100000"/>
              </a:lnSpc>
              <a:spcBef>
                <a:spcPts val="600"/>
              </a:spcBef>
              <a:spcAft>
                <a:spcPts val="0"/>
              </a:spcAft>
              <a:buClr>
                <a:schemeClr val="accent1"/>
              </a:buClr>
              <a:buSzPct val="76000"/>
              <a:buFontTx/>
              <a:buNone/>
              <a:tabLst/>
              <a:defRPr/>
            </a:pP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Necessità di ben modulare la </a:t>
            </a:r>
            <a:r>
              <a:rPr kumimoji="0" lang="it-IT" sz="14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temperatura</a:t>
            </a:r>
            <a:r>
              <a:rPr kumimoji="0" lang="it-IT" sz="14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della Comunicazione Interna.</a:t>
            </a:r>
          </a:p>
          <a:p>
            <a:pPr marL="0" marR="0" lvl="0" indent="0" algn="l"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4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5" name="Segnaposto piè di pagina 4"/>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p:cNvSpPr txBox="1">
            <a:spLocks/>
          </p:cNvSpPr>
          <p:nvPr/>
        </p:nvSpPr>
        <p:spPr>
          <a:xfrm>
            <a:off x="428596" y="2857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5" name="Rectangle 3"/>
          <p:cNvSpPr txBox="1">
            <a:spLocks noChangeArrowheads="1"/>
          </p:cNvSpPr>
          <p:nvPr/>
        </p:nvSpPr>
        <p:spPr>
          <a:xfrm>
            <a:off x="357158" y="1142984"/>
            <a:ext cx="7986714" cy="5214974"/>
          </a:xfrm>
          <a:prstGeom prst="rect">
            <a:avLst/>
          </a:prstGeom>
        </p:spPr>
        <p:txBody>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Il peso delle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variabili organizzative soft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rispetto a quelle hard, nel rapporto con il mercato e nella produzione di valore sarà sempre maggiore fino a diventare la vera forza dell’impresa.</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Le variabili psicologiche, comportamentali e le attitudini assumeranno sempre più il ruolo di leve strategiche irrinunciabili per il successo dell’azienda.</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Le più innovative teorie organizzative hanno dapprima sottolineato l’importanza delle risorse invisibili ( sviluppo tecnologico, immagine, cultura organizzativa, ecc.) e successivamente la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centralità delle risorse immateriali.</a:t>
            </a: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Il Capitale intellettuale</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come variabile strategica per la produzione di valore e i </a:t>
            </a:r>
            <a:r>
              <a:rPr kumimoji="0" lang="it-IT" sz="1600" b="0" i="0" u="sng"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fattori immateriali</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(la conoscenza, il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know</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how</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posseduto ed utilizzato) sono ora considerati le vere risorse prospettiche delle imprese.</a:t>
            </a:r>
          </a:p>
          <a:p>
            <a:pPr marL="274320" marR="0" lvl="0" indent="-274320" algn="just" defTabSz="914400" rtl="0" eaLnBrk="1" fontAlgn="auto" latinLnBrk="0" hangingPunct="1">
              <a:lnSpc>
                <a:spcPct val="100000"/>
              </a:lnSpc>
              <a:spcBef>
                <a:spcPts val="600"/>
              </a:spcBef>
              <a:spcAft>
                <a:spcPts val="0"/>
              </a:spcAft>
              <a:buClr>
                <a:schemeClr val="accent1"/>
              </a:buClr>
              <a:buSzPct val="76000"/>
              <a:buFontTx/>
              <a:buNone/>
              <a:tabLst/>
              <a:defRPr/>
            </a:pPr>
            <a:endPar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endParaRPr>
          </a:p>
          <a:p>
            <a:pPr marL="274320" marR="0" lvl="0" indent="-274320" algn="just"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Il </a:t>
            </a:r>
            <a:r>
              <a:rPr kumimoji="0" lang="it-IT" sz="1600" b="0" i="1"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modello di riferimento</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 porre in primo piano la centralità dell’individuo, del suo apprendimento, della sua conoscenza, della sua creatività, del suo </a:t>
            </a:r>
            <a:r>
              <a:rPr kumimoji="0" lang="it-IT" sz="1600" b="0" i="0" u="none" strike="noStrike" kern="1200" cap="none" spc="0" normalizeH="0" baseline="0" noProof="0" dirty="0" err="1" smtClean="0">
                <a:ln>
                  <a:noFill/>
                </a:ln>
                <a:solidFill>
                  <a:srgbClr val="002060"/>
                </a:solidFill>
                <a:effectLst/>
                <a:uLnTx/>
                <a:uFillTx/>
                <a:latin typeface="Gill Sans MT" pitchFamily="34" charset="0"/>
                <a:ea typeface="+mn-ea"/>
                <a:cs typeface="Times New Roman" charset="0"/>
              </a:rPr>
              <a:t>empowerement</a:t>
            </a:r>
            <a:r>
              <a:rPr kumimoji="0" lang="it-IT" sz="1600" b="0" i="0" u="none" strike="noStrike" kern="1200" cap="none" spc="0" normalizeH="0" baseline="0" noProof="0" dirty="0" smtClean="0">
                <a:ln>
                  <a:noFill/>
                </a:ln>
                <a:solidFill>
                  <a:srgbClr val="002060"/>
                </a:solidFill>
                <a:effectLst/>
                <a:uLnTx/>
                <a:uFillTx/>
                <a:latin typeface="Gill Sans MT" pitchFamily="34" charset="0"/>
                <a:ea typeface="+mn-ea"/>
                <a:cs typeface="Times New Roman" charset="0"/>
              </a:rPr>
              <a:t>.</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endParaRPr kumimoji="0" lang="it-IT" sz="1600" b="0" i="0" u="none" strike="noStrike" kern="1200" cap="none" spc="0" normalizeH="0" baseline="0" noProof="0" dirty="0">
              <a:ln>
                <a:noFill/>
              </a:ln>
              <a:solidFill>
                <a:srgbClr val="002060"/>
              </a:solidFill>
              <a:effectLst/>
              <a:uLnTx/>
              <a:uFillTx/>
              <a:latin typeface="Gill Sans MT" pitchFamily="34" charset="0"/>
              <a:ea typeface="+mn-ea"/>
              <a:cs typeface="+mn-cs"/>
            </a:endParaRPr>
          </a:p>
        </p:txBody>
      </p:sp>
      <p:sp>
        <p:nvSpPr>
          <p:cNvPr id="6" name="Titolo 3"/>
          <p:cNvSpPr txBox="1">
            <a:spLocks/>
          </p:cNvSpPr>
          <p:nvPr/>
        </p:nvSpPr>
        <p:spPr>
          <a:xfrm>
            <a:off x="580996" y="438128"/>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chemeClr val="accent1">
                    <a:lumMod val="75000"/>
                  </a:schemeClr>
                </a:solidFill>
                <a:effectLst/>
                <a:uLnTx/>
                <a:uFillTx/>
                <a:latin typeface="Gill Sans MT" pitchFamily="34" charset="0"/>
                <a:ea typeface="+mj-ea"/>
                <a:cs typeface="+mj-cs"/>
              </a:rPr>
              <a:t>Obiettivi</a:t>
            </a:r>
            <a:r>
              <a:rPr kumimoji="0" lang="it-IT" sz="3600" b="0" i="0" u="none" strike="noStrike" kern="1200" cap="none" spc="0" normalizeH="0" noProof="0" dirty="0" smtClean="0">
                <a:ln>
                  <a:noFill/>
                </a:ln>
                <a:solidFill>
                  <a:schemeClr val="accent1">
                    <a:lumMod val="75000"/>
                  </a:schemeClr>
                </a:solidFill>
                <a:effectLst/>
                <a:uLnTx/>
                <a:uFillTx/>
                <a:latin typeface="Gill Sans MT" pitchFamily="34" charset="0"/>
                <a:ea typeface="+mj-ea"/>
                <a:cs typeface="+mj-cs"/>
              </a:rPr>
              <a:t> e dimensioni d’intervento</a:t>
            </a:r>
            <a:endParaRPr kumimoji="0" lang="it-IT" sz="3600" b="0" i="0" u="none" strike="noStrike" kern="1200" cap="none" spc="0" normalizeH="0" baseline="0" noProof="0" dirty="0">
              <a:ln>
                <a:noFill/>
              </a:ln>
              <a:solidFill>
                <a:schemeClr val="tx2"/>
              </a:solidFill>
              <a:effectLst/>
              <a:uLnTx/>
              <a:uFillTx/>
              <a:latin typeface="Gill Sans MT" pitchFamily="34" charset="0"/>
              <a:ea typeface="+mj-ea"/>
              <a:cs typeface="+mj-cs"/>
            </a:endParaRPr>
          </a:p>
        </p:txBody>
      </p:sp>
      <p:sp>
        <p:nvSpPr>
          <p:cNvPr id="7" name="Segnaposto piè di pagina 6"/>
          <p:cNvSpPr>
            <a:spLocks noGrp="1"/>
          </p:cNvSpPr>
          <p:nvPr>
            <p:ph type="ftr" sz="quarter" idx="11"/>
          </p:nvPr>
        </p:nvSpPr>
        <p:spPr/>
        <p:txBody>
          <a:bodyPr/>
          <a:lstStyle/>
          <a:p>
            <a:r>
              <a:rPr lang="it-IT" smtClean="0"/>
              <a:t>Progetto di sviluppo organizzativo UPAGLP</a:t>
            </a:r>
            <a:endParaRPr lang="it-IT"/>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CasellaDiTesto 10"/>
          <p:cNvSpPr txBox="1"/>
          <p:nvPr/>
        </p:nvSpPr>
        <p:spPr>
          <a:xfrm>
            <a:off x="467545" y="1747784"/>
            <a:ext cx="8462173" cy="584775"/>
          </a:xfrm>
          <a:prstGeom prst="rect">
            <a:avLst/>
          </a:prstGeom>
          <a:noFill/>
        </p:spPr>
        <p:txBody>
          <a:bodyPr wrap="square" rtlCol="0">
            <a:spAutoFit/>
          </a:bodyPr>
          <a:lstStyle/>
          <a:p>
            <a:pPr algn="just"/>
            <a:endParaRPr lang="it-IT" sz="1600" dirty="0" smtClean="0">
              <a:solidFill>
                <a:srgbClr val="002060"/>
              </a:solidFill>
              <a:latin typeface="Georgia" panose="02040502050405020303" pitchFamily="18" charset="0"/>
              <a:ea typeface="Verdana" panose="020B0604030504040204" pitchFamily="34" charset="0"/>
              <a:cs typeface="Verdana" panose="020B0604030504040204" pitchFamily="34" charset="0"/>
            </a:endParaRPr>
          </a:p>
          <a:p>
            <a:pPr algn="just"/>
            <a:endParaRPr lang="it-IT" sz="1600" b="1" dirty="0">
              <a:solidFill>
                <a:srgbClr val="217529"/>
              </a:solidFill>
              <a:cs typeface="Arial" pitchFamily="34" charset="0"/>
            </a:endParaRPr>
          </a:p>
        </p:txBody>
      </p:sp>
      <p:sp>
        <p:nvSpPr>
          <p:cNvPr id="25" name="Titolo 24"/>
          <p:cNvSpPr>
            <a:spLocks noGrp="1"/>
          </p:cNvSpPr>
          <p:nvPr>
            <p:ph type="title"/>
          </p:nvPr>
        </p:nvSpPr>
        <p:spPr>
          <a:xfrm>
            <a:off x="500034" y="2643182"/>
            <a:ext cx="5900750" cy="914400"/>
          </a:xfrm>
        </p:spPr>
        <p:txBody>
          <a:bodyPr>
            <a:normAutofit fontScale="90000"/>
          </a:bodyPr>
          <a:lstStyle/>
          <a:p>
            <a:r>
              <a:rPr lang="it-IT" b="1" dirty="0" smtClean="0">
                <a:solidFill>
                  <a:srgbClr val="FF0000"/>
                </a:solidFill>
              </a:rPr>
              <a:t>Arrivederci al prossimo incontro</a:t>
            </a:r>
            <a:endParaRPr lang="it-IT" b="1" dirty="0">
              <a:solidFill>
                <a:srgbClr val="FF0000"/>
              </a:solidFill>
            </a:endParaRPr>
          </a:p>
        </p:txBody>
      </p:sp>
      <p:sp>
        <p:nvSpPr>
          <p:cNvPr id="2" name="Segnaposto piè di pagina 1"/>
          <p:cNvSpPr>
            <a:spLocks noGrp="1"/>
          </p:cNvSpPr>
          <p:nvPr>
            <p:ph type="ftr" sz="quarter" idx="11"/>
          </p:nvPr>
        </p:nvSpPr>
        <p:spPr/>
        <p:txBody>
          <a:bodyPr/>
          <a:lstStyle/>
          <a:p>
            <a:r>
              <a:rPr lang="it-IT" smtClean="0"/>
              <a:t>Progetto di sviluppo organizzativo UPAGLP</a:t>
            </a:r>
            <a:endParaRPr lang="it-IT"/>
          </a:p>
        </p:txBody>
      </p:sp>
      <p:sp>
        <p:nvSpPr>
          <p:cNvPr id="7" name="Text Box 7"/>
          <p:cNvSpPr txBox="1">
            <a:spLocks noChangeArrowheads="1"/>
          </p:cNvSpPr>
          <p:nvPr/>
        </p:nvSpPr>
        <p:spPr bwMode="auto">
          <a:xfrm>
            <a:off x="1214414" y="5214950"/>
            <a:ext cx="7508875" cy="530595"/>
          </a:xfrm>
          <a:prstGeom prst="rect">
            <a:avLst/>
          </a:prstGeom>
          <a:noFill/>
          <a:ln w="12700">
            <a:noFill/>
            <a:miter lim="800000"/>
            <a:headEnd/>
            <a:tailEnd/>
          </a:ln>
          <a:effectLst/>
        </p:spPr>
        <p:txBody>
          <a:bodyPr lIns="100509" tIns="49372" rIns="100509" bIns="49372">
            <a:spAutoFit/>
          </a:bodyPr>
          <a:lstStyle/>
          <a:p>
            <a:pPr algn="r">
              <a:buFont typeface="Monotype Sorts" pitchFamily="2" charset="2"/>
              <a:buNone/>
            </a:pPr>
            <a:r>
              <a:rPr lang="it-IT" sz="2800" i="1" dirty="0" smtClean="0">
                <a:solidFill>
                  <a:srgbClr val="002060"/>
                </a:solidFill>
              </a:rPr>
              <a:t>Andrea </a:t>
            </a:r>
            <a:r>
              <a:rPr lang="it-IT" sz="2800" i="1" dirty="0" err="1" smtClean="0">
                <a:solidFill>
                  <a:srgbClr val="002060"/>
                </a:solidFill>
              </a:rPr>
              <a:t>Pucci</a:t>
            </a:r>
            <a:r>
              <a:rPr lang="it-IT" sz="2800" i="1" dirty="0" smtClean="0">
                <a:solidFill>
                  <a:srgbClr val="002060"/>
                </a:solidFill>
              </a:rPr>
              <a:t> e Angelo Salvi</a:t>
            </a:r>
            <a:endParaRPr lang="it-IT" sz="2800" i="1" dirty="0">
              <a:solidFill>
                <a:srgbClr val="002060"/>
              </a:solidFill>
            </a:endParaRPr>
          </a:p>
        </p:txBody>
      </p:sp>
      <p:pic>
        <p:nvPicPr>
          <p:cNvPr id="26" name="Immagine 25"/>
          <p:cNvPicPr/>
          <p:nvPr/>
        </p:nvPicPr>
        <p:blipFill>
          <a:blip r:embed="rId2" cstate="print"/>
          <a:srcRect/>
          <a:stretch>
            <a:fillRect/>
          </a:stretch>
        </p:blipFill>
        <p:spPr bwMode="auto">
          <a:xfrm>
            <a:off x="6429388" y="428604"/>
            <a:ext cx="2214578" cy="642942"/>
          </a:xfrm>
          <a:prstGeom prst="rect">
            <a:avLst/>
          </a:prstGeom>
          <a:noFill/>
          <a:ln w="9525">
            <a:noFill/>
            <a:miter lim="800000"/>
            <a:headEnd/>
            <a:tailEnd/>
          </a:ln>
          <a:effectLst/>
        </p:spPr>
      </p:pic>
      <p:sp>
        <p:nvSpPr>
          <p:cNvPr id="112642" name="AutoShape 2"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4" name="AutoShape 4"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6" name="AutoShape 6"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2648" name="AutoShape 8" descr="Risultati immagini per immagini gestione dei collaborator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2" name="Immagine 1" descr="LogoConfagricoltura_P356_P123.jpg"/>
          <p:cNvPicPr>
            <a:picLocks noChangeAspect="1" noChangeArrowheads="1"/>
          </p:cNvPicPr>
          <p:nvPr/>
        </p:nvPicPr>
        <p:blipFill>
          <a:blip r:embed="rId3" cstate="print"/>
          <a:srcRect/>
          <a:stretch>
            <a:fillRect/>
          </a:stretch>
        </p:blipFill>
        <p:spPr bwMode="auto">
          <a:xfrm>
            <a:off x="285720" y="357166"/>
            <a:ext cx="3571900" cy="714380"/>
          </a:xfrm>
          <a:prstGeom prst="rect">
            <a:avLst/>
          </a:prstGeom>
          <a:noFill/>
        </p:spPr>
      </p:pic>
    </p:spTree>
    <p:extLst>
      <p:ext uri="{BB962C8B-B14F-4D97-AF65-F5344CB8AC3E}">
        <p14:creationId xmlns:p14="http://schemas.microsoft.com/office/powerpoint/2010/main" val="1779642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tellite">
  <a:themeElements>
    <a:clrScheme name="Galassia">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tellit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4413</TotalTime>
  <Words>4229</Words>
  <Application>Microsoft Macintosh PowerPoint</Application>
  <PresentationFormat>Presentazione su schermo (4:3)</PresentationFormat>
  <Paragraphs>917</Paragraphs>
  <Slides>85</Slides>
  <Notes>22</Notes>
  <HiddenSlides>3</HiddenSlides>
  <MMClips>0</MMClips>
  <ScaleCrop>false</ScaleCrop>
  <HeadingPairs>
    <vt:vector size="6" baseType="variant">
      <vt:variant>
        <vt:lpstr>Tema</vt:lpstr>
      </vt:variant>
      <vt:variant>
        <vt:i4>2</vt:i4>
      </vt:variant>
      <vt:variant>
        <vt:lpstr>Server OLE incorporati</vt:lpstr>
      </vt:variant>
      <vt:variant>
        <vt:i4>2</vt:i4>
      </vt:variant>
      <vt:variant>
        <vt:lpstr>Titoli diapositive</vt:lpstr>
      </vt:variant>
      <vt:variant>
        <vt:i4>85</vt:i4>
      </vt:variant>
    </vt:vector>
  </HeadingPairs>
  <TitlesOfParts>
    <vt:vector size="89" baseType="lpstr">
      <vt:lpstr>Satellite</vt:lpstr>
      <vt:lpstr>Filo</vt:lpstr>
      <vt:lpstr>ClipArt</vt:lpstr>
      <vt:lpstr>Microsoft WordArt 3.2</vt:lpstr>
      <vt:lpstr>Presentazione di PowerPoint</vt:lpstr>
      <vt:lpstr>La gestione dei collaboratori</vt:lpstr>
      <vt:lpstr>Alcuni fattori che condizionano la prestazione dei responsabili: </vt:lpstr>
      <vt:lpstr>Una finestra sul tema dell’organizzazione</vt:lpstr>
      <vt:lpstr>Organizzazione</vt:lpstr>
      <vt:lpstr>Il sistema di gestione</vt:lpstr>
      <vt:lpstr>La gestione dei collaboratori</vt:lpstr>
      <vt:lpstr>Alcuni tipi di dipendente difficile</vt:lpstr>
      <vt:lpstr>Alcuni tipi di dipendente difficile</vt:lpstr>
      <vt:lpstr>Alcuni tipi di dipendente difficile</vt:lpstr>
      <vt:lpstr>Alcuni tipi di dipendente difficile</vt:lpstr>
      <vt:lpstr>Alcuni tipi di dipendente difficile</vt:lpstr>
      <vt:lpstr>La gestione dei collaboratori</vt:lpstr>
      <vt:lpstr>Presupposti per una gestione professionale delle risorse umane </vt:lpstr>
      <vt:lpstr>Presupposti per una gestione professionale delle risorse umane </vt:lpstr>
      <vt:lpstr>Presupposti per una gestione professionale delle risorse umane </vt:lpstr>
      <vt:lpstr>Presupposti per una gestione professionale delle risorse umane </vt:lpstr>
      <vt:lpstr>Presupposti per una gestione professionale delle risorse umane </vt:lpstr>
      <vt:lpstr>La gestione dei collaboratori</vt:lpstr>
      <vt:lpstr>Definizione</vt:lpstr>
      <vt:lpstr>Definizione</vt:lpstr>
      <vt:lpstr>La leadership situazionale</vt:lpstr>
      <vt:lpstr>La leadership situazionale</vt:lpstr>
      <vt:lpstr>La maturità professionale</vt:lpstr>
      <vt:lpstr>La maturità professionale</vt:lpstr>
      <vt:lpstr>La maturità professionale</vt:lpstr>
      <vt:lpstr>Alcune domande da porsi per stabilire la MATURITA’ dei collaboratori </vt:lpstr>
      <vt:lpstr>Il livello di maturità (M) va valutato in relazione all’obiettivo o compito</vt:lpstr>
      <vt:lpstr>Presentazione di PowerPoint</vt:lpstr>
      <vt:lpstr>Stile di leadership</vt:lpstr>
      <vt:lpstr>Stile di leadership</vt:lpstr>
      <vt:lpstr>Stile di leadership</vt:lpstr>
      <vt:lpstr>Stile del leader</vt:lpstr>
      <vt:lpstr>Stile del leader</vt:lpstr>
      <vt:lpstr>Presentazione di PowerPoint</vt:lpstr>
      <vt:lpstr>Presentazione di PowerPoint</vt:lpstr>
      <vt:lpstr>Presentazione di PowerPoint</vt:lpstr>
      <vt:lpstr>Presentazione di PowerPoint</vt:lpstr>
      <vt:lpstr>La gestione dei collaboratori</vt:lpstr>
      <vt:lpstr>Un modello d’intervento in sei fasi…</vt:lpstr>
      <vt:lpstr>Basato su quattro accorgimenti fondamentali</vt:lpstr>
      <vt:lpstr>FASE 1: individuare e definire il problema di prestazione</vt:lpstr>
      <vt:lpstr>FASE 1: individuare e definire il problema di prestazione</vt:lpstr>
      <vt:lpstr>Per fornire un feedback costruttivo</vt:lpstr>
      <vt:lpstr>FASE 2: spiegare l’impatto del problema</vt:lpstr>
      <vt:lpstr>FASE 3: analizzare i motivi del problema</vt:lpstr>
      <vt:lpstr>Dieci cause di prestazione scadente</vt:lpstr>
      <vt:lpstr>Una finestra sul tema della gestione delle persone</vt:lpstr>
      <vt:lpstr>FASE 3: analizzare i motivi del problema</vt:lpstr>
      <vt:lpstr>FASE 4: definite lo standard di performance previsto</vt:lpstr>
      <vt:lpstr>FASE 5: esaminate le proposte di soluzione</vt:lpstr>
      <vt:lpstr>FASE 6: redigete un piano di miglioramento</vt:lpstr>
      <vt:lpstr>Presentazione di PowerPoint</vt:lpstr>
      <vt:lpstr>I processi di comunicazione interna</vt:lpstr>
      <vt:lpstr>Definizione</vt:lpstr>
      <vt:lpstr>Definizione</vt:lpstr>
      <vt:lpstr>Presentazione di PowerPoint</vt:lpstr>
      <vt:lpstr>Presentazione di PowerPoint</vt:lpstr>
      <vt:lpstr>Perché serve una strategia?</vt:lpstr>
      <vt:lpstr>Le FASI</vt:lpstr>
      <vt:lpstr>I CANALI</vt:lpstr>
      <vt:lpstr>I processi di comunicazione interna</vt:lpstr>
      <vt:lpstr>Presentazione di PowerPoint</vt:lpstr>
      <vt:lpstr>Presentazione di PowerPoint</vt:lpstr>
      <vt:lpstr>I processi di comunicazione interna</vt:lpstr>
      <vt:lpstr>Presentazione di PowerPoint</vt:lpstr>
      <vt:lpstr>I processi di comunicazione interna</vt:lpstr>
      <vt:lpstr>Presentazione di PowerPoint</vt:lpstr>
      <vt:lpstr>Presentazione di PowerPoint</vt:lpstr>
      <vt:lpstr>Presentazione di PowerPoint</vt:lpstr>
      <vt:lpstr>I processi di comunicazione interna</vt:lpstr>
      <vt:lpstr>Presentazione di PowerPoint</vt:lpstr>
      <vt:lpstr>Presentazione di PowerPoint</vt:lpstr>
      <vt:lpstr>Presentazione di PowerPoint</vt:lpstr>
      <vt:lpstr>Presentazione di PowerPoint</vt:lpstr>
      <vt:lpstr>Presentazione di PowerPoint</vt:lpstr>
      <vt:lpstr>I processi di comunicazione interna</vt:lpstr>
      <vt:lpstr>Presentazione di PowerPoint</vt:lpstr>
      <vt:lpstr>Presentazione di PowerPoint</vt:lpstr>
      <vt:lpstr>Presentazione di PowerPoint</vt:lpstr>
      <vt:lpstr>I processi di comunicazione interna</vt:lpstr>
      <vt:lpstr>Presentazione di PowerPoint</vt:lpstr>
      <vt:lpstr>Presentazione di PowerPoint</vt:lpstr>
      <vt:lpstr>Presentazione di PowerPoint</vt:lpstr>
      <vt:lpstr>Arrivederci al prossimo incontro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Innovazione e internazionalizzazione</dc:title>
  <dc:creator>BIANCHI SARA</dc:creator>
  <cp:lastModifiedBy>francesca busnelli</cp:lastModifiedBy>
  <cp:revision>472</cp:revision>
  <cp:lastPrinted>2015-07-28T16:30:51Z</cp:lastPrinted>
  <dcterms:created xsi:type="dcterms:W3CDTF">2014-06-05T09:59:16Z</dcterms:created>
  <dcterms:modified xsi:type="dcterms:W3CDTF">2019-07-02T13:59:22Z</dcterms:modified>
</cp:coreProperties>
</file>