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35"/>
  </p:notesMasterIdLst>
  <p:handoutMasterIdLst>
    <p:handoutMasterId r:id="rId36"/>
  </p:handoutMasterIdLst>
  <p:sldIdLst>
    <p:sldId id="504" r:id="rId2"/>
    <p:sldId id="505" r:id="rId3"/>
    <p:sldId id="486" r:id="rId4"/>
    <p:sldId id="499" r:id="rId5"/>
    <p:sldId id="509" r:id="rId6"/>
    <p:sldId id="403" r:id="rId7"/>
    <p:sldId id="321" r:id="rId8"/>
    <p:sldId id="467" r:id="rId9"/>
    <p:sldId id="441" r:id="rId10"/>
    <p:sldId id="443" r:id="rId11"/>
    <p:sldId id="507" r:id="rId12"/>
    <p:sldId id="491" r:id="rId13"/>
    <p:sldId id="485" r:id="rId14"/>
    <p:sldId id="501" r:id="rId15"/>
    <p:sldId id="508" r:id="rId16"/>
    <p:sldId id="496" r:id="rId17"/>
    <p:sldId id="495" r:id="rId18"/>
    <p:sldId id="484" r:id="rId19"/>
    <p:sldId id="398" r:id="rId20"/>
    <p:sldId id="471" r:id="rId21"/>
    <p:sldId id="470" r:id="rId22"/>
    <p:sldId id="503" r:id="rId23"/>
    <p:sldId id="474" r:id="rId24"/>
    <p:sldId id="476" r:id="rId25"/>
    <p:sldId id="475" r:id="rId26"/>
    <p:sldId id="498" r:id="rId27"/>
    <p:sldId id="453" r:id="rId28"/>
    <p:sldId id="456" r:id="rId29"/>
    <p:sldId id="457" r:id="rId30"/>
    <p:sldId id="458" r:id="rId31"/>
    <p:sldId id="460" r:id="rId32"/>
    <p:sldId id="461" r:id="rId33"/>
    <p:sldId id="481" r:id="rId34"/>
  </p:sldIdLst>
  <p:sldSz cx="12192000" cy="6858000"/>
  <p:notesSz cx="6797675" cy="99282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C765F676-5527-45BA-A695-53170B0A0B88}">
          <p14:sldIdLst>
            <p14:sldId id="504"/>
          </p14:sldIdLst>
        </p14:section>
        <p14:section name="Sezione senza titolo" id="{4C1D2813-40EE-4A14-9D25-982D10D837FB}">
          <p14:sldIdLst>
            <p14:sldId id="505"/>
            <p14:sldId id="486"/>
            <p14:sldId id="499"/>
            <p14:sldId id="509"/>
            <p14:sldId id="403"/>
            <p14:sldId id="321"/>
            <p14:sldId id="467"/>
            <p14:sldId id="441"/>
            <p14:sldId id="443"/>
            <p14:sldId id="507"/>
            <p14:sldId id="491"/>
            <p14:sldId id="485"/>
            <p14:sldId id="501"/>
            <p14:sldId id="508"/>
            <p14:sldId id="496"/>
            <p14:sldId id="495"/>
            <p14:sldId id="484"/>
            <p14:sldId id="398"/>
            <p14:sldId id="471"/>
            <p14:sldId id="470"/>
            <p14:sldId id="503"/>
            <p14:sldId id="474"/>
            <p14:sldId id="476"/>
            <p14:sldId id="475"/>
            <p14:sldId id="498"/>
            <p14:sldId id="453"/>
            <p14:sldId id="456"/>
            <p14:sldId id="457"/>
            <p14:sldId id="458"/>
            <p14:sldId id="460"/>
            <p14:sldId id="461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3F9"/>
    <a:srgbClr val="CA0538"/>
    <a:srgbClr val="C6C6C6"/>
    <a:srgbClr val="FFD500"/>
    <a:srgbClr val="C00000"/>
    <a:srgbClr val="E3E3E3"/>
    <a:srgbClr val="E4D7A3"/>
    <a:srgbClr val="F3971B"/>
    <a:srgbClr val="F3977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934" autoAdjust="0"/>
  </p:normalViewPr>
  <p:slideViewPr>
    <p:cSldViewPr snapToGrid="0">
      <p:cViewPr varScale="1">
        <p:scale>
          <a:sx n="88" d="100"/>
          <a:sy n="88" d="100"/>
        </p:scale>
        <p:origin x="470" y="-2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1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aschieri\Google%20Drive\EDUCATION\PROGETTI\ISTRUZIONE%20TECNICA\8.%20TAVOLE\Dati%20Istruzione%20tecnic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schieri\Google%20Drive\EDUCATION\PROGETTI\ISTRUZIONE%20TECNICA\8.%20TAVOLE\Istruzione%20tecnica%20valore%20aggiunto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RAschieri\Downloads\962013031P1T121%20(1)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it-IT" sz="1200" b="1" i="0" baseline="0" dirty="0"/>
              <a:t>Gli iscritti ai licei e agli istituti tecnici, </a:t>
            </a:r>
            <a:r>
              <a:rPr lang="it-IT" sz="1200" b="1" i="0" baseline="0" dirty="0" err="1"/>
              <a:t>a.s.</a:t>
            </a:r>
            <a:r>
              <a:rPr lang="it-IT" sz="1200" b="1" i="0" baseline="0" dirty="0"/>
              <a:t> 1990/'91 - 2014/'15</a:t>
            </a:r>
          </a:p>
          <a:p>
            <a:pPr>
              <a:defRPr sz="1200"/>
            </a:pPr>
            <a:r>
              <a:rPr lang="it-IT" sz="1100" b="0" i="1" baseline="0" dirty="0"/>
              <a:t>(valori %, totale iscritti alla scuola superiore di II grado = 100)</a:t>
            </a:r>
            <a:endParaRPr lang="it-IT" sz="1100" b="1" i="1" baseline="0" dirty="0"/>
          </a:p>
        </c:rich>
      </c:tx>
      <c:layout>
        <c:manualLayout>
          <c:xMode val="edge"/>
          <c:yMode val="edge"/>
          <c:x val="0.17637644502295891"/>
          <c:y val="2.766928738149778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4588364037284828E-2"/>
          <c:y val="5.0256299212598513E-2"/>
          <c:w val="0.90642794364704338"/>
          <c:h val="0.68549178940848665"/>
        </c:manualLayout>
      </c:layout>
      <c:lineChart>
        <c:grouping val="standard"/>
        <c:varyColors val="0"/>
        <c:ser>
          <c:idx val="0"/>
          <c:order val="0"/>
          <c:tx>
            <c:strRef>
              <c:f>'ELABORAZIONE PER STAMPA'!$N$119</c:f>
              <c:strCache>
                <c:ptCount val="1"/>
                <c:pt idx="0">
                  <c:v>Totale Iscritti Licei (scientifici\linguistici - ex magistrali - classici)</c:v>
                </c:pt>
              </c:strCache>
            </c:strRef>
          </c:tx>
          <c:spPr>
            <a:ln w="38100">
              <a:solidFill>
                <a:srgbClr val="4F81BD">
                  <a:shade val="95000"/>
                  <a:satMod val="105000"/>
                </a:srgbClr>
              </a:solidFill>
            </a:ln>
          </c:spPr>
          <c:marker>
            <c:symbol val="none"/>
          </c:marker>
          <c:dLbls>
            <c:dLbl>
              <c:idx val="8"/>
              <c:spPr>
                <a:solidFill>
                  <a:sysClr val="window" lastClr="FFFFFF"/>
                </a:solidFill>
                <a:ln>
                  <a:solidFill>
                    <a:srgbClr val="00B0F0"/>
                  </a:solidFill>
                </a:ln>
              </c:spPr>
              <c:txPr>
                <a:bodyPr/>
                <a:lstStyle/>
                <a:p>
                  <a:pPr>
                    <a:defRPr sz="700"/>
                  </a:pPr>
                  <a:endParaRPr lang="it-IT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A05-49E6-9D37-A86FAB60DEB6}"/>
                </c:ext>
              </c:extLst>
            </c:dLbl>
            <c:dLbl>
              <c:idx val="13"/>
              <c:layout>
                <c:manualLayout>
                  <c:x val="-2.3133428939767994E-2"/>
                  <c:y val="8.02562992125984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A05-49E6-9D37-A86FAB60DEB6}"/>
                </c:ext>
              </c:extLst>
            </c:dLbl>
            <c:dLbl>
              <c:idx val="14"/>
              <c:layout>
                <c:manualLayout>
                  <c:x val="-3.3823920635545505E-2"/>
                  <c:y val="-6.79164808733330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A05-49E6-9D37-A86FAB60DEB6}"/>
                </c:ext>
              </c:extLst>
            </c:dLbl>
            <c:spPr>
              <a:ln>
                <a:solidFill>
                  <a:srgbClr val="00B0F0"/>
                </a:solidFill>
              </a:ln>
            </c:spPr>
            <c:txPr>
              <a:bodyPr/>
              <a:lstStyle/>
              <a:p>
                <a:pPr>
                  <a:defRPr sz="700"/>
                </a:pPr>
                <a:endParaRPr lang="it-I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'ELABORAZIONE PER STAMPA'!$A$165:$A$189</c:f>
              <c:strCache>
                <c:ptCount val="25"/>
                <c:pt idx="0">
                  <c:v>1990/91</c:v>
                </c:pt>
                <c:pt idx="1">
                  <c:v>1991/92</c:v>
                </c:pt>
                <c:pt idx="2">
                  <c:v>1992/93</c:v>
                </c:pt>
                <c:pt idx="3">
                  <c:v>1993/94</c:v>
                </c:pt>
                <c:pt idx="4">
                  <c:v>1994/95</c:v>
                </c:pt>
                <c:pt idx="5">
                  <c:v>1995/96</c:v>
                </c:pt>
                <c:pt idx="6">
                  <c:v>1996/97</c:v>
                </c:pt>
                <c:pt idx="7">
                  <c:v>1997/98</c:v>
                </c:pt>
                <c:pt idx="8">
                  <c:v>1998/99</c:v>
                </c:pt>
                <c:pt idx="9">
                  <c:v>1999/00</c:v>
                </c:pt>
                <c:pt idx="10">
                  <c:v>2000/01</c:v>
                </c:pt>
                <c:pt idx="11">
                  <c:v>2001/02</c:v>
                </c:pt>
                <c:pt idx="12">
                  <c:v>2002/03</c:v>
                </c:pt>
                <c:pt idx="13">
                  <c:v>2003/04</c:v>
                </c:pt>
                <c:pt idx="14">
                  <c:v>2004/05</c:v>
                </c:pt>
                <c:pt idx="15">
                  <c:v>2005/06</c:v>
                </c:pt>
                <c:pt idx="16">
                  <c:v>2006/07</c:v>
                </c:pt>
                <c:pt idx="17">
                  <c:v>2007/08</c:v>
                </c:pt>
                <c:pt idx="18">
                  <c:v>2008/09</c:v>
                </c:pt>
                <c:pt idx="19">
                  <c:v>2009/10</c:v>
                </c:pt>
                <c:pt idx="20">
                  <c:v>2010/11</c:v>
                </c:pt>
                <c:pt idx="21">
                  <c:v>2011/12</c:v>
                </c:pt>
                <c:pt idx="22">
                  <c:v>2012/13</c:v>
                </c:pt>
                <c:pt idx="23">
                  <c:v>2013/14</c:v>
                </c:pt>
                <c:pt idx="24">
                  <c:v>2014/15</c:v>
                </c:pt>
              </c:strCache>
            </c:strRef>
          </c:cat>
          <c:val>
            <c:numRef>
              <c:f>'ELABORAZIONE PER STAMPA'!$N$165:$N$189</c:f>
              <c:numCache>
                <c:formatCode>#,##0.0</c:formatCode>
                <c:ptCount val="25"/>
                <c:pt idx="0">
                  <c:v>32.174176075016497</c:v>
                </c:pt>
                <c:pt idx="1">
                  <c:v>32.607695486108305</c:v>
                </c:pt>
                <c:pt idx="2">
                  <c:v>33.326679815341834</c:v>
                </c:pt>
                <c:pt idx="3">
                  <c:v>34.072678065722428</c:v>
                </c:pt>
                <c:pt idx="4">
                  <c:v>35.09912013555023</c:v>
                </c:pt>
                <c:pt idx="5">
                  <c:v>35.866407656252697</c:v>
                </c:pt>
                <c:pt idx="6">
                  <c:v>36.624297011721644</c:v>
                </c:pt>
                <c:pt idx="7">
                  <c:v>36.990234347184014</c:v>
                </c:pt>
                <c:pt idx="8">
                  <c:v>37.6</c:v>
                </c:pt>
                <c:pt idx="9">
                  <c:v>37.6</c:v>
                </c:pt>
                <c:pt idx="10">
                  <c:v>37.1</c:v>
                </c:pt>
                <c:pt idx="11">
                  <c:v>36.5</c:v>
                </c:pt>
                <c:pt idx="12">
                  <c:v>37.200000000000003</c:v>
                </c:pt>
                <c:pt idx="13">
                  <c:v>38</c:v>
                </c:pt>
                <c:pt idx="14">
                  <c:v>39.300000000000004</c:v>
                </c:pt>
                <c:pt idx="15">
                  <c:v>40.4</c:v>
                </c:pt>
                <c:pt idx="16">
                  <c:v>41.4</c:v>
                </c:pt>
                <c:pt idx="17">
                  <c:v>42</c:v>
                </c:pt>
                <c:pt idx="18">
                  <c:v>42.300000000000004</c:v>
                </c:pt>
                <c:pt idx="19">
                  <c:v>42.3</c:v>
                </c:pt>
                <c:pt idx="20">
                  <c:v>42.5</c:v>
                </c:pt>
                <c:pt idx="21">
                  <c:v>42.5</c:v>
                </c:pt>
                <c:pt idx="22">
                  <c:v>42.300000000000004</c:v>
                </c:pt>
                <c:pt idx="23">
                  <c:v>42.100000000000009</c:v>
                </c:pt>
                <c:pt idx="24">
                  <c:v>42.600000000000009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05-49E6-9D37-A86FAB60DEB6}"/>
            </c:ext>
          </c:extLst>
        </c:ser>
        <c:ser>
          <c:idx val="1"/>
          <c:order val="1"/>
          <c:tx>
            <c:strRef>
              <c:f>'ELABORAZIONE PER STAMPA'!$Q$119</c:f>
              <c:strCache>
                <c:ptCount val="1"/>
                <c:pt idx="0">
                  <c:v>Totale iscritti Istituti Tecnici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700"/>
                      <a:t>3</a:t>
                    </a:r>
                    <a:r>
                      <a:rPr lang="en-US"/>
                      <a:t>9,1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A05-49E6-9D37-A86FAB60DEB6}"/>
                </c:ext>
              </c:extLst>
            </c:dLbl>
            <c:dLbl>
              <c:idx val="13"/>
              <c:layout>
                <c:manualLayout>
                  <c:x val="-2.1872924696384778E-2"/>
                  <c:y val="-8.52562992125983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A05-49E6-9D37-A86FAB60DEB6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C00000"/>
                </a:solidFill>
              </a:ln>
            </c:spPr>
            <c:txPr>
              <a:bodyPr/>
              <a:lstStyle/>
              <a:p>
                <a:pPr>
                  <a:defRPr sz="700"/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'ELABORAZIONE PER STAMPA'!$A$165:$A$189</c:f>
              <c:strCache>
                <c:ptCount val="25"/>
                <c:pt idx="0">
                  <c:v>1990/91</c:v>
                </c:pt>
                <c:pt idx="1">
                  <c:v>1991/92</c:v>
                </c:pt>
                <c:pt idx="2">
                  <c:v>1992/93</c:v>
                </c:pt>
                <c:pt idx="3">
                  <c:v>1993/94</c:v>
                </c:pt>
                <c:pt idx="4">
                  <c:v>1994/95</c:v>
                </c:pt>
                <c:pt idx="5">
                  <c:v>1995/96</c:v>
                </c:pt>
                <c:pt idx="6">
                  <c:v>1996/97</c:v>
                </c:pt>
                <c:pt idx="7">
                  <c:v>1997/98</c:v>
                </c:pt>
                <c:pt idx="8">
                  <c:v>1998/99</c:v>
                </c:pt>
                <c:pt idx="9">
                  <c:v>1999/00</c:v>
                </c:pt>
                <c:pt idx="10">
                  <c:v>2000/01</c:v>
                </c:pt>
                <c:pt idx="11">
                  <c:v>2001/02</c:v>
                </c:pt>
                <c:pt idx="12">
                  <c:v>2002/03</c:v>
                </c:pt>
                <c:pt idx="13">
                  <c:v>2003/04</c:v>
                </c:pt>
                <c:pt idx="14">
                  <c:v>2004/05</c:v>
                </c:pt>
                <c:pt idx="15">
                  <c:v>2005/06</c:v>
                </c:pt>
                <c:pt idx="16">
                  <c:v>2006/07</c:v>
                </c:pt>
                <c:pt idx="17">
                  <c:v>2007/08</c:v>
                </c:pt>
                <c:pt idx="18">
                  <c:v>2008/09</c:v>
                </c:pt>
                <c:pt idx="19">
                  <c:v>2009/10</c:v>
                </c:pt>
                <c:pt idx="20">
                  <c:v>2010/11</c:v>
                </c:pt>
                <c:pt idx="21">
                  <c:v>2011/12</c:v>
                </c:pt>
                <c:pt idx="22">
                  <c:v>2012/13</c:v>
                </c:pt>
                <c:pt idx="23">
                  <c:v>2013/14</c:v>
                </c:pt>
                <c:pt idx="24">
                  <c:v>2014/15</c:v>
                </c:pt>
              </c:strCache>
            </c:strRef>
          </c:cat>
          <c:val>
            <c:numRef>
              <c:f>'ELABORAZIONE PER STAMPA'!$Q$165:$Q$189</c:f>
              <c:numCache>
                <c:formatCode>#,##0.0</c:formatCode>
                <c:ptCount val="25"/>
                <c:pt idx="0">
                  <c:v>45.477970317134449</c:v>
                </c:pt>
                <c:pt idx="1">
                  <c:v>44.993021883192299</c:v>
                </c:pt>
                <c:pt idx="2">
                  <c:v>44.352847286162259</c:v>
                </c:pt>
                <c:pt idx="3">
                  <c:v>43.535311995273787</c:v>
                </c:pt>
                <c:pt idx="4">
                  <c:v>42.552175980232882</c:v>
                </c:pt>
                <c:pt idx="5">
                  <c:v>41.62136954726634</c:v>
                </c:pt>
                <c:pt idx="6">
                  <c:v>40.739810799636778</c:v>
                </c:pt>
                <c:pt idx="7">
                  <c:v>40.031054860636019</c:v>
                </c:pt>
                <c:pt idx="8">
                  <c:v>39.5</c:v>
                </c:pt>
                <c:pt idx="9">
                  <c:v>38.700000000000003</c:v>
                </c:pt>
                <c:pt idx="10">
                  <c:v>38.300000000000004</c:v>
                </c:pt>
                <c:pt idx="11">
                  <c:v>38.200000000000003</c:v>
                </c:pt>
                <c:pt idx="12">
                  <c:v>37.5</c:v>
                </c:pt>
                <c:pt idx="13">
                  <c:v>36.800000000000004</c:v>
                </c:pt>
                <c:pt idx="14">
                  <c:v>36</c:v>
                </c:pt>
                <c:pt idx="15">
                  <c:v>35.1</c:v>
                </c:pt>
                <c:pt idx="16">
                  <c:v>34.4</c:v>
                </c:pt>
                <c:pt idx="17">
                  <c:v>34</c:v>
                </c:pt>
                <c:pt idx="18">
                  <c:v>33.800000000000004</c:v>
                </c:pt>
                <c:pt idx="19">
                  <c:v>33.6</c:v>
                </c:pt>
                <c:pt idx="20">
                  <c:v>33.5</c:v>
                </c:pt>
                <c:pt idx="21">
                  <c:v>33.6</c:v>
                </c:pt>
                <c:pt idx="22">
                  <c:v>33.700000000000003</c:v>
                </c:pt>
                <c:pt idx="23">
                  <c:v>33.5</c:v>
                </c:pt>
                <c:pt idx="24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A05-49E6-9D37-A86FAB60D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298432"/>
        <c:axId val="89299968"/>
      </c:lineChart>
      <c:catAx>
        <c:axId val="89298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it-IT"/>
          </a:p>
        </c:txPr>
        <c:crossAx val="89299968"/>
        <c:crosses val="autoZero"/>
        <c:auto val="1"/>
        <c:lblAlgn val="ctr"/>
        <c:lblOffset val="100"/>
        <c:noMultiLvlLbl val="0"/>
      </c:catAx>
      <c:valAx>
        <c:axId val="89299968"/>
        <c:scaling>
          <c:orientation val="minMax"/>
          <c:min val="30"/>
        </c:scaling>
        <c:delete val="0"/>
        <c:axPos val="l"/>
        <c:numFmt formatCode="#,##0.0" sourceLinked="1"/>
        <c:majorTickMark val="out"/>
        <c:minorTickMark val="none"/>
        <c:tickLblPos val="nextTo"/>
        <c:crossAx val="89298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8625136239689592E-2"/>
          <c:y val="0.83462589816249988"/>
          <c:w val="0.94713574644977438"/>
          <c:h val="6.6418467825750033E-2"/>
        </c:manualLayout>
      </c:layout>
      <c:overlay val="0"/>
      <c:txPr>
        <a:bodyPr/>
        <a:lstStyle/>
        <a:p>
          <a:pPr>
            <a:defRPr sz="80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sz="1200" dirty="0"/>
              <a:t>Occupati</a:t>
            </a:r>
            <a:r>
              <a:rPr lang="it-IT" sz="1200" baseline="0" dirty="0"/>
              <a:t> tecnici Italia e Germania</a:t>
            </a:r>
          </a:p>
        </c:rich>
      </c:tx>
      <c:layout>
        <c:manualLayout>
          <c:xMode val="edge"/>
          <c:yMode val="edge"/>
          <c:x val="0.28582199806012082"/>
          <c:y val="7.3920315936594413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'OCCUPATI ISCO 3 IT-DE'!$F$13</c:f>
              <c:strCache>
                <c:ptCount val="1"/>
                <c:pt idx="0">
                  <c:v>% DE</c:v>
                </c:pt>
              </c:strCache>
            </c:strRef>
          </c:tx>
          <c:marker>
            <c:symbol val="none"/>
          </c:marker>
          <c:cat>
            <c:strRef>
              <c:f>'OCCUPATI ISCO 3 IT-DE'!$A$19:$A$35</c:f>
              <c:strCach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strCache>
            </c:strRef>
          </c:cat>
          <c:val>
            <c:numRef>
              <c:f>'OCCUPATI ISCO 3 IT-DE'!$F$19:$F$29</c:f>
              <c:numCache>
                <c:formatCode>0.0%</c:formatCode>
                <c:ptCount val="11"/>
                <c:pt idx="0">
                  <c:v>0.19951698147761351</c:v>
                </c:pt>
                <c:pt idx="1">
                  <c:v>0.19990737004813372</c:v>
                </c:pt>
                <c:pt idx="2">
                  <c:v>0.19872196606831102</c:v>
                </c:pt>
                <c:pt idx="3">
                  <c:v>0.20546075654520879</c:v>
                </c:pt>
                <c:pt idx="4">
                  <c:v>0.20619010203404084</c:v>
                </c:pt>
                <c:pt idx="5">
                  <c:v>0.20890300205192303</c:v>
                </c:pt>
                <c:pt idx="6">
                  <c:v>0.21275793148101269</c:v>
                </c:pt>
                <c:pt idx="7">
                  <c:v>0.21285744878292581</c:v>
                </c:pt>
                <c:pt idx="8">
                  <c:v>0.21621885522824871</c:v>
                </c:pt>
                <c:pt idx="9">
                  <c:v>0.21538776512980101</c:v>
                </c:pt>
                <c:pt idx="10">
                  <c:v>0.21435294620987669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68-4F9D-9154-7094713C0D64}"/>
            </c:ext>
          </c:extLst>
        </c:ser>
        <c:ser>
          <c:idx val="1"/>
          <c:order val="1"/>
          <c:tx>
            <c:strRef>
              <c:f>'OCCUPATI ISCO 3 IT-DE'!$K$13</c:f>
              <c:strCache>
                <c:ptCount val="1"/>
                <c:pt idx="0">
                  <c:v>% IT</c:v>
                </c:pt>
              </c:strCache>
            </c:strRef>
          </c:tx>
          <c:marker>
            <c:symbol val="none"/>
          </c:marker>
          <c:cat>
            <c:strRef>
              <c:f>'OCCUPATI ISCO 3 IT-DE'!$A$19:$A$35</c:f>
              <c:strCach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strCache>
            </c:strRef>
          </c:cat>
          <c:val>
            <c:numRef>
              <c:f>'OCCUPATI ISCO 3 IT-DE'!$K$19:$K$29</c:f>
              <c:numCache>
                <c:formatCode>0.0%</c:formatCode>
                <c:ptCount val="11"/>
                <c:pt idx="0">
                  <c:v>0.14920937167842949</c:v>
                </c:pt>
                <c:pt idx="1">
                  <c:v>0.13857870298792571</c:v>
                </c:pt>
                <c:pt idx="2">
                  <c:v>0.14571403226919294</c:v>
                </c:pt>
                <c:pt idx="3">
                  <c:v>0.16566035722772671</c:v>
                </c:pt>
                <c:pt idx="4">
                  <c:v>0.16955885427555917</c:v>
                </c:pt>
                <c:pt idx="5">
                  <c:v>0.17251345937440213</c:v>
                </c:pt>
                <c:pt idx="6">
                  <c:v>0.17641587194872071</c:v>
                </c:pt>
                <c:pt idx="7">
                  <c:v>0.19912178145137174</c:v>
                </c:pt>
                <c:pt idx="8">
                  <c:v>0.1975790478248344</c:v>
                </c:pt>
                <c:pt idx="9">
                  <c:v>0.21559343015673077</c:v>
                </c:pt>
                <c:pt idx="10">
                  <c:v>0.22080258423720356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68-4F9D-9154-7094713C0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686592"/>
        <c:axId val="88688128"/>
      </c:lineChart>
      <c:catAx>
        <c:axId val="88686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8688128"/>
        <c:crosses val="autoZero"/>
        <c:auto val="1"/>
        <c:lblAlgn val="ctr"/>
        <c:lblOffset val="100"/>
        <c:noMultiLvlLbl val="0"/>
      </c:catAx>
      <c:valAx>
        <c:axId val="88688128"/>
        <c:scaling>
          <c:orientation val="minMax"/>
          <c:min val="0.13"/>
        </c:scaling>
        <c:delete val="0"/>
        <c:axPos val="l"/>
        <c:numFmt formatCode="0.0%" sourceLinked="1"/>
        <c:majorTickMark val="out"/>
        <c:minorTickMark val="none"/>
        <c:tickLblPos val="nextTo"/>
        <c:crossAx val="88686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8455819452966594"/>
          <c:y val="0.87217642218395264"/>
          <c:w val="0.23088361094066986"/>
          <c:h val="7.2383340863601833E-2"/>
        </c:manualLayout>
      </c:layout>
      <c:overlay val="0"/>
      <c:txPr>
        <a:bodyPr/>
        <a:lstStyle/>
        <a:p>
          <a:pPr>
            <a:defRPr sz="80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3785453366432352E-2"/>
          <c:y val="3.1336692274656054E-2"/>
          <c:w val="0.81946561092468095"/>
          <c:h val="0.721370873616434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'T_C1.3'!$B$11</c:f>
              <c:strCache>
                <c:ptCount val="1"/>
                <c:pt idx="0">
                  <c:v>Vocational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'T_C1.3'!$A$12:$A$45</c:f>
              <c:strCache>
                <c:ptCount val="34"/>
                <c:pt idx="0">
                  <c:v>Australia</c:v>
                </c:pt>
                <c:pt idx="1">
                  <c:v>Austria</c:v>
                </c:pt>
                <c:pt idx="2">
                  <c:v>Belgium</c:v>
                </c:pt>
                <c:pt idx="3">
                  <c:v>Canada</c:v>
                </c:pt>
                <c:pt idx="4">
                  <c:v>Chile</c:v>
                </c:pt>
                <c:pt idx="5">
                  <c:v>Czech Republic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Israel</c:v>
                </c:pt>
                <c:pt idx="16">
                  <c:v>Italy</c:v>
                </c:pt>
                <c:pt idx="17">
                  <c:v>Japan</c:v>
                </c:pt>
                <c:pt idx="18">
                  <c:v>Korea</c:v>
                </c:pt>
                <c:pt idx="19">
                  <c:v>Luxembourg</c:v>
                </c:pt>
                <c:pt idx="20">
                  <c:v>Mexico</c:v>
                </c:pt>
                <c:pt idx="21">
                  <c:v>Netherlands</c:v>
                </c:pt>
                <c:pt idx="22">
                  <c:v>New Zealand</c:v>
                </c:pt>
                <c:pt idx="23">
                  <c:v>Norway</c:v>
                </c:pt>
                <c:pt idx="24">
                  <c:v>Poland</c:v>
                </c:pt>
                <c:pt idx="25">
                  <c:v>Portugal</c:v>
                </c:pt>
                <c:pt idx="26">
                  <c:v>Slovak Republic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Switzerland</c:v>
                </c:pt>
                <c:pt idx="31">
                  <c:v>Turkey</c:v>
                </c:pt>
                <c:pt idx="32">
                  <c:v>United Kingdom</c:v>
                </c:pt>
                <c:pt idx="33">
                  <c:v>United States</c:v>
                </c:pt>
              </c:strCache>
            </c:strRef>
          </c:cat>
          <c:val>
            <c:numRef>
              <c:f>'T_C1.3'!$B$12:$B$45</c:f>
              <c:numCache>
                <c:formatCode>[Blue][&lt;0.5]\ "n  ";0\ \ ;@\ \ </c:formatCode>
                <c:ptCount val="34"/>
                <c:pt idx="0">
                  <c:v>48.889337233935201</c:v>
                </c:pt>
                <c:pt idx="1">
                  <c:v>70.367532788193202</c:v>
                </c:pt>
                <c:pt idx="2">
                  <c:v>72.847446186154599</c:v>
                </c:pt>
                <c:pt idx="3">
                  <c:v>5.5589291082737899</c:v>
                </c:pt>
                <c:pt idx="4">
                  <c:v>33.310362462211323</c:v>
                </c:pt>
                <c:pt idx="5">
                  <c:v>72.977004128494599</c:v>
                </c:pt>
                <c:pt idx="6">
                  <c:v>46.140734439999498</c:v>
                </c:pt>
                <c:pt idx="7">
                  <c:v>34.421096165586796</c:v>
                </c:pt>
                <c:pt idx="8">
                  <c:v>69.619516915040194</c:v>
                </c:pt>
                <c:pt idx="9">
                  <c:v>44.554446762356413</c:v>
                </c:pt>
                <c:pt idx="10">
                  <c:v>48.583798097707799</c:v>
                </c:pt>
                <c:pt idx="11">
                  <c:v>31.704186986148287</c:v>
                </c:pt>
                <c:pt idx="12">
                  <c:v>16.632719705104186</c:v>
                </c:pt>
                <c:pt idx="13">
                  <c:v>32.128099173553743</c:v>
                </c:pt>
                <c:pt idx="14">
                  <c:v>1.2730795081643098</c:v>
                </c:pt>
                <c:pt idx="15">
                  <c:v>38.460395780054959</c:v>
                </c:pt>
                <c:pt idx="16">
                  <c:v>59.989454200344895</c:v>
                </c:pt>
                <c:pt idx="17">
                  <c:v>22.33638653046917</c:v>
                </c:pt>
                <c:pt idx="18">
                  <c:v>21.348239923428689</c:v>
                </c:pt>
                <c:pt idx="19">
                  <c:v>61.381489071038182</c:v>
                </c:pt>
                <c:pt idx="20">
                  <c:v>8.9803578626817497</c:v>
                </c:pt>
                <c:pt idx="21">
                  <c:v>69.076316177829128</c:v>
                </c:pt>
                <c:pt idx="22">
                  <c:v>23.139639151477599</c:v>
                </c:pt>
                <c:pt idx="23">
                  <c:v>52.622253140729285</c:v>
                </c:pt>
                <c:pt idx="24">
                  <c:v>48.290280482546898</c:v>
                </c:pt>
                <c:pt idx="25">
                  <c:v>38.720103425985869</c:v>
                </c:pt>
                <c:pt idx="26">
                  <c:v>70.935278332900339</c:v>
                </c:pt>
                <c:pt idx="27">
                  <c:v>65.393142725046999</c:v>
                </c:pt>
                <c:pt idx="28">
                  <c:v>45.274768753327649</c:v>
                </c:pt>
                <c:pt idx="29">
                  <c:v>55.202795717821459</c:v>
                </c:pt>
                <c:pt idx="30">
                  <c:v>65.12277855847158</c:v>
                </c:pt>
                <c:pt idx="31">
                  <c:v>43.644076898292241</c:v>
                </c:pt>
                <c:pt idx="32">
                  <c:v>36.034570970196398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99-4C6E-949A-A69C27DD33B1}"/>
            </c:ext>
          </c:extLst>
        </c:ser>
        <c:ser>
          <c:idx val="1"/>
          <c:order val="1"/>
          <c:tx>
            <c:strRef>
              <c:f>'T_C1.3'!$C$11</c:f>
              <c:strCache>
                <c:ptCount val="1"/>
                <c:pt idx="0">
                  <c:v>Vocational of which combined school- and work-based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'T_C1.3'!$A$12:$A$45</c:f>
              <c:strCache>
                <c:ptCount val="34"/>
                <c:pt idx="0">
                  <c:v>Australia</c:v>
                </c:pt>
                <c:pt idx="1">
                  <c:v>Austria</c:v>
                </c:pt>
                <c:pt idx="2">
                  <c:v>Belgium</c:v>
                </c:pt>
                <c:pt idx="3">
                  <c:v>Canada</c:v>
                </c:pt>
                <c:pt idx="4">
                  <c:v>Chile</c:v>
                </c:pt>
                <c:pt idx="5">
                  <c:v>Czech Republic</c:v>
                </c:pt>
                <c:pt idx="6">
                  <c:v>Denmark</c:v>
                </c:pt>
                <c:pt idx="7">
                  <c:v>Estonia</c:v>
                </c:pt>
                <c:pt idx="8">
                  <c:v>Finland</c:v>
                </c:pt>
                <c:pt idx="9">
                  <c:v>France</c:v>
                </c:pt>
                <c:pt idx="10">
                  <c:v>Germany</c:v>
                </c:pt>
                <c:pt idx="11">
                  <c:v>Greece</c:v>
                </c:pt>
                <c:pt idx="12">
                  <c:v>Hungary</c:v>
                </c:pt>
                <c:pt idx="13">
                  <c:v>Iceland</c:v>
                </c:pt>
                <c:pt idx="14">
                  <c:v>Ireland</c:v>
                </c:pt>
                <c:pt idx="15">
                  <c:v>Israel</c:v>
                </c:pt>
                <c:pt idx="16">
                  <c:v>Italy</c:v>
                </c:pt>
                <c:pt idx="17">
                  <c:v>Japan</c:v>
                </c:pt>
                <c:pt idx="18">
                  <c:v>Korea</c:v>
                </c:pt>
                <c:pt idx="19">
                  <c:v>Luxembourg</c:v>
                </c:pt>
                <c:pt idx="20">
                  <c:v>Mexico</c:v>
                </c:pt>
                <c:pt idx="21">
                  <c:v>Netherlands</c:v>
                </c:pt>
                <c:pt idx="22">
                  <c:v>New Zealand</c:v>
                </c:pt>
                <c:pt idx="23">
                  <c:v>Norway</c:v>
                </c:pt>
                <c:pt idx="24">
                  <c:v>Poland</c:v>
                </c:pt>
                <c:pt idx="25">
                  <c:v>Portugal</c:v>
                </c:pt>
                <c:pt idx="26">
                  <c:v>Slovak Republic</c:v>
                </c:pt>
                <c:pt idx="27">
                  <c:v>Slovenia</c:v>
                </c:pt>
                <c:pt idx="28">
                  <c:v>Spain</c:v>
                </c:pt>
                <c:pt idx="29">
                  <c:v>Sweden</c:v>
                </c:pt>
                <c:pt idx="30">
                  <c:v>Switzerland</c:v>
                </c:pt>
                <c:pt idx="31">
                  <c:v>Turkey</c:v>
                </c:pt>
                <c:pt idx="32">
                  <c:v>United Kingdom</c:v>
                </c:pt>
                <c:pt idx="33">
                  <c:v>United States</c:v>
                </c:pt>
              </c:strCache>
            </c:strRef>
          </c:cat>
          <c:val>
            <c:numRef>
              <c:f>'T_C1.3'!$C$12:$C$45</c:f>
              <c:numCache>
                <c:formatCode>[Blue][&lt;0.5]\ "n  ";0\ \ ;@\ \ </c:formatCode>
                <c:ptCount val="34"/>
                <c:pt idx="0">
                  <c:v>0</c:v>
                </c:pt>
                <c:pt idx="1">
                  <c:v>34.768509572285012</c:v>
                </c:pt>
                <c:pt idx="2">
                  <c:v>3.1400003750093801</c:v>
                </c:pt>
                <c:pt idx="3">
                  <c:v>0</c:v>
                </c:pt>
                <c:pt idx="4">
                  <c:v>0</c:v>
                </c:pt>
                <c:pt idx="5">
                  <c:v>31.790525227580787</c:v>
                </c:pt>
                <c:pt idx="6">
                  <c:v>44.657832830504603</c:v>
                </c:pt>
                <c:pt idx="7">
                  <c:v>0.26980719617149501</c:v>
                </c:pt>
                <c:pt idx="8">
                  <c:v>11.6922650417066</c:v>
                </c:pt>
                <c:pt idx="9">
                  <c:v>11.9692088412478</c:v>
                </c:pt>
                <c:pt idx="10">
                  <c:v>42.852794697680523</c:v>
                </c:pt>
                <c:pt idx="11">
                  <c:v>0</c:v>
                </c:pt>
                <c:pt idx="12">
                  <c:v>16.632719705104186</c:v>
                </c:pt>
                <c:pt idx="13">
                  <c:v>14.383343928798499</c:v>
                </c:pt>
                <c:pt idx="14">
                  <c:v>0</c:v>
                </c:pt>
                <c:pt idx="15">
                  <c:v>4.0017825831143963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14.062500000000011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14.517330277857306</c:v>
                </c:pt>
                <c:pt idx="24">
                  <c:v>6.6271199682854647</c:v>
                </c:pt>
                <c:pt idx="25">
                  <c:v>0</c:v>
                </c:pt>
                <c:pt idx="26">
                  <c:v>28.965740458474873</c:v>
                </c:pt>
                <c:pt idx="27">
                  <c:v>0.115583856087592</c:v>
                </c:pt>
                <c:pt idx="28">
                  <c:v>1.9391993435053099</c:v>
                </c:pt>
                <c:pt idx="29">
                  <c:v>0</c:v>
                </c:pt>
                <c:pt idx="30">
                  <c:v>59.789432650199842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99-4C6E-949A-A69C27DD3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841024"/>
        <c:axId val="85842560"/>
      </c:barChart>
      <c:catAx>
        <c:axId val="85841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5842560"/>
        <c:crosses val="autoZero"/>
        <c:auto val="1"/>
        <c:lblAlgn val="ctr"/>
        <c:lblOffset val="100"/>
        <c:noMultiLvlLbl val="0"/>
      </c:catAx>
      <c:valAx>
        <c:axId val="85842560"/>
        <c:scaling>
          <c:orientation val="minMax"/>
        </c:scaling>
        <c:delete val="0"/>
        <c:axPos val="l"/>
        <c:numFmt formatCode="[Blue][&lt;0.5]\ &quot;n  &quot;;0\ \ ;@\ \ " sourceLinked="1"/>
        <c:majorTickMark val="out"/>
        <c:minorTickMark val="none"/>
        <c:tickLblPos val="nextTo"/>
        <c:crossAx val="85841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359605421786562"/>
          <c:y val="2.3142121853790688E-3"/>
          <c:w val="0.32797502115532712"/>
          <c:h val="8.9833716651715148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EE9A94-56E9-436F-84D3-2934D1520BE5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3A53D418-692F-49C7-AE93-66BEBEE81F17}">
      <dgm:prSet phldrT="[Testo]"/>
      <dgm:spPr/>
      <dgm:t>
        <a:bodyPr/>
        <a:lstStyle/>
        <a:p>
          <a:r>
            <a:rPr lang="it-IT"/>
            <a:t>Mobilità sostenibile</a:t>
          </a:r>
        </a:p>
      </dgm:t>
    </dgm:pt>
    <dgm:pt modelId="{0B2D7A4D-DEA1-43E2-AF0D-E6ED82AAF61D}" type="parTrans" cxnId="{397C1C1A-8F1C-4CB6-B628-9F89F824987E}">
      <dgm:prSet/>
      <dgm:spPr/>
      <dgm:t>
        <a:bodyPr/>
        <a:lstStyle/>
        <a:p>
          <a:endParaRPr lang="it-IT"/>
        </a:p>
      </dgm:t>
    </dgm:pt>
    <dgm:pt modelId="{13A52B32-2473-40A2-B52B-74A2BDC33660}" type="sibTrans" cxnId="{397C1C1A-8F1C-4CB6-B628-9F89F824987E}">
      <dgm:prSet/>
      <dgm:spPr/>
      <dgm:t>
        <a:bodyPr/>
        <a:lstStyle/>
        <a:p>
          <a:endParaRPr lang="it-IT"/>
        </a:p>
      </dgm:t>
    </dgm:pt>
    <dgm:pt modelId="{02889A93-6374-4F89-8138-59EC5AB89DC3}">
      <dgm:prSet phldrT="[Testo]"/>
      <dgm:spPr/>
      <dgm:t>
        <a:bodyPr/>
        <a:lstStyle/>
        <a:p>
          <a:r>
            <a:rPr lang="it-IT" dirty="0"/>
            <a:t>Nuove tecnologie per la vita</a:t>
          </a:r>
        </a:p>
      </dgm:t>
    </dgm:pt>
    <dgm:pt modelId="{441A2EF8-C6C0-4104-8658-93721CE58E32}" type="parTrans" cxnId="{A6AC9872-C0C0-40F6-B1AA-C9F51059956E}">
      <dgm:prSet/>
      <dgm:spPr/>
      <dgm:t>
        <a:bodyPr/>
        <a:lstStyle/>
        <a:p>
          <a:endParaRPr lang="it-IT"/>
        </a:p>
      </dgm:t>
    </dgm:pt>
    <dgm:pt modelId="{D3950598-FC1A-4902-B377-BDA31C343A3B}" type="sibTrans" cxnId="{A6AC9872-C0C0-40F6-B1AA-C9F51059956E}">
      <dgm:prSet/>
      <dgm:spPr/>
      <dgm:t>
        <a:bodyPr/>
        <a:lstStyle/>
        <a:p>
          <a:endParaRPr lang="it-IT"/>
        </a:p>
      </dgm:t>
    </dgm:pt>
    <dgm:pt modelId="{4B99ABB0-DFA0-4556-946A-1A2E09861C12}">
      <dgm:prSet phldrT="[Testo]"/>
      <dgm:spPr/>
      <dgm:t>
        <a:bodyPr/>
        <a:lstStyle/>
        <a:p>
          <a:r>
            <a:rPr lang="it-IT" dirty="0"/>
            <a:t>Tecnologie </a:t>
          </a:r>
          <a:r>
            <a:rPr lang="it-IT"/>
            <a:t>delle informazioni </a:t>
          </a:r>
          <a:r>
            <a:rPr lang="it-IT" dirty="0"/>
            <a:t>e della comunicazione</a:t>
          </a:r>
        </a:p>
      </dgm:t>
    </dgm:pt>
    <dgm:pt modelId="{9C4DD8E8-F2C0-418E-ADA9-807CA71B0A38}" type="parTrans" cxnId="{B3E96E1E-5471-4A3F-B160-11554DDA3435}">
      <dgm:prSet/>
      <dgm:spPr/>
      <dgm:t>
        <a:bodyPr/>
        <a:lstStyle/>
        <a:p>
          <a:endParaRPr lang="it-IT"/>
        </a:p>
      </dgm:t>
    </dgm:pt>
    <dgm:pt modelId="{78F3E114-E479-45FE-A1C8-19AD58871A67}" type="sibTrans" cxnId="{B3E96E1E-5471-4A3F-B160-11554DDA3435}">
      <dgm:prSet/>
      <dgm:spPr/>
      <dgm:t>
        <a:bodyPr/>
        <a:lstStyle/>
        <a:p>
          <a:endParaRPr lang="it-IT"/>
        </a:p>
      </dgm:t>
    </dgm:pt>
    <dgm:pt modelId="{4A9B5618-1B7B-40F4-9BF0-33C1E56B9C24}">
      <dgm:prSet phldrT="[Testo]"/>
      <dgm:spPr/>
      <dgm:t>
        <a:bodyPr/>
        <a:lstStyle/>
        <a:p>
          <a:r>
            <a:rPr lang="it-IT" dirty="0"/>
            <a:t>Tecnologie innovative per i beni e le attività culturali – Turismo</a:t>
          </a:r>
        </a:p>
      </dgm:t>
    </dgm:pt>
    <dgm:pt modelId="{A5460A96-F7B8-4473-BE80-B2472A2428F6}" type="parTrans" cxnId="{C653EE96-C061-4A55-BDCB-FA6F90D242B5}">
      <dgm:prSet/>
      <dgm:spPr/>
      <dgm:t>
        <a:bodyPr/>
        <a:lstStyle/>
        <a:p>
          <a:endParaRPr lang="it-IT"/>
        </a:p>
      </dgm:t>
    </dgm:pt>
    <dgm:pt modelId="{491ED6A8-994D-47B0-82A3-AA7876739669}" type="sibTrans" cxnId="{C653EE96-C061-4A55-BDCB-FA6F90D242B5}">
      <dgm:prSet/>
      <dgm:spPr/>
      <dgm:t>
        <a:bodyPr/>
        <a:lstStyle/>
        <a:p>
          <a:endParaRPr lang="it-IT"/>
        </a:p>
      </dgm:t>
    </dgm:pt>
    <dgm:pt modelId="{E0C2EE7A-6FB6-4764-BAA9-79D66131D7CE}">
      <dgm:prSet phldrT="[Testo]"/>
      <dgm:spPr/>
      <dgm:t>
        <a:bodyPr/>
        <a:lstStyle/>
        <a:p>
          <a:r>
            <a:rPr lang="it-IT" dirty="0"/>
            <a:t>Efficienza Energetica</a:t>
          </a:r>
        </a:p>
      </dgm:t>
    </dgm:pt>
    <dgm:pt modelId="{9A718432-A480-4A8A-B899-B0E8B059ED62}" type="parTrans" cxnId="{8674741F-F328-4FBE-9C26-A14E32F78C41}">
      <dgm:prSet/>
      <dgm:spPr/>
      <dgm:t>
        <a:bodyPr/>
        <a:lstStyle/>
        <a:p>
          <a:endParaRPr lang="it-IT"/>
        </a:p>
      </dgm:t>
    </dgm:pt>
    <dgm:pt modelId="{4CF41728-D788-4304-B470-869ABA4FAEFD}" type="sibTrans" cxnId="{8674741F-F328-4FBE-9C26-A14E32F78C41}">
      <dgm:prSet/>
      <dgm:spPr/>
      <dgm:t>
        <a:bodyPr/>
        <a:lstStyle/>
        <a:p>
          <a:endParaRPr lang="it-IT"/>
        </a:p>
      </dgm:t>
    </dgm:pt>
    <dgm:pt modelId="{067240EB-B8F9-41FB-9880-B6B06C215E14}">
      <dgm:prSet phldrT="[Testo]"/>
      <dgm:spPr/>
      <dgm:t>
        <a:bodyPr/>
        <a:lstStyle/>
        <a:p>
          <a:r>
            <a:rPr lang="it-IT"/>
            <a:t>Nuove Tecnologie per il Made in Italy</a:t>
          </a:r>
          <a:endParaRPr lang="it-IT" dirty="0"/>
        </a:p>
      </dgm:t>
    </dgm:pt>
    <dgm:pt modelId="{F2B3D24B-FF64-4CF4-B988-A5373A4CC6B3}" type="parTrans" cxnId="{07F03066-5FD4-4F8A-91E6-533B619E953D}">
      <dgm:prSet/>
      <dgm:spPr/>
      <dgm:t>
        <a:bodyPr/>
        <a:lstStyle/>
        <a:p>
          <a:endParaRPr lang="it-IT"/>
        </a:p>
      </dgm:t>
    </dgm:pt>
    <dgm:pt modelId="{9BD41101-6455-41CC-8174-C4F69976FADA}" type="sibTrans" cxnId="{07F03066-5FD4-4F8A-91E6-533B619E953D}">
      <dgm:prSet/>
      <dgm:spPr/>
      <dgm:t>
        <a:bodyPr/>
        <a:lstStyle/>
        <a:p>
          <a:endParaRPr lang="it-IT"/>
        </a:p>
      </dgm:t>
    </dgm:pt>
    <dgm:pt modelId="{E8BF48E7-6C62-4EA3-82A2-F76248C12C83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 Servizi alle Imprese</a:t>
          </a:r>
        </a:p>
      </dgm:t>
    </dgm:pt>
    <dgm:pt modelId="{99BB0226-F922-4207-A640-1C80D3A9DBD2}" type="parTrans" cxnId="{39D2DF76-E3E7-4C2A-8B8B-987649354DD8}">
      <dgm:prSet/>
      <dgm:spPr/>
      <dgm:t>
        <a:bodyPr/>
        <a:lstStyle/>
        <a:p>
          <a:endParaRPr lang="it-IT"/>
        </a:p>
      </dgm:t>
    </dgm:pt>
    <dgm:pt modelId="{006E15B2-CE14-4FE0-90E5-DBAAA79DAD77}" type="sibTrans" cxnId="{39D2DF76-E3E7-4C2A-8B8B-987649354DD8}">
      <dgm:prSet/>
      <dgm:spPr/>
      <dgm:t>
        <a:bodyPr/>
        <a:lstStyle/>
        <a:p>
          <a:endParaRPr lang="it-IT"/>
        </a:p>
      </dgm:t>
    </dgm:pt>
    <dgm:pt modelId="{3C32F489-5943-48D0-B0A1-9C030B7078F1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 Sistema Agroalimentare</a:t>
          </a:r>
        </a:p>
      </dgm:t>
    </dgm:pt>
    <dgm:pt modelId="{310D1512-93DB-4C39-811B-663907F02923}" type="parTrans" cxnId="{D6F8EDD7-7E12-42CC-A811-4D82FFECA0E9}">
      <dgm:prSet/>
      <dgm:spPr/>
      <dgm:t>
        <a:bodyPr/>
        <a:lstStyle/>
        <a:p>
          <a:endParaRPr lang="it-IT"/>
        </a:p>
      </dgm:t>
    </dgm:pt>
    <dgm:pt modelId="{D9DD4A52-2116-4DB9-9BC3-35803BCF5B00}" type="sibTrans" cxnId="{D6F8EDD7-7E12-42CC-A811-4D82FFECA0E9}">
      <dgm:prSet/>
      <dgm:spPr/>
      <dgm:t>
        <a:bodyPr/>
        <a:lstStyle/>
        <a:p>
          <a:endParaRPr lang="it-IT"/>
        </a:p>
      </dgm:t>
    </dgm:pt>
    <dgm:pt modelId="{ADE79EEE-DC38-44D2-A1C9-7695508953F4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 Sistema Casa</a:t>
          </a:r>
        </a:p>
      </dgm:t>
    </dgm:pt>
    <dgm:pt modelId="{55C42228-E7C1-4E32-8E59-613E45B7511A}" type="parTrans" cxnId="{D812590D-3E0C-47FC-AAEB-F1B035666DD4}">
      <dgm:prSet/>
      <dgm:spPr/>
      <dgm:t>
        <a:bodyPr/>
        <a:lstStyle/>
        <a:p>
          <a:endParaRPr lang="it-IT"/>
        </a:p>
      </dgm:t>
    </dgm:pt>
    <dgm:pt modelId="{6C1B0F90-991A-4D62-92D5-64C7C93EF1BF}" type="sibTrans" cxnId="{D812590D-3E0C-47FC-AAEB-F1B035666DD4}">
      <dgm:prSet/>
      <dgm:spPr/>
      <dgm:t>
        <a:bodyPr/>
        <a:lstStyle/>
        <a:p>
          <a:endParaRPr lang="it-IT"/>
        </a:p>
      </dgm:t>
    </dgm:pt>
    <dgm:pt modelId="{F07969A7-4A6A-4F01-8905-FD9A43B0D6EB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 Sistema Meccanica</a:t>
          </a:r>
        </a:p>
      </dgm:t>
    </dgm:pt>
    <dgm:pt modelId="{9D5DF178-6BF5-4F5F-8753-26EAED9D5EA7}" type="parTrans" cxnId="{67FCCD85-6BE6-4C52-B7EF-5532DA349401}">
      <dgm:prSet/>
      <dgm:spPr/>
      <dgm:t>
        <a:bodyPr/>
        <a:lstStyle/>
        <a:p>
          <a:endParaRPr lang="it-IT"/>
        </a:p>
      </dgm:t>
    </dgm:pt>
    <dgm:pt modelId="{C31A035C-E08D-41E9-A750-D02E793EA86B}" type="sibTrans" cxnId="{67FCCD85-6BE6-4C52-B7EF-5532DA349401}">
      <dgm:prSet/>
      <dgm:spPr/>
      <dgm:t>
        <a:bodyPr/>
        <a:lstStyle/>
        <a:p>
          <a:endParaRPr lang="it-IT"/>
        </a:p>
      </dgm:t>
    </dgm:pt>
    <dgm:pt modelId="{0C68F11C-16F2-41A4-A91B-2CEC4A0155D5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 Sistema Moda</a:t>
          </a:r>
        </a:p>
      </dgm:t>
    </dgm:pt>
    <dgm:pt modelId="{C5415410-EE4D-4979-8004-87D10AF1F7DB}" type="parTrans" cxnId="{9D8442EA-E33D-4846-9C84-6C85EEB40227}">
      <dgm:prSet/>
      <dgm:spPr/>
      <dgm:t>
        <a:bodyPr/>
        <a:lstStyle/>
        <a:p>
          <a:endParaRPr lang="it-IT"/>
        </a:p>
      </dgm:t>
    </dgm:pt>
    <dgm:pt modelId="{282A2D69-77BC-46ED-B731-D527B6E63182}" type="sibTrans" cxnId="{9D8442EA-E33D-4846-9C84-6C85EEB40227}">
      <dgm:prSet/>
      <dgm:spPr/>
      <dgm:t>
        <a:bodyPr/>
        <a:lstStyle/>
        <a:p>
          <a:endParaRPr lang="it-IT"/>
        </a:p>
      </dgm:t>
    </dgm:pt>
    <dgm:pt modelId="{6EF962E8-1C0E-46FB-A05F-DFA98FF37ADB}" type="pres">
      <dgm:prSet presAssocID="{99EE9A94-56E9-436F-84D3-2934D1520B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59A3CB82-7E70-4AFA-8883-243DD0779901}" type="pres">
      <dgm:prSet presAssocID="{3A53D418-692F-49C7-AE93-66BEBEE81F1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AF3A02-AB66-4BEE-A426-17B818781FD9}" type="pres">
      <dgm:prSet presAssocID="{13A52B32-2473-40A2-B52B-74A2BDC33660}" presName="spacer" presStyleCnt="0"/>
      <dgm:spPr/>
    </dgm:pt>
    <dgm:pt modelId="{FC4E1AD1-A39A-4958-B569-CA49328C9559}" type="pres">
      <dgm:prSet presAssocID="{02889A93-6374-4F89-8138-59EC5AB89DC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1F996A6-9B6D-4513-AF0F-4BC40BB417BB}" type="pres">
      <dgm:prSet presAssocID="{D3950598-FC1A-4902-B377-BDA31C343A3B}" presName="spacer" presStyleCnt="0"/>
      <dgm:spPr/>
    </dgm:pt>
    <dgm:pt modelId="{C7396228-FA81-47E1-8709-E8A798955B9B}" type="pres">
      <dgm:prSet presAssocID="{4B99ABB0-DFA0-4556-946A-1A2E09861C1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56D3C3-DC23-4B1C-8A20-6BEDF3F57C0F}" type="pres">
      <dgm:prSet presAssocID="{78F3E114-E479-45FE-A1C8-19AD58871A67}" presName="spacer" presStyleCnt="0"/>
      <dgm:spPr/>
    </dgm:pt>
    <dgm:pt modelId="{77A4D46E-4886-4EB0-842E-3379E32FD680}" type="pres">
      <dgm:prSet presAssocID="{4A9B5618-1B7B-40F4-9BF0-33C1E56B9C2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1361BB-B333-481A-BA7D-CCACE12F359D}" type="pres">
      <dgm:prSet presAssocID="{491ED6A8-994D-47B0-82A3-AA7876739669}" presName="spacer" presStyleCnt="0"/>
      <dgm:spPr/>
    </dgm:pt>
    <dgm:pt modelId="{247B1C70-0B8F-45A6-9648-4533BD4C2F54}" type="pres">
      <dgm:prSet presAssocID="{E0C2EE7A-6FB6-4764-BAA9-79D66131D7C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1AFAF6A-2868-4D73-924E-16865E8AE1E0}" type="pres">
      <dgm:prSet presAssocID="{4CF41728-D788-4304-B470-869ABA4FAEFD}" presName="spacer" presStyleCnt="0"/>
      <dgm:spPr/>
    </dgm:pt>
    <dgm:pt modelId="{9DFC75EB-9C0E-4BF8-8DE5-4B3ECE6908D3}" type="pres">
      <dgm:prSet presAssocID="{067240EB-B8F9-41FB-9880-B6B06C215E1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D67369-37EF-493F-98E9-E151D63D0D4B}" type="pres">
      <dgm:prSet presAssocID="{067240EB-B8F9-41FB-9880-B6B06C215E1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649F8D1-04B3-4148-823E-66BC40FA7D37}" type="presOf" srcId="{02889A93-6374-4F89-8138-59EC5AB89DC3}" destId="{FC4E1AD1-A39A-4958-B569-CA49328C9559}" srcOrd="0" destOrd="0" presId="urn:microsoft.com/office/officeart/2005/8/layout/vList2"/>
    <dgm:cxn modelId="{6AD7498B-944B-4589-AAAA-FCCCFCB52EE8}" type="presOf" srcId="{4A9B5618-1B7B-40F4-9BF0-33C1E56B9C24}" destId="{77A4D46E-4886-4EB0-842E-3379E32FD680}" srcOrd="0" destOrd="0" presId="urn:microsoft.com/office/officeart/2005/8/layout/vList2"/>
    <dgm:cxn modelId="{07F03066-5FD4-4F8A-91E6-533B619E953D}" srcId="{99EE9A94-56E9-436F-84D3-2934D1520BE5}" destId="{067240EB-B8F9-41FB-9880-B6B06C215E14}" srcOrd="5" destOrd="0" parTransId="{F2B3D24B-FF64-4CF4-B988-A5373A4CC6B3}" sibTransId="{9BD41101-6455-41CC-8174-C4F69976FADA}"/>
    <dgm:cxn modelId="{8674741F-F328-4FBE-9C26-A14E32F78C41}" srcId="{99EE9A94-56E9-436F-84D3-2934D1520BE5}" destId="{E0C2EE7A-6FB6-4764-BAA9-79D66131D7CE}" srcOrd="4" destOrd="0" parTransId="{9A718432-A480-4A8A-B899-B0E8B059ED62}" sibTransId="{4CF41728-D788-4304-B470-869ABA4FAEFD}"/>
    <dgm:cxn modelId="{397C1C1A-8F1C-4CB6-B628-9F89F824987E}" srcId="{99EE9A94-56E9-436F-84D3-2934D1520BE5}" destId="{3A53D418-692F-49C7-AE93-66BEBEE81F17}" srcOrd="0" destOrd="0" parTransId="{0B2D7A4D-DEA1-43E2-AF0D-E6ED82AAF61D}" sibTransId="{13A52B32-2473-40A2-B52B-74A2BDC33660}"/>
    <dgm:cxn modelId="{D6F8EDD7-7E12-42CC-A811-4D82FFECA0E9}" srcId="{067240EB-B8F9-41FB-9880-B6B06C215E14}" destId="{3C32F489-5943-48D0-B0A1-9C030B7078F1}" srcOrd="1" destOrd="0" parTransId="{310D1512-93DB-4C39-811B-663907F02923}" sibTransId="{D9DD4A52-2116-4DB9-9BC3-35803BCF5B00}"/>
    <dgm:cxn modelId="{793C4EA4-8C90-47B8-B0F9-F084DCD7A113}" type="presOf" srcId="{067240EB-B8F9-41FB-9880-B6B06C215E14}" destId="{9DFC75EB-9C0E-4BF8-8DE5-4B3ECE6908D3}" srcOrd="0" destOrd="0" presId="urn:microsoft.com/office/officeart/2005/8/layout/vList2"/>
    <dgm:cxn modelId="{C653EE96-C061-4A55-BDCB-FA6F90D242B5}" srcId="{99EE9A94-56E9-436F-84D3-2934D1520BE5}" destId="{4A9B5618-1B7B-40F4-9BF0-33C1E56B9C24}" srcOrd="3" destOrd="0" parTransId="{A5460A96-F7B8-4473-BE80-B2472A2428F6}" sibTransId="{491ED6A8-994D-47B0-82A3-AA7876739669}"/>
    <dgm:cxn modelId="{39D2DF76-E3E7-4C2A-8B8B-987649354DD8}" srcId="{067240EB-B8F9-41FB-9880-B6B06C215E14}" destId="{E8BF48E7-6C62-4EA3-82A2-F76248C12C83}" srcOrd="0" destOrd="0" parTransId="{99BB0226-F922-4207-A640-1C80D3A9DBD2}" sibTransId="{006E15B2-CE14-4FE0-90E5-DBAAA79DAD77}"/>
    <dgm:cxn modelId="{BAD48263-921D-4324-814B-B86F393877C0}" type="presOf" srcId="{4B99ABB0-DFA0-4556-946A-1A2E09861C12}" destId="{C7396228-FA81-47E1-8709-E8A798955B9B}" srcOrd="0" destOrd="0" presId="urn:microsoft.com/office/officeart/2005/8/layout/vList2"/>
    <dgm:cxn modelId="{77D02DB8-BA9F-4CF7-80D2-939AAE5E7854}" type="presOf" srcId="{ADE79EEE-DC38-44D2-A1C9-7695508953F4}" destId="{3BD67369-37EF-493F-98E9-E151D63D0D4B}" srcOrd="0" destOrd="2" presId="urn:microsoft.com/office/officeart/2005/8/layout/vList2"/>
    <dgm:cxn modelId="{6CA8F664-A8F6-4AB1-BF48-1337C0A4C2EC}" type="presOf" srcId="{F07969A7-4A6A-4F01-8905-FD9A43B0D6EB}" destId="{3BD67369-37EF-493F-98E9-E151D63D0D4B}" srcOrd="0" destOrd="3" presId="urn:microsoft.com/office/officeart/2005/8/layout/vList2"/>
    <dgm:cxn modelId="{9D8442EA-E33D-4846-9C84-6C85EEB40227}" srcId="{067240EB-B8F9-41FB-9880-B6B06C215E14}" destId="{0C68F11C-16F2-41A4-A91B-2CEC4A0155D5}" srcOrd="4" destOrd="0" parTransId="{C5415410-EE4D-4979-8004-87D10AF1F7DB}" sibTransId="{282A2D69-77BC-46ED-B731-D527B6E63182}"/>
    <dgm:cxn modelId="{3D21437B-09AA-461D-8B5B-4507D816F50F}" type="presOf" srcId="{3C32F489-5943-48D0-B0A1-9C030B7078F1}" destId="{3BD67369-37EF-493F-98E9-E151D63D0D4B}" srcOrd="0" destOrd="1" presId="urn:microsoft.com/office/officeart/2005/8/layout/vList2"/>
    <dgm:cxn modelId="{BB12A7EC-FC2B-4074-98F3-5EC4C5737F7B}" type="presOf" srcId="{E0C2EE7A-6FB6-4764-BAA9-79D66131D7CE}" destId="{247B1C70-0B8F-45A6-9648-4533BD4C2F54}" srcOrd="0" destOrd="0" presId="urn:microsoft.com/office/officeart/2005/8/layout/vList2"/>
    <dgm:cxn modelId="{42504CAC-F7EA-40CC-B930-038D5E032178}" type="presOf" srcId="{0C68F11C-16F2-41A4-A91B-2CEC4A0155D5}" destId="{3BD67369-37EF-493F-98E9-E151D63D0D4B}" srcOrd="0" destOrd="4" presId="urn:microsoft.com/office/officeart/2005/8/layout/vList2"/>
    <dgm:cxn modelId="{D812590D-3E0C-47FC-AAEB-F1B035666DD4}" srcId="{067240EB-B8F9-41FB-9880-B6B06C215E14}" destId="{ADE79EEE-DC38-44D2-A1C9-7695508953F4}" srcOrd="2" destOrd="0" parTransId="{55C42228-E7C1-4E32-8E59-613E45B7511A}" sibTransId="{6C1B0F90-991A-4D62-92D5-64C7C93EF1BF}"/>
    <dgm:cxn modelId="{A04A5F81-4C66-416E-AB59-B7F5B8AE6EF0}" type="presOf" srcId="{99EE9A94-56E9-436F-84D3-2934D1520BE5}" destId="{6EF962E8-1C0E-46FB-A05F-DFA98FF37ADB}" srcOrd="0" destOrd="0" presId="urn:microsoft.com/office/officeart/2005/8/layout/vList2"/>
    <dgm:cxn modelId="{A6AC9872-C0C0-40F6-B1AA-C9F51059956E}" srcId="{99EE9A94-56E9-436F-84D3-2934D1520BE5}" destId="{02889A93-6374-4F89-8138-59EC5AB89DC3}" srcOrd="1" destOrd="0" parTransId="{441A2EF8-C6C0-4104-8658-93721CE58E32}" sibTransId="{D3950598-FC1A-4902-B377-BDA31C343A3B}"/>
    <dgm:cxn modelId="{67FCCD85-6BE6-4C52-B7EF-5532DA349401}" srcId="{067240EB-B8F9-41FB-9880-B6B06C215E14}" destId="{F07969A7-4A6A-4F01-8905-FD9A43B0D6EB}" srcOrd="3" destOrd="0" parTransId="{9D5DF178-6BF5-4F5F-8753-26EAED9D5EA7}" sibTransId="{C31A035C-E08D-41E9-A750-D02E793EA86B}"/>
    <dgm:cxn modelId="{6B664874-6030-4EDC-AD11-8FD2C9EE9960}" type="presOf" srcId="{3A53D418-692F-49C7-AE93-66BEBEE81F17}" destId="{59A3CB82-7E70-4AFA-8883-243DD0779901}" srcOrd="0" destOrd="0" presId="urn:microsoft.com/office/officeart/2005/8/layout/vList2"/>
    <dgm:cxn modelId="{B3E96E1E-5471-4A3F-B160-11554DDA3435}" srcId="{99EE9A94-56E9-436F-84D3-2934D1520BE5}" destId="{4B99ABB0-DFA0-4556-946A-1A2E09861C12}" srcOrd="2" destOrd="0" parTransId="{9C4DD8E8-F2C0-418E-ADA9-807CA71B0A38}" sibTransId="{78F3E114-E479-45FE-A1C8-19AD58871A67}"/>
    <dgm:cxn modelId="{4E408219-AC97-4EBD-9FA8-51F3B3C5A8AC}" type="presOf" srcId="{E8BF48E7-6C62-4EA3-82A2-F76248C12C83}" destId="{3BD67369-37EF-493F-98E9-E151D63D0D4B}" srcOrd="0" destOrd="0" presId="urn:microsoft.com/office/officeart/2005/8/layout/vList2"/>
    <dgm:cxn modelId="{72804D49-9140-4DD1-9C2A-5922FF07518E}" type="presParOf" srcId="{6EF962E8-1C0E-46FB-A05F-DFA98FF37ADB}" destId="{59A3CB82-7E70-4AFA-8883-243DD0779901}" srcOrd="0" destOrd="0" presId="urn:microsoft.com/office/officeart/2005/8/layout/vList2"/>
    <dgm:cxn modelId="{ACA23E4F-D498-4250-AB06-A2524B6C2567}" type="presParOf" srcId="{6EF962E8-1C0E-46FB-A05F-DFA98FF37ADB}" destId="{3BAF3A02-AB66-4BEE-A426-17B818781FD9}" srcOrd="1" destOrd="0" presId="urn:microsoft.com/office/officeart/2005/8/layout/vList2"/>
    <dgm:cxn modelId="{34E1F055-6A83-46F2-9414-386C7848CFFA}" type="presParOf" srcId="{6EF962E8-1C0E-46FB-A05F-DFA98FF37ADB}" destId="{FC4E1AD1-A39A-4958-B569-CA49328C9559}" srcOrd="2" destOrd="0" presId="urn:microsoft.com/office/officeart/2005/8/layout/vList2"/>
    <dgm:cxn modelId="{89BF0BFD-8BF3-4866-8A7C-75488DD69460}" type="presParOf" srcId="{6EF962E8-1C0E-46FB-A05F-DFA98FF37ADB}" destId="{81F996A6-9B6D-4513-AF0F-4BC40BB417BB}" srcOrd="3" destOrd="0" presId="urn:microsoft.com/office/officeart/2005/8/layout/vList2"/>
    <dgm:cxn modelId="{76FFF29C-AD2F-41E9-B4C7-4D514942B213}" type="presParOf" srcId="{6EF962E8-1C0E-46FB-A05F-DFA98FF37ADB}" destId="{C7396228-FA81-47E1-8709-E8A798955B9B}" srcOrd="4" destOrd="0" presId="urn:microsoft.com/office/officeart/2005/8/layout/vList2"/>
    <dgm:cxn modelId="{D3A963C0-E108-4B77-ADF8-60930FBD3B0D}" type="presParOf" srcId="{6EF962E8-1C0E-46FB-A05F-DFA98FF37ADB}" destId="{7C56D3C3-DC23-4B1C-8A20-6BEDF3F57C0F}" srcOrd="5" destOrd="0" presId="urn:microsoft.com/office/officeart/2005/8/layout/vList2"/>
    <dgm:cxn modelId="{CC648BF9-D4DA-4ADA-8D6F-3AC091A9C10C}" type="presParOf" srcId="{6EF962E8-1C0E-46FB-A05F-DFA98FF37ADB}" destId="{77A4D46E-4886-4EB0-842E-3379E32FD680}" srcOrd="6" destOrd="0" presId="urn:microsoft.com/office/officeart/2005/8/layout/vList2"/>
    <dgm:cxn modelId="{7620704B-0EA7-4183-8863-4F922DC575D9}" type="presParOf" srcId="{6EF962E8-1C0E-46FB-A05F-DFA98FF37ADB}" destId="{141361BB-B333-481A-BA7D-CCACE12F359D}" srcOrd="7" destOrd="0" presId="urn:microsoft.com/office/officeart/2005/8/layout/vList2"/>
    <dgm:cxn modelId="{3FE88FF2-62C6-444C-A433-72AD093E1657}" type="presParOf" srcId="{6EF962E8-1C0E-46FB-A05F-DFA98FF37ADB}" destId="{247B1C70-0B8F-45A6-9648-4533BD4C2F54}" srcOrd="8" destOrd="0" presId="urn:microsoft.com/office/officeart/2005/8/layout/vList2"/>
    <dgm:cxn modelId="{09529CBE-E14D-4B87-8AE7-EA997ABC814E}" type="presParOf" srcId="{6EF962E8-1C0E-46FB-A05F-DFA98FF37ADB}" destId="{B1AFAF6A-2868-4D73-924E-16865E8AE1E0}" srcOrd="9" destOrd="0" presId="urn:microsoft.com/office/officeart/2005/8/layout/vList2"/>
    <dgm:cxn modelId="{F50824FA-E1AF-48D8-A80D-EF48A9508625}" type="presParOf" srcId="{6EF962E8-1C0E-46FB-A05F-DFA98FF37ADB}" destId="{9DFC75EB-9C0E-4BF8-8DE5-4B3ECE6908D3}" srcOrd="10" destOrd="0" presId="urn:microsoft.com/office/officeart/2005/8/layout/vList2"/>
    <dgm:cxn modelId="{3AC218EC-B2CA-4096-96B8-B487EB8FB8FD}" type="presParOf" srcId="{6EF962E8-1C0E-46FB-A05F-DFA98FF37ADB}" destId="{3BD67369-37EF-493F-98E9-E151D63D0D4B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3CB82-7E70-4AFA-8883-243DD0779901}">
      <dsp:nvSpPr>
        <dsp:cNvPr id="0" name=""/>
        <dsp:cNvSpPr/>
      </dsp:nvSpPr>
      <dsp:spPr>
        <a:xfrm>
          <a:off x="0" y="25902"/>
          <a:ext cx="8229600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/>
            <a:t>Mobilità sostenibile</a:t>
          </a:r>
        </a:p>
      </dsp:txBody>
      <dsp:txXfrm>
        <a:off x="24588" y="50490"/>
        <a:ext cx="8180424" cy="454509"/>
      </dsp:txXfrm>
    </dsp:sp>
    <dsp:sp modelId="{FC4E1AD1-A39A-4958-B569-CA49328C9559}">
      <dsp:nvSpPr>
        <dsp:cNvPr id="0" name=""/>
        <dsp:cNvSpPr/>
      </dsp:nvSpPr>
      <dsp:spPr>
        <a:xfrm>
          <a:off x="0" y="590067"/>
          <a:ext cx="8229600" cy="503685"/>
        </a:xfrm>
        <a:prstGeom prst="round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/>
            <a:t>Nuove tecnologie per la vita</a:t>
          </a:r>
        </a:p>
      </dsp:txBody>
      <dsp:txXfrm>
        <a:off x="24588" y="614655"/>
        <a:ext cx="8180424" cy="454509"/>
      </dsp:txXfrm>
    </dsp:sp>
    <dsp:sp modelId="{C7396228-FA81-47E1-8709-E8A798955B9B}">
      <dsp:nvSpPr>
        <dsp:cNvPr id="0" name=""/>
        <dsp:cNvSpPr/>
      </dsp:nvSpPr>
      <dsp:spPr>
        <a:xfrm>
          <a:off x="0" y="1154232"/>
          <a:ext cx="8229600" cy="503685"/>
        </a:xfrm>
        <a:prstGeom prst="round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/>
            <a:t>Tecnologie </a:t>
          </a:r>
          <a:r>
            <a:rPr lang="it-IT" sz="2100" kern="1200"/>
            <a:t>delle informazioni </a:t>
          </a:r>
          <a:r>
            <a:rPr lang="it-IT" sz="2100" kern="1200" dirty="0"/>
            <a:t>e della comunicazione</a:t>
          </a:r>
        </a:p>
      </dsp:txBody>
      <dsp:txXfrm>
        <a:off x="24588" y="1178820"/>
        <a:ext cx="8180424" cy="454509"/>
      </dsp:txXfrm>
    </dsp:sp>
    <dsp:sp modelId="{77A4D46E-4886-4EB0-842E-3379E32FD680}">
      <dsp:nvSpPr>
        <dsp:cNvPr id="0" name=""/>
        <dsp:cNvSpPr/>
      </dsp:nvSpPr>
      <dsp:spPr>
        <a:xfrm>
          <a:off x="0" y="1718397"/>
          <a:ext cx="8229600" cy="503685"/>
        </a:xfrm>
        <a:prstGeom prst="roundRec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/>
            <a:t>Tecnologie innovative per i beni e le attività culturali – Turismo</a:t>
          </a:r>
        </a:p>
      </dsp:txBody>
      <dsp:txXfrm>
        <a:off x="24588" y="1742985"/>
        <a:ext cx="8180424" cy="454509"/>
      </dsp:txXfrm>
    </dsp:sp>
    <dsp:sp modelId="{247B1C70-0B8F-45A6-9648-4533BD4C2F54}">
      <dsp:nvSpPr>
        <dsp:cNvPr id="0" name=""/>
        <dsp:cNvSpPr/>
      </dsp:nvSpPr>
      <dsp:spPr>
        <a:xfrm>
          <a:off x="0" y="2282562"/>
          <a:ext cx="8229600" cy="503685"/>
        </a:xfrm>
        <a:prstGeom prst="roundRec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/>
            <a:t>Efficienza Energetica</a:t>
          </a:r>
        </a:p>
      </dsp:txBody>
      <dsp:txXfrm>
        <a:off x="24588" y="2307150"/>
        <a:ext cx="8180424" cy="454509"/>
      </dsp:txXfrm>
    </dsp:sp>
    <dsp:sp modelId="{9DFC75EB-9C0E-4BF8-8DE5-4B3ECE6908D3}">
      <dsp:nvSpPr>
        <dsp:cNvPr id="0" name=""/>
        <dsp:cNvSpPr/>
      </dsp:nvSpPr>
      <dsp:spPr>
        <a:xfrm>
          <a:off x="0" y="2846727"/>
          <a:ext cx="8229600" cy="503685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/>
            <a:t>Nuove Tecnologie per il Made in Italy</a:t>
          </a:r>
          <a:endParaRPr lang="it-IT" sz="2100" kern="1200" dirty="0"/>
        </a:p>
      </dsp:txBody>
      <dsp:txXfrm>
        <a:off x="24588" y="2871315"/>
        <a:ext cx="8180424" cy="454509"/>
      </dsp:txXfrm>
    </dsp:sp>
    <dsp:sp modelId="{3BD67369-37EF-493F-98E9-E151D63D0D4B}">
      <dsp:nvSpPr>
        <dsp:cNvPr id="0" name=""/>
        <dsp:cNvSpPr/>
      </dsp:nvSpPr>
      <dsp:spPr>
        <a:xfrm>
          <a:off x="0" y="3350412"/>
          <a:ext cx="8229600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6670" rIns="149352" bIns="2667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it-IT" sz="1600" kern="1200" dirty="0"/>
            <a:t> Servizi alle Imprese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it-IT" sz="1600" kern="1200" dirty="0"/>
            <a:t> Sistema Agroalimentare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it-IT" sz="1600" kern="1200" dirty="0"/>
            <a:t> Sistema Casa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it-IT" sz="1600" kern="1200" dirty="0"/>
            <a:t> Sistema Meccanica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it-IT" sz="1600" kern="1200" dirty="0"/>
            <a:t> Sistema Moda</a:t>
          </a:r>
        </a:p>
      </dsp:txBody>
      <dsp:txXfrm>
        <a:off x="0" y="3350412"/>
        <a:ext cx="8229600" cy="1304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0.01957</cdr:x>
      <cdr:y>0.86929</cdr:y>
    </cdr:from>
    <cdr:to>
      <cdr:x>0.97717</cdr:x>
      <cdr:y>1</cdr:y>
    </cdr:to>
    <cdr:sp macro="" textlink="">
      <cdr:nvSpPr>
        <cdr:cNvPr id="7" name="CasellaDiTesto 2"/>
        <cdr:cNvSpPr txBox="1"/>
      </cdr:nvSpPr>
      <cdr:spPr>
        <a:xfrm xmlns:a="http://schemas.openxmlformats.org/drawingml/2006/main">
          <a:off x="115346" y="2393985"/>
          <a:ext cx="5644117" cy="359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800" i="1" dirty="0"/>
            <a:t>(1)</a:t>
          </a:r>
          <a:r>
            <a:rPr lang="it-IT" sz="800" i="1" baseline="0" dirty="0"/>
            <a:t> Nel computo degli alunni iscritti ai licei non sono conteggiati i licei artistici</a:t>
          </a:r>
        </a:p>
        <a:p xmlns:a="http://schemas.openxmlformats.org/drawingml/2006/main">
          <a:r>
            <a:rPr lang="it-IT" sz="800" i="1" baseline="0" dirty="0"/>
            <a:t>(2) A partire dall'</a:t>
          </a:r>
          <a:r>
            <a:rPr lang="it-IT" sz="800" i="1" baseline="0" dirty="0" err="1"/>
            <a:t>a.s.</a:t>
          </a:r>
          <a:r>
            <a:rPr lang="it-IT" sz="800" i="1" baseline="0" dirty="0"/>
            <a:t> 2013/2014 non sono compresi i dati della provincia di Bolzano</a:t>
          </a:r>
          <a:endParaRPr lang="it-IT" sz="800" i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136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8136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725FAA14-B31B-409A-BFA7-42403083CBBA}" type="datetimeFigureOut">
              <a:rPr lang="it-IT" smtClean="0"/>
              <a:pPr/>
              <a:t>04/07/2019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3" y="9430092"/>
            <a:ext cx="2945659" cy="498135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8135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EE69A590-9611-4095-AFA4-C8A89EC320B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806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136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8136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8E440967-8F90-42F4-A5D4-3F0D1107415F}" type="datetimeFigureOut">
              <a:rPr lang="it-IT" smtClean="0"/>
              <a:pPr/>
              <a:t>04/07/2019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0" tIns="46095" rIns="92190" bIns="4609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2190" tIns="46095" rIns="92190" bIns="46095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8135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5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9B1D6860-D1E6-4ADA-9127-34ACE4EA3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5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52C442-DB76-43DA-9868-A1314799F4BD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D25A8-EBD9-4624-B291-A6CD92C36156}" type="datetime1">
              <a:rPr lang="it-IT" smtClean="0"/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4ABA5-941C-43C7-B006-05706B8CAF0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81273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7A28B-1F95-47D7-B6DA-00D714BD0801}" type="datetime1">
              <a:rPr lang="it-IT" smtClean="0"/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5E4A6-685C-4283-8926-596257BFEB7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5098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9EFB-E86A-46CD-8E07-0591760F3627}" type="datetime1">
              <a:rPr lang="it-IT" smtClean="0"/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98B21-3539-4313-814B-DEEFF69D2E5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2965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5523E-B5AE-478C-86D9-8951964E9855}" type="datetime1">
              <a:rPr lang="it-IT" smtClean="0"/>
              <a:t>04/07/2019</a:t>
            </a:fld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6605D-721F-4809-8AB8-42AD240A86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7301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186D3-A152-4F58-8DB1-B0269753F9EE}" type="datetime1">
              <a:rPr lang="it-IT" smtClean="0"/>
              <a:t>04/07/2019</a:t>
            </a:fld>
            <a:endParaRPr lang="it-IT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EEC3D-20E9-420D-AF61-62BCE514FE6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67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6D0B6-310E-4931-B2E3-2B5E2B611280}" type="datetime1">
              <a:rPr lang="it-IT" smtClean="0"/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C4DA9-DB80-4D60-AA21-909811A7C6F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1598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3656-BC10-40D7-97E3-C4DC9772891B}" type="datetime1">
              <a:rPr lang="it-IT" smtClean="0"/>
              <a:t>04/07/2019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82A04-7C38-4D1A-B073-E197E1AA3D7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386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6EE46-8954-4FF1-AA59-B5DC02C35214}" type="datetime1">
              <a:rPr lang="it-IT" smtClean="0"/>
              <a:t>04/07/2019</a:t>
            </a:fld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2A398-9A85-4875-9E43-035C67AF1D2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2949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426D1-F435-453B-BEFF-6C94BC17AB23}" type="datetime1">
              <a:rPr lang="it-IT" smtClean="0"/>
              <a:t>04/07/2019</a:t>
            </a:fld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60675-CB68-4F68-A791-2BF73A39614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7517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F9128-6179-4B3E-8E14-00B44131B924}" type="datetime1">
              <a:rPr lang="it-IT" smtClean="0"/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94B74-38D7-47D1-AD41-FE30604FAC7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3501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lide tamplete conf gen_Layout 1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-9525"/>
            <a:ext cx="121941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45036-64EA-4598-9761-FB21AADC23A2}" type="datetime1">
              <a:rPr lang="it-IT" smtClean="0"/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AB6FF-77C5-4767-B2A1-E0D89772A35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8701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307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74554821-E5BC-437A-B5C1-CD5300855638}" type="datetime1">
              <a:rPr lang="it-IT" smtClean="0">
                <a:ea typeface="MS PGothic" panose="020B0600070205080204" pitchFamily="34" charset="-128"/>
              </a:rPr>
              <a:t>04/07/2019</a:t>
            </a:fld>
            <a:endParaRPr lang="it-IT">
              <a:ea typeface="MS PGothic" panose="020B0600070205080204" pitchFamily="34" charset="-128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90D98D23-B571-4447-A39C-DFAAE7C096AC}" type="slidenum">
              <a:rPr lang="it-IT" altLang="it-IT" smtClean="0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184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it-IT" altLang="it-IT" dirty="0">
              <a:solidFill>
                <a:srgbClr val="898989"/>
              </a:solidFill>
            </a:endParaRP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584176FE-A2BE-479B-A825-0437AB48C5A4}"/>
              </a:ext>
            </a:extLst>
          </p:cNvPr>
          <p:cNvSpPr txBox="1">
            <a:spLocks/>
          </p:cNvSpPr>
          <p:nvPr/>
        </p:nvSpPr>
        <p:spPr>
          <a:xfrm>
            <a:off x="1403604" y="723977"/>
            <a:ext cx="9467088" cy="342127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4800" dirty="0">
                <a:solidFill>
                  <a:schemeClr val="bg1"/>
                </a:solidFill>
              </a:rPr>
              <a:t>CIOFS-FP</a:t>
            </a:r>
          </a:p>
          <a:p>
            <a:pPr eaLnBrk="1" hangingPunct="1"/>
            <a:r>
              <a:rPr lang="it-IT" sz="4800" dirty="0">
                <a:solidFill>
                  <a:schemeClr val="bg1"/>
                </a:solidFill>
              </a:rPr>
              <a:t>IL RAPPORTO CON LE IMPRESE: </a:t>
            </a:r>
          </a:p>
          <a:p>
            <a:pPr eaLnBrk="1" hangingPunct="1"/>
            <a:r>
              <a:rPr lang="it-IT" sz="4800" dirty="0">
                <a:solidFill>
                  <a:schemeClr val="bg1"/>
                </a:solidFill>
              </a:rPr>
              <a:t>LUCI, OMBRE E PROSPETTIVE</a:t>
            </a:r>
          </a:p>
        </p:txBody>
      </p:sp>
      <p:cxnSp>
        <p:nvCxnSpPr>
          <p:cNvPr id="24" name="Connettore 1 6">
            <a:extLst>
              <a:ext uri="{FF2B5EF4-FFF2-40B4-BE49-F238E27FC236}">
                <a16:creationId xmlns:a16="http://schemas.microsoft.com/office/drawing/2014/main" id="{0C4A09C9-9E3C-46D3-B927-132CF2F05A2C}"/>
              </a:ext>
            </a:extLst>
          </p:cNvPr>
          <p:cNvCxnSpPr>
            <a:cxnSpLocks/>
          </p:cNvCxnSpPr>
          <p:nvPr/>
        </p:nvCxnSpPr>
        <p:spPr>
          <a:xfrm>
            <a:off x="0" y="3199067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4">
            <a:extLst>
              <a:ext uri="{FF2B5EF4-FFF2-40B4-BE49-F238E27FC236}">
                <a16:creationId xmlns:a16="http://schemas.microsoft.com/office/drawing/2014/main" id="{2C67E1D6-6763-4485-AA14-20BE31CBF38C}"/>
              </a:ext>
            </a:extLst>
          </p:cNvPr>
          <p:cNvCxnSpPr>
            <a:cxnSpLocks/>
          </p:cNvCxnSpPr>
          <p:nvPr/>
        </p:nvCxnSpPr>
        <p:spPr>
          <a:xfrm>
            <a:off x="0" y="634111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66A245-721D-4B9C-843C-CBEAD025A1D1}"/>
              </a:ext>
            </a:extLst>
          </p:cNvPr>
          <p:cNvSpPr txBox="1"/>
          <p:nvPr/>
        </p:nvSpPr>
        <p:spPr>
          <a:xfrm>
            <a:off x="2657856" y="3450307"/>
            <a:ext cx="6958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4400" i="1" dirty="0">
                <a:solidFill>
                  <a:schemeClr val="bg1"/>
                </a:solidFill>
              </a:rPr>
              <a:t>Claudio Gentili</a:t>
            </a:r>
          </a:p>
          <a:p>
            <a:pPr lvl="0" algn="ctr"/>
            <a:endParaRPr lang="it-IT" sz="4800" i="1" dirty="0">
              <a:solidFill>
                <a:schemeClr val="bg1"/>
              </a:solidFill>
            </a:endParaRPr>
          </a:p>
          <a:p>
            <a:pPr lvl="0" algn="ctr"/>
            <a:r>
              <a:rPr lang="it-IT" sz="3200" i="1" dirty="0" smtClean="0">
                <a:solidFill>
                  <a:schemeClr val="bg1"/>
                </a:solidFill>
              </a:rPr>
              <a:t>Hotel </a:t>
            </a:r>
            <a:r>
              <a:rPr lang="it-IT" sz="3200" i="1" dirty="0" err="1" smtClean="0">
                <a:solidFill>
                  <a:schemeClr val="bg1"/>
                </a:solidFill>
              </a:rPr>
              <a:t>Caravel</a:t>
            </a:r>
            <a:endParaRPr lang="it-IT" sz="3200" i="1" dirty="0" smtClean="0">
              <a:solidFill>
                <a:schemeClr val="bg1"/>
              </a:solidFill>
            </a:endParaRPr>
          </a:p>
          <a:p>
            <a:pPr lvl="0" algn="ctr"/>
            <a:r>
              <a:rPr lang="it-IT" sz="3200" i="1" dirty="0" smtClean="0">
                <a:solidFill>
                  <a:schemeClr val="bg1"/>
                </a:solidFill>
              </a:rPr>
              <a:t>Roma </a:t>
            </a:r>
            <a:r>
              <a:rPr lang="it-IT" sz="3200" i="1" dirty="0">
                <a:solidFill>
                  <a:schemeClr val="bg1"/>
                </a:solidFill>
              </a:rPr>
              <a:t>, 4 Luglio 2019</a:t>
            </a:r>
          </a:p>
          <a:p>
            <a:pPr lvl="0"/>
            <a:endParaRPr lang="it-IT" sz="4800" i="1" dirty="0">
              <a:solidFill>
                <a:srgbClr val="0070C0"/>
              </a:solidFill>
            </a:endParaRPr>
          </a:p>
          <a:p>
            <a:pPr lvl="0"/>
            <a:endParaRPr lang="it-IT" sz="48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08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0F72FD-D129-4561-82C2-A715CC752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1"/>
            <a:ext cx="10972800" cy="1143000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GLI IMPRENDITORI PER L’ORIENTAMENTO</a:t>
            </a:r>
            <a:r>
              <a:rPr lang="it-IT" i="1" dirty="0">
                <a:solidFill>
                  <a:srgbClr val="0070C0"/>
                </a:solidFill>
              </a:rPr>
              <a:t/>
            </a:r>
            <a:br>
              <a:rPr lang="it-IT" i="1" dirty="0">
                <a:solidFill>
                  <a:srgbClr val="0070C0"/>
                </a:solidFill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697A27-5B4E-46B9-BBD9-C46D0B32B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0388"/>
            <a:ext cx="10972800" cy="4525963"/>
          </a:xfrm>
        </p:spPr>
        <p:txBody>
          <a:bodyPr/>
          <a:lstStyle/>
          <a:p>
            <a:pPr eaLnBrk="1" hangingPunct="1"/>
            <a:r>
              <a:rPr lang="it-IT" i="1" dirty="0">
                <a:solidFill>
                  <a:srgbClr val="0070C0"/>
                </a:solidFill>
              </a:rPr>
              <a:t>COME SI SCEGLIE LA SCUOLA PIU’ ADATTA?</a:t>
            </a:r>
          </a:p>
          <a:p>
            <a:pPr eaLnBrk="1" hangingPunct="1"/>
            <a:r>
              <a:rPr lang="it-IT" i="1" dirty="0">
                <a:solidFill>
                  <a:srgbClr val="0070C0"/>
                </a:solidFill>
              </a:rPr>
              <a:t>LA SCUOLA DEVE PREPARARE AL LAVORO O DEVE COSTRUIRE LA PERSONA?</a:t>
            </a:r>
          </a:p>
          <a:p>
            <a:pPr eaLnBrk="1" hangingPunct="1"/>
            <a:r>
              <a:rPr lang="it-IT" i="1" dirty="0">
                <a:solidFill>
                  <a:srgbClr val="0070C0"/>
                </a:solidFill>
              </a:rPr>
              <a:t>COME AIUTARE LA SCUOLA AD ADEGUARSI AI CAMBIAMENTI ECONOMICI?</a:t>
            </a:r>
          </a:p>
          <a:p>
            <a:pPr eaLnBrk="1" hangingPunct="1"/>
            <a:r>
              <a:rPr lang="it-IT" i="1" dirty="0">
                <a:solidFill>
                  <a:srgbClr val="0070C0"/>
                </a:solidFill>
              </a:rPr>
              <a:t>COME RACCONTARE L’IMPRESA AI MILLENNIALS (NATI TRA L’80 E IL 2000), ALLA GENERAZIONE Z (NATI TRA IL 2000 E IL 2010) E ALLA GENERAZIONE ALPHA (NATI DOPO IL 2010)?</a:t>
            </a:r>
          </a:p>
          <a:p>
            <a:pPr eaLnBrk="1" hangingPunct="1"/>
            <a:endParaRPr lang="it-IT" i="1" dirty="0">
              <a:solidFill>
                <a:srgbClr val="0070C0"/>
              </a:solidFill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81318F-6BC0-419D-88F6-37DC5C6EC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5E4A6-685C-4283-8926-596257BFEB7D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83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FBA438-59FA-4F7C-9FB0-A61739F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73A54F0-5249-4EBC-B754-9286762768B5}"/>
              </a:ext>
            </a:extLst>
          </p:cNvPr>
          <p:cNvSpPr txBox="1">
            <a:spLocks/>
          </p:cNvSpPr>
          <p:nvPr/>
        </p:nvSpPr>
        <p:spPr>
          <a:xfrm>
            <a:off x="2039923" y="130775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4800" dirty="0">
                <a:solidFill>
                  <a:srgbClr val="0070C0"/>
                </a:solidFill>
              </a:rPr>
              <a:t>I GIOVANI SONO DISOCCUPATI MA LE IMPRESE NON TROVANO I TECNICI CHE CERCANO</a:t>
            </a:r>
          </a:p>
          <a:p>
            <a:pPr eaLnBrk="1" hangingPunct="1"/>
            <a:endParaRPr lang="it-IT" sz="4800" dirty="0">
              <a:solidFill>
                <a:srgbClr val="0070C0"/>
              </a:solidFill>
            </a:endParaRPr>
          </a:p>
          <a:p>
            <a:pPr eaLnBrk="1" hangingPunct="1"/>
            <a:r>
              <a:rPr lang="it-IT" sz="4800" dirty="0">
                <a:solidFill>
                  <a:srgbClr val="0070C0"/>
                </a:solidFill>
              </a:rPr>
              <a:t>PERCHE’?</a:t>
            </a:r>
            <a:endParaRPr lang="it-IT" sz="4800" dirty="0"/>
          </a:p>
        </p:txBody>
      </p:sp>
      <p:cxnSp>
        <p:nvCxnSpPr>
          <p:cNvPr id="5" name="Connettore 1 6">
            <a:extLst>
              <a:ext uri="{FF2B5EF4-FFF2-40B4-BE49-F238E27FC236}">
                <a16:creationId xmlns:a16="http://schemas.microsoft.com/office/drawing/2014/main" id="{D835FEA8-35FA-420B-801B-723D8CFBABEE}"/>
              </a:ext>
            </a:extLst>
          </p:cNvPr>
          <p:cNvCxnSpPr>
            <a:cxnSpLocks/>
          </p:cNvCxnSpPr>
          <p:nvPr/>
        </p:nvCxnSpPr>
        <p:spPr>
          <a:xfrm>
            <a:off x="0" y="5097579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0E21BC9-262D-454B-AA3F-FB5E76E9C16B}"/>
              </a:ext>
            </a:extLst>
          </p:cNvPr>
          <p:cNvCxnSpPr>
            <a:cxnSpLocks/>
          </p:cNvCxnSpPr>
          <p:nvPr/>
        </p:nvCxnSpPr>
        <p:spPr>
          <a:xfrm>
            <a:off x="58723" y="1196509"/>
            <a:ext cx="121332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60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0A6B347-CED9-4B4D-8B52-83477C8154DA}" type="slidenum">
              <a:rPr lang="it-IT" altLang="it-IT">
                <a:solidFill>
                  <a:srgbClr val="898989"/>
                </a:solidFill>
              </a:rPr>
              <a:pPr eaLnBrk="1" hangingPunct="1"/>
              <a:t>4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1524000" y="210344"/>
            <a:ext cx="9144000" cy="582612"/>
          </a:xfrm>
        </p:spPr>
        <p:txBody>
          <a:bodyPr/>
          <a:lstStyle/>
          <a:p>
            <a:pPr lvl="1">
              <a:tabLst>
                <a:tab pos="360363" algn="l"/>
              </a:tabLst>
              <a:defRPr/>
            </a:pPr>
            <a:r>
              <a:rPr lang="it-IT" altLang="it-IT" sz="4000" kern="1200" dirty="0">
                <a:solidFill>
                  <a:srgbClr val="0070C0"/>
                </a:solidFill>
                <a:latin typeface="Segoe UI Symbol" pitchFamily="34" charset="0"/>
                <a:ea typeface="Segoe UI Symbol" pitchFamily="34" charset="0"/>
                <a:cs typeface="Tahoma" pitchFamily="34" charset="0"/>
              </a:rPr>
              <a:t>L’emergenza orientamento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031875"/>
            <a:ext cx="65151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4" y="3130550"/>
            <a:ext cx="3887787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1" y="3260726"/>
            <a:ext cx="39719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9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-87340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it-IT" sz="4000" dirty="0">
                <a:solidFill>
                  <a:srgbClr val="0070C0"/>
                </a:solidFill>
                <a:cs typeface="+mn-cs"/>
              </a:rPr>
              <a:t>Il Fabbisogno nei prossimi 5 anni</a:t>
            </a:r>
          </a:p>
        </p:txBody>
      </p:sp>
      <p:sp>
        <p:nvSpPr>
          <p:cNvPr id="53251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385861F6-D38B-4DAD-96C8-F20A4C8D16AB}" type="slidenum">
              <a:rPr lang="it-IT" altLang="it-IT">
                <a:solidFill>
                  <a:srgbClr val="898989"/>
                </a:solidFill>
              </a:rPr>
              <a:pPr eaLnBrk="1" hangingPunct="1"/>
              <a:t>5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53252" name="Rettangolo 5"/>
          <p:cNvSpPr>
            <a:spLocks noChangeArrowheads="1"/>
          </p:cNvSpPr>
          <p:nvPr/>
        </p:nvSpPr>
        <p:spPr bwMode="auto">
          <a:xfrm>
            <a:off x="1632725" y="835131"/>
            <a:ext cx="89265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2800" b="1" dirty="0">
                <a:solidFill>
                  <a:prstClr val="black"/>
                </a:solidFill>
              </a:rPr>
              <a:t>TOTALE: 272 MILA PROFESSIONALITA’ IN 5 SETTORI CHIAVE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/>
          </p:nvPr>
        </p:nvGraphicFramePr>
        <p:xfrm>
          <a:off x="2289174" y="1477293"/>
          <a:ext cx="7613651" cy="487905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430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3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873">
                <a:tc>
                  <a:txBody>
                    <a:bodyPr/>
                    <a:lstStyle/>
                    <a:p>
                      <a:pPr algn="l"/>
                      <a:r>
                        <a:rPr lang="it-IT" sz="1800" dirty="0"/>
                        <a:t>Settore</a:t>
                      </a: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err="1"/>
                        <a:t>N°</a:t>
                      </a:r>
                      <a:r>
                        <a:rPr lang="it-IT" sz="1800" dirty="0"/>
                        <a:t> addetti - fabbisogno</a:t>
                      </a: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/>
                        <a:t>Laurea</a:t>
                      </a: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/>
                        <a:t>Diploma</a:t>
                      </a:r>
                    </a:p>
                  </a:txBody>
                  <a:tcPr marL="91433" marR="91433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0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it-IT" sz="1800" kern="1200" dirty="0"/>
                    </a:p>
                    <a:p>
                      <a:pPr marL="0" algn="l" defTabSz="457200" rtl="0" eaLnBrk="1" latinLnBrk="0" hangingPunct="1"/>
                      <a:r>
                        <a:rPr lang="it-IT" sz="1800" kern="1200" dirty="0"/>
                        <a:t>Meccanico</a:t>
                      </a:r>
                    </a:p>
                    <a:p>
                      <a:pPr marL="0" algn="l" defTabSz="457200" rtl="0" eaLnBrk="1" latinLnBrk="0" hangingPunct="1"/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93.550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21.050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37.610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0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it-IT" sz="1800" kern="1200" dirty="0"/>
                    </a:p>
                    <a:p>
                      <a:pPr marL="0" algn="l" defTabSz="457200" rtl="0" eaLnBrk="1" latinLnBrk="0" hangingPunct="1"/>
                      <a:r>
                        <a:rPr lang="it-IT" sz="1800" kern="1200" dirty="0"/>
                        <a:t>Alimentare</a:t>
                      </a:r>
                    </a:p>
                    <a:p>
                      <a:pPr marL="0" algn="l" defTabSz="457200" rtl="0" eaLnBrk="1" latinLnBrk="0" hangingPunct="1"/>
                      <a:endParaRPr lang="it-IT" sz="1800" kern="1200" dirty="0"/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49.000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3.600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13.300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9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/>
                        <a:t>Tessile</a:t>
                      </a: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47.500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3.250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16.350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96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1800" kern="1200" dirty="0"/>
                        <a:t>Chimico</a:t>
                      </a: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5.000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2.300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1.670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96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1800" kern="1200" dirty="0"/>
                        <a:t>ICT</a:t>
                      </a:r>
                    </a:p>
                    <a:p>
                      <a:pPr marL="0" algn="l" defTabSz="457200" rtl="0" eaLnBrk="1" latinLnBrk="0" hangingPunct="1"/>
                      <a:endParaRPr lang="it-IT" sz="1800" kern="1200" dirty="0"/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77.000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800" kern="1200" dirty="0"/>
                        <a:t>35.600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/>
                        <a:t>33.000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3" marR="91433" marT="45721" marB="4572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329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33" y="4113457"/>
            <a:ext cx="906515" cy="71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582" y="5674170"/>
            <a:ext cx="906515" cy="63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57430" y="2122776"/>
            <a:ext cx="887069" cy="92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Immagine 8" descr="cassett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569" y="2994029"/>
            <a:ext cx="1272792" cy="111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047" y="4867999"/>
            <a:ext cx="433716" cy="7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2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81200" y="1"/>
            <a:ext cx="8229600" cy="727897"/>
          </a:xfrm>
        </p:spPr>
        <p:txBody>
          <a:bodyPr/>
          <a:lstStyle/>
          <a:p>
            <a:r>
              <a:rPr lang="it-IT" sz="3600" dirty="0">
                <a:solidFill>
                  <a:srgbClr val="0070C0"/>
                </a:solidFill>
                <a:ea typeface="+mn-ea"/>
                <a:cs typeface="+mn-cs"/>
              </a:rPr>
              <a:t>Lo strabismo italiano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614670" y="569123"/>
            <a:ext cx="6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L’impresa raddoppia i tecnici, la scuola li dimezza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219502" y="1327542"/>
            <a:ext cx="2018841" cy="2467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 algn="ctr" defTabSz="912813" eaLnBrk="0" hangingPunct="0"/>
            <a:r>
              <a:rPr lang="it-IT" sz="2000" b="1" dirty="0">
                <a:solidFill>
                  <a:srgbClr val="0070C0"/>
                </a:solidFill>
                <a:latin typeface="+mj-lt"/>
              </a:rPr>
              <a:t>LA SCUOLA ITALIANA PRODUCE MENO TECNICI </a:t>
            </a:r>
          </a:p>
          <a:p>
            <a:pPr algn="ctr" defTabSz="912813" eaLnBrk="0" hangingPunct="0"/>
            <a:r>
              <a:rPr lang="it-IT" sz="2000" dirty="0">
                <a:solidFill>
                  <a:srgbClr val="0070C0"/>
                </a:solidFill>
                <a:latin typeface="+mj-lt"/>
              </a:rPr>
              <a:t> </a:t>
            </a:r>
          </a:p>
          <a:p>
            <a:pPr algn="ctr" defTabSz="912813" eaLnBrk="0" hangingPunct="0"/>
            <a:r>
              <a:rPr lang="it-IT" sz="2000" dirty="0">
                <a:solidFill>
                  <a:srgbClr val="0070C0"/>
                </a:solidFill>
                <a:latin typeface="+mj-lt"/>
              </a:rPr>
              <a:t>Il sorpasso dei Licei sugli Istituti Tecnici 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7569507" y="1955886"/>
            <a:ext cx="422314" cy="457200"/>
          </a:xfrm>
          <a:prstGeom prst="lef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5" tIns="45718" rIns="91435" bIns="45718" anchor="ctr"/>
          <a:lstStyle/>
          <a:p>
            <a:pPr defTabSz="912813"/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576332" y="4012905"/>
            <a:ext cx="2511845" cy="19637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 algn="ctr" defTabSz="912813" eaLnBrk="0" hangingPunct="0"/>
            <a:r>
              <a:rPr lang="it-IT" sz="2000" b="1" dirty="0">
                <a:solidFill>
                  <a:srgbClr val="0070C0"/>
                </a:solidFill>
                <a:latin typeface="+mj-lt"/>
              </a:rPr>
              <a:t>L’IMPRESA ITALIANA ASSUME PIÙ TECNICI</a:t>
            </a:r>
          </a:p>
          <a:p>
            <a:pPr algn="ctr" defTabSz="912813" eaLnBrk="0" hangingPunct="0"/>
            <a:r>
              <a:rPr lang="it-IT" sz="2000" b="1" dirty="0">
                <a:solidFill>
                  <a:srgbClr val="0070C0"/>
                </a:solidFill>
                <a:latin typeface="+mj-lt"/>
              </a:rPr>
              <a:t> </a:t>
            </a:r>
          </a:p>
          <a:p>
            <a:pPr algn="ctr" defTabSz="912813" eaLnBrk="0" hangingPunct="0"/>
            <a:r>
              <a:rPr lang="it-IT" sz="2000" b="1" dirty="0">
                <a:solidFill>
                  <a:srgbClr val="0070C0"/>
                </a:solidFill>
                <a:latin typeface="+mj-lt"/>
              </a:rPr>
              <a:t>Il Confronto con la Germania 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 flipH="1">
            <a:off x="4239659" y="4892666"/>
            <a:ext cx="487497" cy="457200"/>
          </a:xfrm>
          <a:prstGeom prst="leftArrow">
            <a:avLst>
              <a:gd name="adj1" fmla="val 50000"/>
              <a:gd name="adj2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5" tIns="45718" rIns="91435" bIns="45718" anchor="ctr"/>
          <a:lstStyle/>
          <a:p>
            <a:pPr defTabSz="912813"/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104969"/>
              </p:ext>
            </p:extLst>
          </p:nvPr>
        </p:nvGraphicFramePr>
        <p:xfrm>
          <a:off x="1576331" y="1041365"/>
          <a:ext cx="5894024" cy="27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fico 15"/>
          <p:cNvGraphicFramePr/>
          <p:nvPr>
            <p:extLst>
              <p:ext uri="{D42A27DB-BD31-4B8C-83A1-F6EECF244321}">
                <p14:modId xmlns:p14="http://schemas.microsoft.com/office/powerpoint/2010/main" val="2646806318"/>
              </p:ext>
            </p:extLst>
          </p:nvPr>
        </p:nvGraphicFramePr>
        <p:xfrm>
          <a:off x="4837324" y="3793356"/>
          <a:ext cx="5135371" cy="2748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CasellaDiTesto 1"/>
          <p:cNvSpPr txBox="1"/>
          <p:nvPr/>
        </p:nvSpPr>
        <p:spPr>
          <a:xfrm>
            <a:off x="1714041" y="3700128"/>
            <a:ext cx="5894024" cy="1518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800" dirty="0"/>
              <a:t>Fonte: Elaborazione </a:t>
            </a:r>
            <a:r>
              <a:rPr lang="it-IT" sz="800" dirty="0">
                <a:latin typeface="Calibri"/>
              </a:rPr>
              <a:t>Area Innovazione ed </a:t>
            </a:r>
            <a:r>
              <a:rPr lang="it-IT" sz="800" dirty="0" err="1">
                <a:latin typeface="Calibri"/>
              </a:rPr>
              <a:t>Education</a:t>
            </a:r>
            <a:r>
              <a:rPr lang="it-IT" sz="800" dirty="0">
                <a:latin typeface="Calibri"/>
              </a:rPr>
              <a:t> </a:t>
            </a:r>
            <a:r>
              <a:rPr lang="it-IT" sz="800" dirty="0"/>
              <a:t>Confindustria su dati Istat e MIUR</a:t>
            </a:r>
          </a:p>
        </p:txBody>
      </p:sp>
      <p:sp>
        <p:nvSpPr>
          <p:cNvPr id="18" name="CasellaDiTesto 1"/>
          <p:cNvSpPr txBox="1"/>
          <p:nvPr/>
        </p:nvSpPr>
        <p:spPr>
          <a:xfrm>
            <a:off x="4727156" y="6390301"/>
            <a:ext cx="5894024" cy="2291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000" dirty="0"/>
              <a:t>Fonte: Elaborazione </a:t>
            </a:r>
            <a:r>
              <a:rPr lang="it-IT" sz="1000" dirty="0">
                <a:latin typeface="Calibri"/>
              </a:rPr>
              <a:t>Area Innovazione ed </a:t>
            </a:r>
            <a:r>
              <a:rPr lang="it-IT" sz="1000" dirty="0" err="1">
                <a:latin typeface="Calibri"/>
              </a:rPr>
              <a:t>Education</a:t>
            </a:r>
            <a:r>
              <a:rPr lang="it-IT" sz="1000" dirty="0">
                <a:latin typeface="Calibri"/>
              </a:rPr>
              <a:t> </a:t>
            </a:r>
            <a:r>
              <a:rPr lang="it-IT" sz="1000" dirty="0"/>
              <a:t>Confindustria su dati Istat e MIUR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AD5BF4-F505-4A79-AFE0-E3D9F81D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5E4A6-685C-4283-8926-596257BFEB7D}" type="slidenum">
              <a:rPr lang="it-IT" altLang="it-IT" smtClean="0"/>
              <a:pPr/>
              <a:t>6</a:t>
            </a:fld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ico 10"/>
          <p:cNvGraphicFramePr/>
          <p:nvPr/>
        </p:nvGraphicFramePr>
        <p:xfrm>
          <a:off x="1703512" y="1628800"/>
          <a:ext cx="996203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7899765" y="6189663"/>
            <a:ext cx="3274371" cy="333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000" i="1" dirty="0"/>
              <a:t>Fonte: </a:t>
            </a:r>
            <a:r>
              <a:rPr lang="en-US" sz="1000" i="1" dirty="0" err="1"/>
              <a:t>Confindustria</a:t>
            </a:r>
            <a:r>
              <a:rPr lang="en-US" sz="1000" i="1" dirty="0"/>
              <a:t> Education </a:t>
            </a:r>
            <a:r>
              <a:rPr lang="en-US" sz="1000" i="1" dirty="0" err="1"/>
              <a:t>su</a:t>
            </a:r>
            <a:r>
              <a:rPr lang="en-US" sz="1000" i="1" dirty="0"/>
              <a:t> </a:t>
            </a:r>
            <a:r>
              <a:rPr lang="en-US" sz="1000" i="1" dirty="0" err="1"/>
              <a:t>dati</a:t>
            </a:r>
            <a:r>
              <a:rPr lang="en-US" sz="1000" i="1" dirty="0"/>
              <a:t> OCSE</a:t>
            </a:r>
          </a:p>
        </p:txBody>
      </p:sp>
      <p:sp>
        <p:nvSpPr>
          <p:cNvPr id="48132" name="Text Box 6"/>
          <p:cNvSpPr txBox="1">
            <a:spLocks noChangeArrowheads="1"/>
          </p:cNvSpPr>
          <p:nvPr/>
        </p:nvSpPr>
        <p:spPr bwMode="auto">
          <a:xfrm>
            <a:off x="1524000" y="1"/>
            <a:ext cx="9144000" cy="1077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In Italia pochi studenti scelgono il </a:t>
            </a:r>
            <a:r>
              <a:rPr lang="it-IT" sz="3200" dirty="0" err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Vocational</a:t>
            </a:r>
            <a:r>
              <a:rPr lang="it-IT" sz="32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t-IT" sz="3200" dirty="0" err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Education</a:t>
            </a:r>
            <a:r>
              <a:rPr lang="it-IT" sz="32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And Training</a:t>
            </a:r>
          </a:p>
        </p:txBody>
      </p:sp>
      <p:sp>
        <p:nvSpPr>
          <p:cNvPr id="48133" name="CasellaDiTesto 9"/>
          <p:cNvSpPr txBox="1">
            <a:spLocks noChangeArrowheads="1"/>
          </p:cNvSpPr>
          <p:nvPr/>
        </p:nvSpPr>
        <p:spPr bwMode="auto">
          <a:xfrm>
            <a:off x="2057400" y="1066801"/>
            <a:ext cx="83058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>
                <a:latin typeface="Tahoma" pitchFamily="34" charset="0"/>
                <a:cs typeface="Tahoma" pitchFamily="34" charset="0"/>
              </a:rPr>
              <a:t>(% studenti iscritti alla scuola superiore di II grado)</a:t>
            </a:r>
          </a:p>
        </p:txBody>
      </p:sp>
      <p:sp>
        <p:nvSpPr>
          <p:cNvPr id="48134" name="CasellaDiTesto 9"/>
          <p:cNvSpPr txBox="1">
            <a:spLocks noChangeArrowheads="1"/>
          </p:cNvSpPr>
          <p:nvPr/>
        </p:nvSpPr>
        <p:spPr bwMode="auto">
          <a:xfrm>
            <a:off x="4880427" y="1700214"/>
            <a:ext cx="22860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latin typeface="Tahoma" pitchFamily="34" charset="0"/>
                <a:cs typeface="Tahoma" pitchFamily="34" charset="0"/>
              </a:rPr>
              <a:t>Percorsi professionalizzanti</a:t>
            </a:r>
          </a:p>
        </p:txBody>
      </p:sp>
      <p:sp>
        <p:nvSpPr>
          <p:cNvPr id="48135" name="CasellaDiTesto 10"/>
          <p:cNvSpPr txBox="1">
            <a:spLocks noChangeArrowheads="1"/>
          </p:cNvSpPr>
          <p:nvPr/>
        </p:nvSpPr>
        <p:spPr bwMode="auto">
          <a:xfrm>
            <a:off x="4880427" y="1628776"/>
            <a:ext cx="5334000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latin typeface="Tahoma" pitchFamily="34" charset="0"/>
                <a:cs typeface="Tahoma" pitchFamily="34" charset="0"/>
              </a:rPr>
              <a:t>Percorsi professionalizzanti basati su sistema duale scuola-lavoro</a:t>
            </a:r>
          </a:p>
          <a:p>
            <a:r>
              <a:rPr lang="it-IT" sz="1200" b="1">
                <a:latin typeface="Tahoma" pitchFamily="34" charset="0"/>
                <a:cs typeface="Tahoma" pitchFamily="34" charset="0"/>
              </a:rPr>
              <a:t>Percorsi Professionalizzanti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E669EFC-B893-45A0-9606-46D4B1D0D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82A04-7C38-4D1A-B073-E197E1AA3D7F}" type="slidenum">
              <a:rPr lang="it-IT" altLang="it-IT" smtClean="0"/>
              <a:pPr/>
              <a:t>7</a:t>
            </a:fld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olo 1"/>
          <p:cNvSpPr>
            <a:spLocks noGrp="1"/>
          </p:cNvSpPr>
          <p:nvPr>
            <p:ph type="title"/>
          </p:nvPr>
        </p:nvSpPr>
        <p:spPr>
          <a:xfrm>
            <a:off x="609600" y="38894"/>
            <a:ext cx="10972800" cy="1143000"/>
          </a:xfrm>
        </p:spPr>
        <p:txBody>
          <a:bodyPr/>
          <a:lstStyle/>
          <a:p>
            <a:r>
              <a:rPr lang="it-IT" altLang="it-IT" dirty="0">
                <a:solidFill>
                  <a:srgbClr val="0070C0"/>
                </a:solidFill>
              </a:rPr>
              <a:t>Transizione scuola-lavoro in Europa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/>
              <a:t>Da 2 a 4 mesi:</a:t>
            </a:r>
          </a:p>
          <a:p>
            <a:pPr>
              <a:defRPr/>
            </a:pPr>
            <a:r>
              <a:rPr lang="it-IT" dirty="0"/>
              <a:t>Sistemi </a:t>
            </a:r>
            <a:r>
              <a:rPr lang="it-IT" dirty="0" err="1"/>
              <a:t>VET-oriented</a:t>
            </a:r>
            <a:endParaRPr lang="it-IT" dirty="0"/>
          </a:p>
        </p:txBody>
      </p:sp>
      <p:sp>
        <p:nvSpPr>
          <p:cNvPr id="55300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altLang="it-IT" dirty="0">
                <a:solidFill>
                  <a:srgbClr val="00B050"/>
                </a:solidFill>
              </a:rPr>
              <a:t>Germany</a:t>
            </a:r>
          </a:p>
          <a:p>
            <a:r>
              <a:rPr lang="it-IT" altLang="it-IT" dirty="0">
                <a:solidFill>
                  <a:srgbClr val="00B050"/>
                </a:solidFill>
              </a:rPr>
              <a:t>Austria</a:t>
            </a:r>
          </a:p>
          <a:p>
            <a:r>
              <a:rPr lang="it-IT" altLang="it-IT" dirty="0" err="1">
                <a:solidFill>
                  <a:srgbClr val="00B050"/>
                </a:solidFill>
              </a:rPr>
              <a:t>Finland</a:t>
            </a:r>
            <a:endParaRPr lang="it-IT" altLang="it-IT" dirty="0">
              <a:solidFill>
                <a:srgbClr val="00B050"/>
              </a:solidFill>
            </a:endParaRPr>
          </a:p>
          <a:p>
            <a:r>
              <a:rPr lang="it-IT" altLang="it-IT" dirty="0" err="1">
                <a:solidFill>
                  <a:srgbClr val="00B050"/>
                </a:solidFill>
              </a:rPr>
              <a:t>Denmark</a:t>
            </a:r>
            <a:endParaRPr lang="it-IT" altLang="it-IT" dirty="0">
              <a:solidFill>
                <a:srgbClr val="00B050"/>
              </a:solidFill>
            </a:endParaRPr>
          </a:p>
          <a:p>
            <a:r>
              <a:rPr lang="it-IT" altLang="it-IT" dirty="0">
                <a:solidFill>
                  <a:srgbClr val="00B050"/>
                </a:solidFill>
              </a:rPr>
              <a:t>Netherlands</a:t>
            </a:r>
          </a:p>
          <a:p>
            <a:r>
              <a:rPr lang="it-IT" altLang="it-IT" dirty="0" err="1">
                <a:solidFill>
                  <a:srgbClr val="00B050"/>
                </a:solidFill>
              </a:rPr>
              <a:t>United</a:t>
            </a:r>
            <a:r>
              <a:rPr lang="it-IT" altLang="it-IT" dirty="0">
                <a:solidFill>
                  <a:srgbClr val="00B050"/>
                </a:solidFill>
              </a:rPr>
              <a:t> Kingdom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8398371" y="1534888"/>
            <a:ext cx="3184029" cy="639762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/>
              <a:t>Da 10 a 12 mesi:</a:t>
            </a:r>
          </a:p>
          <a:p>
            <a:pPr>
              <a:defRPr/>
            </a:pPr>
            <a:r>
              <a:rPr lang="it-IT" dirty="0"/>
              <a:t>Sistemi No </a:t>
            </a:r>
            <a:r>
              <a:rPr lang="it-IT" dirty="0" err="1"/>
              <a:t>VET-oriented</a:t>
            </a:r>
            <a:endParaRPr lang="it-IT" dirty="0"/>
          </a:p>
        </p:txBody>
      </p:sp>
      <p:sp>
        <p:nvSpPr>
          <p:cNvPr id="55302" name="Segnaposto contenuto 5"/>
          <p:cNvSpPr>
            <a:spLocks noGrp="1"/>
          </p:cNvSpPr>
          <p:nvPr>
            <p:ph sz="quarter" idx="4"/>
          </p:nvPr>
        </p:nvSpPr>
        <p:spPr>
          <a:xfrm>
            <a:off x="8414158" y="2174650"/>
            <a:ext cx="2844800" cy="3951288"/>
          </a:xfrm>
        </p:spPr>
        <p:txBody>
          <a:bodyPr/>
          <a:lstStyle/>
          <a:p>
            <a:r>
              <a:rPr lang="it-IT" altLang="it-IT" dirty="0" err="1">
                <a:solidFill>
                  <a:srgbClr val="C00000"/>
                </a:solidFill>
              </a:rPr>
              <a:t>Italy</a:t>
            </a:r>
            <a:endParaRPr lang="it-IT" altLang="it-IT" dirty="0">
              <a:solidFill>
                <a:srgbClr val="C00000"/>
              </a:solidFill>
            </a:endParaRPr>
          </a:p>
          <a:p>
            <a:r>
              <a:rPr lang="it-IT" altLang="it-IT" dirty="0" err="1">
                <a:solidFill>
                  <a:srgbClr val="C00000"/>
                </a:solidFill>
              </a:rPr>
              <a:t>Greece</a:t>
            </a:r>
            <a:endParaRPr lang="it-IT" altLang="it-IT" dirty="0">
              <a:solidFill>
                <a:srgbClr val="C00000"/>
              </a:solidFill>
            </a:endParaRPr>
          </a:p>
          <a:p>
            <a:r>
              <a:rPr lang="it-IT" altLang="it-IT" dirty="0" err="1">
                <a:solidFill>
                  <a:srgbClr val="C00000"/>
                </a:solidFill>
              </a:rPr>
              <a:t>Spain</a:t>
            </a:r>
            <a:endParaRPr lang="it-IT" altLang="it-IT" dirty="0">
              <a:solidFill>
                <a:srgbClr val="C00000"/>
              </a:solidFill>
            </a:endParaRPr>
          </a:p>
          <a:p>
            <a:r>
              <a:rPr lang="it-IT" altLang="it-IT" dirty="0">
                <a:solidFill>
                  <a:srgbClr val="C00000"/>
                </a:solidFill>
              </a:rPr>
              <a:t>Portugal</a:t>
            </a:r>
          </a:p>
          <a:p>
            <a:r>
              <a:rPr lang="it-IT" altLang="it-IT" dirty="0">
                <a:solidFill>
                  <a:srgbClr val="C00000"/>
                </a:solidFill>
              </a:rPr>
              <a:t>Bulgaria</a:t>
            </a:r>
          </a:p>
          <a:p>
            <a:r>
              <a:rPr lang="it-IT" altLang="it-IT" dirty="0">
                <a:solidFill>
                  <a:srgbClr val="C00000"/>
                </a:solidFill>
              </a:rPr>
              <a:t>Romania</a:t>
            </a:r>
          </a:p>
        </p:txBody>
      </p:sp>
      <p:sp>
        <p:nvSpPr>
          <p:cNvPr id="55303" name="CasellaDiTesto 6"/>
          <p:cNvSpPr txBox="1">
            <a:spLocks noChangeArrowheads="1"/>
          </p:cNvSpPr>
          <p:nvPr/>
        </p:nvSpPr>
        <p:spPr bwMode="auto">
          <a:xfrm>
            <a:off x="3467100" y="5294088"/>
            <a:ext cx="5257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4800" b="1" dirty="0">
                <a:solidFill>
                  <a:srgbClr val="0070C0"/>
                </a:solidFill>
              </a:rPr>
              <a:t>Media UE: 8 mesi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700323" y="2528094"/>
            <a:ext cx="2592387" cy="14462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4400" dirty="0">
                <a:solidFill>
                  <a:prstClr val="white"/>
                </a:solidFill>
              </a:rPr>
              <a:t>VET and NO VET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210772A-EC46-4F48-A602-0DA2FE230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EC3D-20E9-420D-AF61-62BCE514FE6B}" type="slidenum">
              <a:rPr lang="it-IT" altLang="it-IT" smtClean="0"/>
              <a:pPr/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2681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xfrm>
            <a:off x="1762126" y="274638"/>
            <a:ext cx="8905875" cy="1143000"/>
          </a:xfrm>
        </p:spPr>
        <p:txBody>
          <a:bodyPr/>
          <a:lstStyle/>
          <a:p>
            <a:pPr eaLnBrk="1" hangingPunct="1"/>
            <a:r>
              <a:rPr lang="it-IT" altLang="it-IT" sz="4000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rPr>
              <a:t>Condizioni dei giovani in Europa </a:t>
            </a:r>
            <a:r>
              <a:rPr lang="it-IT" altLang="it-IT" sz="2800" dirty="0">
                <a:solidFill>
                  <a:srgbClr val="0070C0"/>
                </a:solidFill>
                <a:ea typeface="Segoe UI Symbol" panose="020B0502040204020203" pitchFamily="34" charset="0"/>
                <a:cs typeface="Arial" panose="020B0604020202020204" pitchFamily="34" charset="0"/>
              </a:rPr>
              <a:t/>
            </a:r>
            <a:br>
              <a:rPr lang="it-IT" altLang="it-IT" sz="2800" dirty="0">
                <a:solidFill>
                  <a:srgbClr val="0070C0"/>
                </a:solidFill>
                <a:ea typeface="Segoe UI Symbol" panose="020B0502040204020203" pitchFamily="34" charset="0"/>
                <a:cs typeface="Arial" panose="020B0604020202020204" pitchFamily="34" charset="0"/>
              </a:rPr>
            </a:br>
            <a:r>
              <a:rPr lang="it-IT" altLang="it-IT" sz="2800" dirty="0">
                <a:solidFill>
                  <a:srgbClr val="0070C0"/>
                </a:solidFill>
                <a:ea typeface="Segoe UI Symbol" panose="020B0502040204020203" pitchFamily="34" charset="0"/>
                <a:cs typeface="Arial" panose="020B0604020202020204" pitchFamily="34" charset="0"/>
              </a:rPr>
              <a:t>(15-29 anni)</a:t>
            </a:r>
          </a:p>
        </p:txBody>
      </p:sp>
      <p:pic>
        <p:nvPicPr>
          <p:cNvPr id="28675" name="Immagin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2" y="1626926"/>
            <a:ext cx="820737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e 3"/>
          <p:cNvSpPr/>
          <p:nvPr/>
        </p:nvSpPr>
        <p:spPr>
          <a:xfrm>
            <a:off x="2566989" y="1268413"/>
            <a:ext cx="1152525" cy="388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6" name="Connettore 2 5"/>
          <p:cNvCxnSpPr/>
          <p:nvPr/>
        </p:nvCxnSpPr>
        <p:spPr>
          <a:xfrm>
            <a:off x="2063750" y="3367088"/>
            <a:ext cx="6477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678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2251F056-B8D4-47F9-91B8-FE1722812584}" type="slidenum">
              <a:rPr lang="it-IT" altLang="it-IT">
                <a:solidFill>
                  <a:srgbClr val="898989"/>
                </a:solidFill>
              </a:rPr>
              <a:pPr eaLnBrk="1" hangingPunct="1"/>
              <a:t>9</a:t>
            </a:fld>
            <a:endParaRPr lang="it-IT" altLang="it-IT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7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olo 1"/>
          <p:cNvSpPr>
            <a:spLocks noGrp="1"/>
          </p:cNvSpPr>
          <p:nvPr>
            <p:ph type="title"/>
          </p:nvPr>
        </p:nvSpPr>
        <p:spPr>
          <a:xfrm>
            <a:off x="1981200" y="-128588"/>
            <a:ext cx="8229600" cy="1143001"/>
          </a:xfrm>
        </p:spPr>
        <p:txBody>
          <a:bodyPr anchorCtr="1"/>
          <a:lstStyle/>
          <a:p>
            <a:pPr eaLnBrk="1" hangingPunct="1"/>
            <a:r>
              <a:rPr lang="it-IT" altLang="it-IT" dirty="0">
                <a:solidFill>
                  <a:srgbClr val="0070C0"/>
                </a:solidFill>
              </a:rPr>
              <a:t>Disoccupazione e Alternanza</a:t>
            </a:r>
          </a:p>
        </p:txBody>
      </p:sp>
      <p:pic>
        <p:nvPicPr>
          <p:cNvPr id="30723" name="Picture 42" descr="flagge-deutschlan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1106211"/>
            <a:ext cx="3429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irc_mi" descr="http://www.lucacuoghi.it/tricolor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38" y="1106212"/>
            <a:ext cx="3429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25" name="Connettore 1 9"/>
          <p:cNvCxnSpPr>
            <a:cxnSpLocks noChangeShapeType="1"/>
          </p:cNvCxnSpPr>
          <p:nvPr/>
        </p:nvCxnSpPr>
        <p:spPr bwMode="auto">
          <a:xfrm>
            <a:off x="5962650" y="1912662"/>
            <a:ext cx="0" cy="3895725"/>
          </a:xfrm>
          <a:prstGeom prst="straightConnector1">
            <a:avLst/>
          </a:prstGeom>
          <a:noFill/>
          <a:ln w="44448" cap="sq">
            <a:solidFill>
              <a:srgbClr val="5B9B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CasellaDiTesto 18"/>
          <p:cNvSpPr txBox="1"/>
          <p:nvPr/>
        </p:nvSpPr>
        <p:spPr>
          <a:xfrm>
            <a:off x="3394076" y="2803249"/>
            <a:ext cx="1654175" cy="768350"/>
          </a:xfrm>
          <a:prstGeom prst="rect">
            <a:avLst/>
          </a:prstGeom>
          <a:pattFill prst="smConfetti">
            <a:fgClr>
              <a:srgbClr val="FFFFFF"/>
            </a:fgClr>
            <a:bgClr>
              <a:schemeClr val="bg1"/>
            </a:bgClr>
          </a:pattFill>
          <a:ln cap="flat">
            <a:noFill/>
          </a:ln>
        </p:spPr>
        <p:txBody>
          <a:bodyPr anchorCtr="1">
            <a:sp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400" b="1" kern="0" dirty="0">
                <a:solidFill>
                  <a:srgbClr val="F79646"/>
                </a:solidFill>
                <a:ea typeface="MS PGothic" panose="020B0600070205080204" pitchFamily="34" charset="-128"/>
              </a:rPr>
              <a:t>28,4%</a:t>
            </a:r>
          </a:p>
        </p:txBody>
      </p:sp>
      <p:sp>
        <p:nvSpPr>
          <p:cNvPr id="9" name="CasellaDiTesto 19"/>
          <p:cNvSpPr txBox="1"/>
          <p:nvPr/>
        </p:nvSpPr>
        <p:spPr>
          <a:xfrm>
            <a:off x="7165975" y="2754036"/>
            <a:ext cx="1428750" cy="769938"/>
          </a:xfrm>
          <a:prstGeom prst="rect">
            <a:avLst/>
          </a:prstGeom>
          <a:noFill/>
          <a:ln cap="flat">
            <a:noFill/>
          </a:ln>
        </p:spPr>
        <p:txBody>
          <a:bodyPr anchorCtr="1">
            <a:sp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400" b="1" kern="0" dirty="0">
                <a:solidFill>
                  <a:srgbClr val="F79646"/>
                </a:solidFill>
                <a:ea typeface="MS PGothic" panose="020B0600070205080204" pitchFamily="34" charset="-128"/>
              </a:rPr>
              <a:t>6,5%</a:t>
            </a:r>
          </a:p>
        </p:txBody>
      </p:sp>
      <p:sp>
        <p:nvSpPr>
          <p:cNvPr id="10" name="CasellaDiTesto 12"/>
          <p:cNvSpPr txBox="1"/>
          <p:nvPr/>
        </p:nvSpPr>
        <p:spPr>
          <a:xfrm>
            <a:off x="5048250" y="2861987"/>
            <a:ext cx="1955800" cy="923925"/>
          </a:xfrm>
          <a:prstGeom prst="rect">
            <a:avLst/>
          </a:prstGeom>
          <a:solidFill>
            <a:srgbClr val="002060"/>
          </a:solidFill>
          <a:ln cap="flat">
            <a:noFill/>
          </a:ln>
        </p:spPr>
        <p:txBody>
          <a:bodyPr anchorCtr="1">
            <a:sp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kern="0" cap="all" dirty="0">
                <a:solidFill>
                  <a:srgbClr val="FFFFFF"/>
                </a:solidFill>
                <a:ea typeface="MS PGothic" panose="020B0600070205080204" pitchFamily="34" charset="-128"/>
              </a:rPr>
              <a:t>Disoccupazione </a:t>
            </a: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kern="0" cap="all" dirty="0">
                <a:solidFill>
                  <a:srgbClr val="FFFFFF"/>
                </a:solidFill>
                <a:ea typeface="MS PGothic" panose="020B0600070205080204" pitchFamily="34" charset="-128"/>
              </a:rPr>
              <a:t>giovanile</a:t>
            </a: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kern="0" cap="all" dirty="0">
                <a:solidFill>
                  <a:srgbClr val="FFFFFF"/>
                </a:solidFill>
                <a:ea typeface="MS PGothic" panose="020B0600070205080204" pitchFamily="34" charset="-128"/>
              </a:rPr>
              <a:t>(15-29 anni)</a:t>
            </a:r>
          </a:p>
        </p:txBody>
      </p:sp>
      <p:sp>
        <p:nvSpPr>
          <p:cNvPr id="11" name="CasellaDiTesto 13"/>
          <p:cNvSpPr txBox="1"/>
          <p:nvPr/>
        </p:nvSpPr>
        <p:spPr>
          <a:xfrm>
            <a:off x="5048250" y="4703486"/>
            <a:ext cx="1987550" cy="1231900"/>
          </a:xfrm>
          <a:prstGeom prst="rect">
            <a:avLst/>
          </a:prstGeom>
          <a:solidFill>
            <a:srgbClr val="D9D9D9"/>
          </a:solidFill>
          <a:ln cap="flat">
            <a:noFill/>
          </a:ln>
        </p:spPr>
        <p:txBody>
          <a:bodyPr anchorCtr="1">
            <a:sp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kern="0" cap="all" dirty="0">
                <a:solidFill>
                  <a:srgbClr val="002060"/>
                </a:solidFill>
                <a:ea typeface="MS PGothic" panose="020B0600070205080204" pitchFamily="34" charset="-128"/>
              </a:rPr>
              <a:t>GIOVANI</a:t>
            </a:r>
            <a:r>
              <a:rPr lang="it-IT" kern="0" cap="all" dirty="0">
                <a:solidFill>
                  <a:srgbClr val="002060"/>
                </a:solidFill>
                <a:ea typeface="MS PGothic" panose="020B0600070205080204" pitchFamily="34" charset="-128"/>
              </a:rPr>
              <a:t> CHE </a:t>
            </a: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kern="0" cap="all" dirty="0">
                <a:solidFill>
                  <a:srgbClr val="002060"/>
                </a:solidFill>
                <a:ea typeface="MS PGothic" panose="020B0600070205080204" pitchFamily="34" charset="-128"/>
              </a:rPr>
              <a:t>STUDIANO </a:t>
            </a: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kern="0" cap="all" dirty="0">
                <a:solidFill>
                  <a:srgbClr val="002060"/>
                </a:solidFill>
                <a:ea typeface="MS PGothic" panose="020B0600070205080204" pitchFamily="34" charset="-128"/>
              </a:rPr>
              <a:t>E LAVORANO </a:t>
            </a: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kern="0" cap="all" dirty="0">
                <a:solidFill>
                  <a:srgbClr val="002060"/>
                </a:solidFill>
                <a:ea typeface="MS PGothic" panose="020B0600070205080204" pitchFamily="34" charset="-128"/>
              </a:rPr>
              <a:t>(apprendistato)</a:t>
            </a:r>
          </a:p>
        </p:txBody>
      </p:sp>
      <p:sp>
        <p:nvSpPr>
          <p:cNvPr id="9228" name="CasellaDiTesto 22"/>
          <p:cNvSpPr txBox="1">
            <a:spLocks noChangeArrowheads="1"/>
          </p:cNvSpPr>
          <p:nvPr/>
        </p:nvSpPr>
        <p:spPr bwMode="auto">
          <a:xfrm>
            <a:off x="3532188" y="4998761"/>
            <a:ext cx="1397000" cy="768350"/>
          </a:xfrm>
          <a:prstGeom prst="rect">
            <a:avLst/>
          </a:prstGeom>
          <a:noFill/>
          <a:ln>
            <a:noFill/>
          </a:ln>
          <a:extLst/>
        </p:spPr>
        <p:txBody>
          <a:bodyPr anchorCtr="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altLang="it-IT" sz="4400" b="1" kern="0" dirty="0">
                <a:solidFill>
                  <a:srgbClr val="F79646"/>
                </a:solidFill>
                <a:latin typeface="Calibri" pitchFamily="34"/>
                <a:ea typeface="MS PGothic" panose="020B0600070205080204" pitchFamily="34" charset="-128"/>
              </a:rPr>
              <a:t>3,7%</a:t>
            </a:r>
          </a:p>
        </p:txBody>
      </p:sp>
      <p:sp>
        <p:nvSpPr>
          <p:cNvPr id="9229" name="CasellaDiTesto 24"/>
          <p:cNvSpPr txBox="1">
            <a:spLocks noChangeArrowheads="1"/>
          </p:cNvSpPr>
          <p:nvPr/>
        </p:nvSpPr>
        <p:spPr bwMode="auto">
          <a:xfrm>
            <a:off x="7004050" y="4962250"/>
            <a:ext cx="1752600" cy="769937"/>
          </a:xfrm>
          <a:prstGeom prst="rect">
            <a:avLst/>
          </a:prstGeom>
          <a:noFill/>
          <a:ln>
            <a:noFill/>
          </a:ln>
          <a:extLst/>
        </p:spPr>
        <p:txBody>
          <a:bodyPr anchorCtr="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altLang="it-IT" sz="4400" b="1" kern="0" dirty="0">
                <a:solidFill>
                  <a:srgbClr val="F79646"/>
                </a:solidFill>
                <a:latin typeface="Calibri" pitchFamily="34"/>
                <a:ea typeface="MS PGothic" panose="020B0600070205080204" pitchFamily="34" charset="-128"/>
              </a:rPr>
              <a:t>22,5%</a:t>
            </a:r>
          </a:p>
        </p:txBody>
      </p:sp>
      <p:sp>
        <p:nvSpPr>
          <p:cNvPr id="16" name="Freccia in su 18"/>
          <p:cNvSpPr/>
          <p:nvPr/>
        </p:nvSpPr>
        <p:spPr>
          <a:xfrm>
            <a:off x="7527073" y="3882399"/>
            <a:ext cx="485775" cy="863600"/>
          </a:xfrm>
          <a:custGeom>
            <a:avLst>
              <a:gd name="f0" fmla="val 81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val f7"/>
              <a:gd name="f15" fmla="val f8"/>
              <a:gd name="f16" fmla="pin 0 f1 10800"/>
              <a:gd name="f17" fmla="pin 0 f0 216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1"/>
              <a:gd name="f29" fmla="*/ f22 f21 1"/>
              <a:gd name="f30" fmla="*/ f21 f12 1"/>
              <a:gd name="f31" fmla="*/ f22 f13 1"/>
              <a:gd name="f32" fmla="+- f25 0 f3"/>
              <a:gd name="f33" fmla="+- f26 0 f3"/>
              <a:gd name="f34" fmla="*/ 21600 f27 1"/>
              <a:gd name="f35" fmla="*/ 0 f27 1"/>
              <a:gd name="f36" fmla="*/ f29 1 10800"/>
              <a:gd name="f37" fmla="*/ f28 f12 1"/>
              <a:gd name="f38" fmla="+- f22 0 f36"/>
              <a:gd name="f39" fmla="*/ f35 1 f27"/>
              <a:gd name="f40" fmla="*/ f34 1 f27"/>
              <a:gd name="f41" fmla="*/ f40 f13 1"/>
              <a:gd name="f42" fmla="*/ f38 f13 1"/>
              <a:gd name="f43" fmla="*/ f39 f12 1"/>
              <a:gd name="f44" fmla="*/ f40 f12 1"/>
            </a:gdLst>
            <a:ahLst>
              <a:ahXY gdRefX="f1" minX="f7" maxX="f9" gdRefY="f0" minY="f7" maxY="f8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3" y="f31"/>
              </a:cxn>
              <a:cxn ang="f33">
                <a:pos x="f44" y="f31"/>
              </a:cxn>
            </a:cxnLst>
            <a:rect l="f30" t="f42" r="f37" b="f41"/>
            <a:pathLst>
              <a:path w="21600" h="21600">
                <a:moveTo>
                  <a:pt x="f21" y="f8"/>
                </a:moveTo>
                <a:lnTo>
                  <a:pt x="f21" y="f22"/>
                </a:lnTo>
                <a:lnTo>
                  <a:pt x="f7" y="f22"/>
                </a:lnTo>
                <a:lnTo>
                  <a:pt x="f9" y="f7"/>
                </a:lnTo>
                <a:lnTo>
                  <a:pt x="f8" y="f22"/>
                </a:lnTo>
                <a:lnTo>
                  <a:pt x="f28" y="f22"/>
                </a:lnTo>
                <a:lnTo>
                  <a:pt x="f28" y="f8"/>
                </a:ln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kern="0">
              <a:solidFill>
                <a:srgbClr val="FFFFFF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0735" name="CasellaDiTesto 20"/>
          <p:cNvSpPr txBox="1">
            <a:spLocks noChangeArrowheads="1"/>
          </p:cNvSpPr>
          <p:nvPr/>
        </p:nvSpPr>
        <p:spPr bwMode="auto">
          <a:xfrm>
            <a:off x="8934450" y="6160665"/>
            <a:ext cx="1276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200" i="1" dirty="0">
                <a:solidFill>
                  <a:srgbClr val="000000"/>
                </a:solidFill>
              </a:rPr>
              <a:t>Fonte: Eurostat</a:t>
            </a:r>
          </a:p>
        </p:txBody>
      </p:sp>
      <p:pic>
        <p:nvPicPr>
          <p:cNvPr id="30736" name="Immagine 1"/>
          <p:cNvPicPr>
            <a:picLocks noChangeAspect="1"/>
          </p:cNvPicPr>
          <p:nvPr/>
        </p:nvPicPr>
        <p:blipFill>
          <a:blip r:embed="rId4">
            <a:clrChange>
              <a:clrFrom>
                <a:srgbClr val="EDE0A7"/>
              </a:clrFrom>
              <a:clrTo>
                <a:srgbClr val="EDE0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014" y="2506386"/>
            <a:ext cx="1863725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7" name="Immagine 2"/>
          <p:cNvPicPr>
            <a:picLocks noChangeAspect="1"/>
          </p:cNvPicPr>
          <p:nvPr/>
        </p:nvPicPr>
        <p:blipFill>
          <a:blip r:embed="rId5">
            <a:clrChange>
              <a:clrFrom>
                <a:srgbClr val="EDE0A7"/>
              </a:clrFrom>
              <a:clrTo>
                <a:srgbClr val="EDE0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650850"/>
            <a:ext cx="2271713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reccia in su 18"/>
          <p:cNvSpPr/>
          <p:nvPr/>
        </p:nvSpPr>
        <p:spPr>
          <a:xfrm>
            <a:off x="3864441" y="3840424"/>
            <a:ext cx="485775" cy="863600"/>
          </a:xfrm>
          <a:custGeom>
            <a:avLst>
              <a:gd name="f0" fmla="val 81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val f7"/>
              <a:gd name="f15" fmla="val f8"/>
              <a:gd name="f16" fmla="pin 0 f1 10800"/>
              <a:gd name="f17" fmla="pin 0 f0 216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1"/>
              <a:gd name="f29" fmla="*/ f22 f21 1"/>
              <a:gd name="f30" fmla="*/ f21 f12 1"/>
              <a:gd name="f31" fmla="*/ f22 f13 1"/>
              <a:gd name="f32" fmla="+- f25 0 f3"/>
              <a:gd name="f33" fmla="+- f26 0 f3"/>
              <a:gd name="f34" fmla="*/ 21600 f27 1"/>
              <a:gd name="f35" fmla="*/ 0 f27 1"/>
              <a:gd name="f36" fmla="*/ f29 1 10800"/>
              <a:gd name="f37" fmla="*/ f28 f12 1"/>
              <a:gd name="f38" fmla="+- f22 0 f36"/>
              <a:gd name="f39" fmla="*/ f35 1 f27"/>
              <a:gd name="f40" fmla="*/ f34 1 f27"/>
              <a:gd name="f41" fmla="*/ f40 f13 1"/>
              <a:gd name="f42" fmla="*/ f38 f13 1"/>
              <a:gd name="f43" fmla="*/ f39 f12 1"/>
              <a:gd name="f44" fmla="*/ f40 f12 1"/>
            </a:gdLst>
            <a:ahLst>
              <a:ahXY gdRefX="f1" minX="f7" maxX="f9" gdRefY="f0" minY="f7" maxY="f8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3" y="f31"/>
              </a:cxn>
              <a:cxn ang="f33">
                <a:pos x="f44" y="f31"/>
              </a:cxn>
            </a:cxnLst>
            <a:rect l="f30" t="f42" r="f37" b="f41"/>
            <a:pathLst>
              <a:path w="21600" h="21600">
                <a:moveTo>
                  <a:pt x="f21" y="f8"/>
                </a:moveTo>
                <a:lnTo>
                  <a:pt x="f21" y="f22"/>
                </a:lnTo>
                <a:lnTo>
                  <a:pt x="f7" y="f22"/>
                </a:lnTo>
                <a:lnTo>
                  <a:pt x="f9" y="f7"/>
                </a:lnTo>
                <a:lnTo>
                  <a:pt x="f8" y="f22"/>
                </a:lnTo>
                <a:lnTo>
                  <a:pt x="f28" y="f22"/>
                </a:lnTo>
                <a:lnTo>
                  <a:pt x="f28" y="f8"/>
                </a:ln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kern="0">
              <a:solidFill>
                <a:srgbClr val="FFFFFF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9222" name="CasellaDiTesto 12"/>
          <p:cNvSpPr txBox="1">
            <a:spLocks noChangeArrowheads="1"/>
          </p:cNvSpPr>
          <p:nvPr/>
        </p:nvSpPr>
        <p:spPr bwMode="auto">
          <a:xfrm>
            <a:off x="5970760" y="1729299"/>
            <a:ext cx="3408984" cy="923330"/>
          </a:xfrm>
          <a:prstGeom prst="rect">
            <a:avLst/>
          </a:prstGeom>
          <a:noFill/>
          <a:ln>
            <a:noFill/>
          </a:ln>
          <a:extLst/>
        </p:spPr>
        <p:txBody>
          <a:bodyPr anchorCtr="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5400" b="1" dirty="0">
                <a:pattFill prst="wdDnDiag">
                  <a:fgClr>
                    <a:srgbClr val="1F497D">
                      <a:lumMod val="50000"/>
                    </a:srgbClr>
                  </a:fgClr>
                  <a:bgClr>
                    <a:srgbClr val="1F497D">
                      <a:lumMod val="75000"/>
                    </a:srgbClr>
                  </a:bgClr>
                </a:pattFill>
                <a:ea typeface="MS PGothic" panose="020B0600070205080204" pitchFamily="34" charset="-128"/>
              </a:rPr>
              <a:t>GERMANIA</a:t>
            </a:r>
          </a:p>
        </p:txBody>
      </p:sp>
      <p:sp>
        <p:nvSpPr>
          <p:cNvPr id="4" name="Rettangolo 3"/>
          <p:cNvSpPr/>
          <p:nvPr/>
        </p:nvSpPr>
        <p:spPr>
          <a:xfrm>
            <a:off x="3286950" y="1727711"/>
            <a:ext cx="19752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5400" b="1" dirty="0">
                <a:pattFill prst="wdDnDiag">
                  <a:fgClr>
                    <a:srgbClr val="1F497D">
                      <a:lumMod val="50000"/>
                    </a:srgbClr>
                  </a:fgClr>
                  <a:bgClr>
                    <a:srgbClr val="1F497D">
                      <a:lumMod val="75000"/>
                    </a:srgbClr>
                  </a:bgClr>
                </a:pattFill>
                <a:ea typeface="MS PGothic" panose="020B0600070205080204" pitchFamily="34" charset="-128"/>
              </a:rPr>
              <a:t>ITALIA</a:t>
            </a:r>
            <a:endParaRPr lang="it-IT" sz="5400" b="1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AA4E325-3D4E-4FAF-ADA8-E8EDEE5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4515E4A6-685C-4283-8926-596257BFEB7D}" type="slidenum">
              <a:rPr lang="it-IT" altLang="it-IT" smtClean="0"/>
              <a:pPr/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062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FBA438-59FA-4F7C-9FB0-A61739F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73A54F0-5249-4EBC-B754-9286762768B5}"/>
              </a:ext>
            </a:extLst>
          </p:cNvPr>
          <p:cNvSpPr txBox="1">
            <a:spLocks/>
          </p:cNvSpPr>
          <p:nvPr/>
        </p:nvSpPr>
        <p:spPr>
          <a:xfrm>
            <a:off x="2010561" y="1196509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4800" dirty="0">
                <a:solidFill>
                  <a:srgbClr val="0070C0"/>
                </a:solidFill>
              </a:rPr>
              <a:t>CHE FARE? </a:t>
            </a:r>
          </a:p>
          <a:p>
            <a:pPr eaLnBrk="1" hangingPunct="1"/>
            <a:endParaRPr lang="it-IT" sz="4800" dirty="0">
              <a:solidFill>
                <a:srgbClr val="0070C0"/>
              </a:solidFill>
            </a:endParaRPr>
          </a:p>
          <a:p>
            <a:pPr eaLnBrk="1" hangingPunct="1"/>
            <a:r>
              <a:rPr lang="it-IT" sz="4800" dirty="0">
                <a:solidFill>
                  <a:srgbClr val="0070C0"/>
                </a:solidFill>
              </a:rPr>
              <a:t>E’ NECESSARIO UN ORIENTAMENTO EFFICACE</a:t>
            </a:r>
            <a:endParaRPr lang="it-IT" sz="4800" dirty="0"/>
          </a:p>
        </p:txBody>
      </p:sp>
      <p:cxnSp>
        <p:nvCxnSpPr>
          <p:cNvPr id="5" name="Connettore 1 6">
            <a:extLst>
              <a:ext uri="{FF2B5EF4-FFF2-40B4-BE49-F238E27FC236}">
                <a16:creationId xmlns:a16="http://schemas.microsoft.com/office/drawing/2014/main" id="{D835FEA8-35FA-420B-801B-723D8CFBABEE}"/>
              </a:ext>
            </a:extLst>
          </p:cNvPr>
          <p:cNvCxnSpPr>
            <a:cxnSpLocks/>
          </p:cNvCxnSpPr>
          <p:nvPr/>
        </p:nvCxnSpPr>
        <p:spPr>
          <a:xfrm>
            <a:off x="0" y="4149623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0E21BC9-262D-454B-AA3F-FB5E76E9C16B}"/>
              </a:ext>
            </a:extLst>
          </p:cNvPr>
          <p:cNvCxnSpPr>
            <a:cxnSpLocks/>
          </p:cNvCxnSpPr>
          <p:nvPr/>
        </p:nvCxnSpPr>
        <p:spPr>
          <a:xfrm>
            <a:off x="58723" y="1196509"/>
            <a:ext cx="121332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31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>
                <a:solidFill>
                  <a:srgbClr val="0070C0"/>
                </a:solidFill>
                <a:ea typeface="+mn-ea"/>
                <a:cs typeface="+mn-cs"/>
              </a:rPr>
              <a:t>Un Orientamento efficace (1/2)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135560" y="1417638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it-IT" sz="3000" b="1" dirty="0">
                <a:solidFill>
                  <a:srgbClr val="C00000"/>
                </a:solidFill>
              </a:rPr>
              <a:t>Partire dai bisogni delle imprese (parlando il linguaggio dei giovani e usando i Social):</a:t>
            </a:r>
          </a:p>
          <a:p>
            <a:pPr marL="0" lvl="0" indent="0">
              <a:buNone/>
            </a:pPr>
            <a:endParaRPr lang="it-IT" sz="3000" b="1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000" dirty="0"/>
              <a:t>sistema territoriale di monitoraggio del </a:t>
            </a:r>
            <a:r>
              <a:rPr lang="it-IT" sz="2000" dirty="0">
                <a:solidFill>
                  <a:srgbClr val="C00000"/>
                </a:solidFill>
              </a:rPr>
              <a:t>fabbisogno di competenze </a:t>
            </a:r>
            <a:r>
              <a:rPr lang="it-IT" sz="2000" dirty="0"/>
              <a:t>(che coinvolga scuole, Camere di Commercio, agenzie pubbliche e private che operano nel mercato del lavoro, associazioni datoriali);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000" dirty="0"/>
              <a:t>favorire le </a:t>
            </a:r>
            <a:r>
              <a:rPr lang="it-IT" sz="2000" dirty="0">
                <a:solidFill>
                  <a:srgbClr val="C00000"/>
                </a:solidFill>
              </a:rPr>
              <a:t>iscrizioni agli Istituti tecnici e professionali </a:t>
            </a:r>
            <a:r>
              <a:rPr lang="it-IT" sz="2000" dirty="0"/>
              <a:t>dei settori produttivi del manifatturiero;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000" dirty="0"/>
              <a:t>far conoscere gli </a:t>
            </a:r>
            <a:r>
              <a:rPr lang="it-IT" sz="2000" dirty="0">
                <a:solidFill>
                  <a:srgbClr val="C00000"/>
                </a:solidFill>
              </a:rPr>
              <a:t>ITS</a:t>
            </a:r>
            <a:r>
              <a:rPr lang="it-IT" sz="2000" dirty="0"/>
              <a:t> e le loro opportunità;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000" dirty="0"/>
              <a:t>orientare i giovani verso la ricerca industriale (dottorati industriali e l’inserimento dei </a:t>
            </a:r>
            <a:r>
              <a:rPr lang="it-IT" sz="2000" dirty="0" err="1">
                <a:solidFill>
                  <a:srgbClr val="C00000"/>
                </a:solidFill>
              </a:rPr>
              <a:t>PhD</a:t>
            </a:r>
            <a:r>
              <a:rPr lang="it-IT" sz="2000" dirty="0">
                <a:solidFill>
                  <a:srgbClr val="C00000"/>
                </a:solidFill>
              </a:rPr>
              <a:t> in azienda</a:t>
            </a:r>
            <a:r>
              <a:rPr lang="it-IT" sz="2000" dirty="0"/>
              <a:t>).</a:t>
            </a:r>
          </a:p>
          <a:p>
            <a:pPr marL="457200" lvl="1" indent="0">
              <a:buNone/>
            </a:pPr>
            <a:endParaRPr lang="it-IT" sz="2000" b="1" dirty="0">
              <a:solidFill>
                <a:srgbClr val="C00000"/>
              </a:solidFill>
            </a:endParaRPr>
          </a:p>
          <a:p>
            <a:pPr lvl="1">
              <a:buNone/>
            </a:pPr>
            <a:endParaRPr lang="it-IT" sz="2000" dirty="0"/>
          </a:p>
          <a:p>
            <a:pPr lvl="1"/>
            <a:endParaRPr lang="it-IT" sz="1800" dirty="0"/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71462" y="5826811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0070C0"/>
                </a:solidFill>
              </a:rPr>
              <a:t>dai </a:t>
            </a:r>
            <a:r>
              <a:rPr lang="it-IT" sz="3200" b="1" i="1" dirty="0">
                <a:solidFill>
                  <a:srgbClr val="0070C0"/>
                </a:solidFill>
              </a:rPr>
              <a:t>MASTERCHEF</a:t>
            </a:r>
            <a:r>
              <a:rPr lang="it-IT" sz="3200" dirty="0">
                <a:solidFill>
                  <a:srgbClr val="0070C0"/>
                </a:solidFill>
              </a:rPr>
              <a:t> ai </a:t>
            </a:r>
            <a:r>
              <a:rPr lang="it-IT" sz="3600" b="1" i="1" dirty="0">
                <a:solidFill>
                  <a:srgbClr val="0070C0"/>
                </a:solidFill>
              </a:rPr>
              <a:t>MASTERTECH</a:t>
            </a:r>
            <a:endParaRPr lang="it-IT" sz="3600" dirty="0">
              <a:solidFill>
                <a:srgbClr val="0070C0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62FAB85-3A3C-432B-8CDD-684799653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5E4A6-685C-4283-8926-596257BFEB7D}" type="slidenum">
              <a:rPr lang="it-IT" altLang="it-IT" smtClean="0"/>
              <a:pPr/>
              <a:t>12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849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09600" y="241082"/>
            <a:ext cx="10972800" cy="1143000"/>
          </a:xfrm>
        </p:spPr>
        <p:txBody>
          <a:bodyPr>
            <a:noAutofit/>
          </a:bodyPr>
          <a:lstStyle/>
          <a:p>
            <a:r>
              <a:rPr lang="it-IT" sz="3600" dirty="0">
                <a:solidFill>
                  <a:srgbClr val="0070C0"/>
                </a:solidFill>
                <a:ea typeface="+mn-ea"/>
                <a:cs typeface="+mn-cs"/>
              </a:rPr>
              <a:t>Un Orientamento efficace (2/2)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179914" y="138408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it-IT" sz="3000" b="1" dirty="0">
                <a:solidFill>
                  <a:srgbClr val="C00000"/>
                </a:solidFill>
              </a:rPr>
              <a:t>L’albero dell’Orientamento:</a:t>
            </a:r>
          </a:p>
          <a:p>
            <a:endParaRPr lang="it-IT" sz="3000" b="1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it-IT" sz="2000" b="1" dirty="0">
                <a:solidFill>
                  <a:srgbClr val="C00000"/>
                </a:solidFill>
              </a:rPr>
              <a:t>1) ATTITUDINI: </a:t>
            </a:r>
            <a:r>
              <a:rPr lang="it-IT" sz="2000" dirty="0"/>
              <a:t>Caratteristiche attitudinali necessarie per l’acquisizione di     determinate competenze;</a:t>
            </a:r>
          </a:p>
          <a:p>
            <a:pPr marL="457200" lvl="1" indent="0">
              <a:buNone/>
            </a:pPr>
            <a:r>
              <a:rPr lang="it-IT" sz="2000" b="1" dirty="0">
                <a:solidFill>
                  <a:srgbClr val="C00000"/>
                </a:solidFill>
              </a:rPr>
              <a:t>2) COMPETENZE</a:t>
            </a:r>
            <a:r>
              <a:rPr lang="it-IT" sz="2000" dirty="0">
                <a:solidFill>
                  <a:srgbClr val="C00000"/>
                </a:solidFill>
              </a:rPr>
              <a:t>: </a:t>
            </a:r>
            <a:r>
              <a:rPr lang="it-IT" sz="2000" dirty="0"/>
              <a:t>L’analisi delle competenze che servono alle imprese per   ciascun settore;</a:t>
            </a:r>
          </a:p>
          <a:p>
            <a:pPr marL="457200" lvl="1" indent="0">
              <a:buNone/>
            </a:pPr>
            <a:r>
              <a:rPr lang="it-IT" sz="2000" b="1" dirty="0">
                <a:solidFill>
                  <a:srgbClr val="C00000"/>
                </a:solidFill>
              </a:rPr>
              <a:t> 3) DATI FABBISOGNO: </a:t>
            </a:r>
            <a:r>
              <a:rPr lang="it-IT" sz="2000" dirty="0"/>
              <a:t>I dati sui fabbisogni di professionalità dei prossimi anni (per settore, provincia, figura ricercata). I dati sulle professioni del futuro;</a:t>
            </a:r>
          </a:p>
          <a:p>
            <a:pPr marL="457200" lvl="1" indent="0">
              <a:buNone/>
            </a:pPr>
            <a:r>
              <a:rPr lang="it-IT" sz="2000" b="1" dirty="0">
                <a:solidFill>
                  <a:srgbClr val="C00000"/>
                </a:solidFill>
              </a:rPr>
              <a:t> 4) OFFERTA FORMATIVA: </a:t>
            </a:r>
            <a:r>
              <a:rPr lang="it-IT" sz="2000" dirty="0"/>
              <a:t>Le scuole, i centri di formazione, gli ITS che rispondono a questi fabbisogni;</a:t>
            </a:r>
          </a:p>
          <a:p>
            <a:pPr marL="457200" lvl="1" indent="0">
              <a:buNone/>
            </a:pPr>
            <a:r>
              <a:rPr lang="it-IT" sz="2000" b="1" dirty="0">
                <a:solidFill>
                  <a:srgbClr val="C00000"/>
                </a:solidFill>
              </a:rPr>
              <a:t> 5) IMPRESE: </a:t>
            </a:r>
            <a:r>
              <a:rPr lang="it-IT" sz="2000" dirty="0"/>
              <a:t>Le associazioni industriali che possono indicare quali        imprese assumono.</a:t>
            </a:r>
            <a:r>
              <a:rPr lang="it-IT" sz="2000" b="1" dirty="0"/>
              <a:t> </a:t>
            </a:r>
          </a:p>
          <a:p>
            <a:pPr lvl="1"/>
            <a:endParaRPr lang="it-IT" sz="2000" b="1" dirty="0">
              <a:solidFill>
                <a:srgbClr val="C00000"/>
              </a:solidFill>
            </a:endParaRPr>
          </a:p>
          <a:p>
            <a:pPr lvl="1">
              <a:buNone/>
            </a:pPr>
            <a:endParaRPr lang="it-IT" sz="2000" dirty="0"/>
          </a:p>
          <a:p>
            <a:pPr lvl="1"/>
            <a:endParaRPr lang="it-IT" sz="1800" dirty="0"/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91644" y="5810033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0070C0"/>
                </a:solidFill>
              </a:rPr>
              <a:t>dai </a:t>
            </a:r>
            <a:r>
              <a:rPr lang="it-IT" sz="3200" b="1" i="1" dirty="0">
                <a:solidFill>
                  <a:srgbClr val="0070C0"/>
                </a:solidFill>
              </a:rPr>
              <a:t>MASTERCHEF</a:t>
            </a:r>
            <a:r>
              <a:rPr lang="it-IT" sz="3200" dirty="0">
                <a:solidFill>
                  <a:srgbClr val="0070C0"/>
                </a:solidFill>
              </a:rPr>
              <a:t> ai </a:t>
            </a:r>
            <a:r>
              <a:rPr lang="it-IT" sz="3600" b="1" i="1" dirty="0">
                <a:solidFill>
                  <a:srgbClr val="0070C0"/>
                </a:solidFill>
              </a:rPr>
              <a:t>MASTERTECH</a:t>
            </a:r>
            <a:endParaRPr lang="it-IT" sz="3600" dirty="0">
              <a:solidFill>
                <a:srgbClr val="0070C0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03FE189-9F70-4E83-9073-4F147719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5E4A6-685C-4283-8926-596257BFEB7D}" type="slidenum">
              <a:rPr lang="it-IT" altLang="it-IT" smtClean="0"/>
              <a:pPr/>
              <a:t>13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6225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>
                <a:solidFill>
                  <a:srgbClr val="0070C0"/>
                </a:solidFill>
              </a:rPr>
              <a:t>Come scegliere…</a:t>
            </a:r>
            <a:endParaRPr lang="it-IT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54275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349C9CE-5210-4CC0-B07E-28BA0040CBB7}" type="slidenum">
              <a:rPr lang="it-IT" altLang="it-IT">
                <a:solidFill>
                  <a:srgbClr val="898989"/>
                </a:solidFill>
              </a:rPr>
              <a:pPr eaLnBrk="1" hangingPunct="1"/>
              <a:t>14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981199" y="1627188"/>
            <a:ext cx="5089525" cy="22256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Il Fabbisogno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 b="1" dirty="0">
              <a:solidFill>
                <a:prstClr val="black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Di quante persone avranno bisogno le nostre imprese nei prossimi 5 anni? In che settori? Con che titoli di studio?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981200" y="3852864"/>
            <a:ext cx="2984500" cy="1912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Le competenze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Cosa bisogna saper fare per lavorare in questo settore?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965700" y="3852864"/>
            <a:ext cx="3308350" cy="191293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Le attitudini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Quali interessi, aspirazioni sono in linea con i lavori offerti in questo settore?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7070726" y="1627189"/>
            <a:ext cx="3140075" cy="22256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I lavori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Che tipologia di lavori offre questo settore? Cosa comportano?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8274050" y="3852864"/>
            <a:ext cx="1936750" cy="191293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L’offerta formativa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>
                <a:solidFill>
                  <a:prstClr val="white"/>
                </a:solidFill>
              </a:rPr>
              <a:t>Quali scuole o università preparano per questi lavori?</a:t>
            </a:r>
          </a:p>
        </p:txBody>
      </p:sp>
    </p:spTree>
    <p:extLst>
      <p:ext uri="{BB962C8B-B14F-4D97-AF65-F5344CB8AC3E}">
        <p14:creationId xmlns:p14="http://schemas.microsoft.com/office/powerpoint/2010/main" val="152290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FBA438-59FA-4F7C-9FB0-A61739F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73A54F0-5249-4EBC-B754-9286762768B5}"/>
              </a:ext>
            </a:extLst>
          </p:cNvPr>
          <p:cNvSpPr txBox="1">
            <a:spLocks/>
          </p:cNvSpPr>
          <p:nvPr/>
        </p:nvSpPr>
        <p:spPr>
          <a:xfrm>
            <a:off x="1930399" y="1473345"/>
            <a:ext cx="8631339" cy="3450991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10000" dirty="0">
                <a:solidFill>
                  <a:srgbClr val="0070C0"/>
                </a:solidFill>
              </a:rPr>
              <a:t> </a:t>
            </a:r>
            <a:r>
              <a:rPr lang="it-IT" sz="11000" dirty="0">
                <a:solidFill>
                  <a:srgbClr val="0070C0"/>
                </a:solidFill>
              </a:rPr>
              <a:t>DUE ESEMPI: </a:t>
            </a:r>
          </a:p>
          <a:p>
            <a:pPr eaLnBrk="1" hangingPunct="1"/>
            <a:endParaRPr lang="it-IT" sz="11000" dirty="0">
              <a:solidFill>
                <a:srgbClr val="0070C0"/>
              </a:solidFill>
            </a:endParaRPr>
          </a:p>
          <a:p>
            <a:pPr marL="857250" indent="-857250" algn="l" eaLnBrk="1" hangingPunct="1">
              <a:buFont typeface="Wingdings" panose="05000000000000000000" pitchFamily="2" charset="2"/>
              <a:buChar char="Ø"/>
            </a:pPr>
            <a:r>
              <a:rPr lang="it-IT" sz="11000" i="1" dirty="0">
                <a:solidFill>
                  <a:srgbClr val="0070C0"/>
                </a:solidFill>
              </a:rPr>
              <a:t>PROGETTO ORIENTAMENTO CONFINDUSTRIA (JOB&amp;ORIENTA)</a:t>
            </a:r>
          </a:p>
          <a:p>
            <a:pPr eaLnBrk="1" hangingPunct="1"/>
            <a:endParaRPr lang="it-IT" sz="11000" i="1" dirty="0">
              <a:solidFill>
                <a:srgbClr val="0070C0"/>
              </a:solidFill>
            </a:endParaRPr>
          </a:p>
          <a:p>
            <a:pPr marL="857250" indent="-857250" algn="l" eaLnBrk="1" hangingPunct="1">
              <a:buFont typeface="Wingdings" panose="05000000000000000000" pitchFamily="2" charset="2"/>
              <a:buChar char="Ø"/>
            </a:pPr>
            <a:r>
              <a:rPr lang="it-IT" sz="11000" i="1" dirty="0">
                <a:solidFill>
                  <a:srgbClr val="0070C0"/>
                </a:solidFill>
              </a:rPr>
              <a:t>WOLLOYBI BRESCIA</a:t>
            </a:r>
          </a:p>
          <a:p>
            <a:pPr eaLnBrk="1" hangingPunct="1"/>
            <a:endParaRPr lang="it-IT" sz="4000" i="1" dirty="0"/>
          </a:p>
        </p:txBody>
      </p:sp>
      <p:cxnSp>
        <p:nvCxnSpPr>
          <p:cNvPr id="5" name="Connettore 1 6">
            <a:extLst>
              <a:ext uri="{FF2B5EF4-FFF2-40B4-BE49-F238E27FC236}">
                <a16:creationId xmlns:a16="http://schemas.microsoft.com/office/drawing/2014/main" id="{D835FEA8-35FA-420B-801B-723D8CFBABEE}"/>
              </a:ext>
            </a:extLst>
          </p:cNvPr>
          <p:cNvCxnSpPr>
            <a:cxnSpLocks/>
          </p:cNvCxnSpPr>
          <p:nvPr/>
        </p:nvCxnSpPr>
        <p:spPr>
          <a:xfrm>
            <a:off x="0" y="4993977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0E21BC9-262D-454B-AA3F-FB5E76E9C16B}"/>
              </a:ext>
            </a:extLst>
          </p:cNvPr>
          <p:cNvCxnSpPr>
            <a:cxnSpLocks/>
          </p:cNvCxnSpPr>
          <p:nvPr/>
        </p:nvCxnSpPr>
        <p:spPr>
          <a:xfrm>
            <a:off x="83890" y="1473345"/>
            <a:ext cx="1210811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53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72DACFD-0944-4F47-B355-3A1E43AFF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49" y="648093"/>
            <a:ext cx="5833499" cy="5962031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B790EE6-F89F-4335-85EC-9401E9E58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4515E4A6-685C-4283-8926-596257BFEB7D}" type="slidenum">
              <a:rPr lang="it-IT" altLang="it-IT" smtClean="0"/>
              <a:pPr/>
              <a:t>16</a:t>
            </a:fld>
            <a:endParaRPr lang="it-IT" alt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7D1550A-C138-47C4-989A-94B07A784845}"/>
              </a:ext>
            </a:extLst>
          </p:cNvPr>
          <p:cNvSpPr/>
          <p:nvPr/>
        </p:nvSpPr>
        <p:spPr>
          <a:xfrm>
            <a:off x="181761" y="63318"/>
            <a:ext cx="12010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it-IT" sz="3200" i="1" dirty="0">
                <a:solidFill>
                  <a:srgbClr val="0070C0"/>
                </a:solidFill>
              </a:rPr>
              <a:t>PROGETTO ORIENTAMENTO CONFINDUSTRIA (JOB&amp;ORIENTA)</a:t>
            </a:r>
          </a:p>
        </p:txBody>
      </p:sp>
    </p:spTree>
    <p:extLst>
      <p:ext uri="{BB962C8B-B14F-4D97-AF65-F5344CB8AC3E}">
        <p14:creationId xmlns:p14="http://schemas.microsoft.com/office/powerpoint/2010/main" val="249844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484D9BB-3CF2-441D-9E6E-5238FC55A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96" y="738230"/>
            <a:ext cx="4479758" cy="5983245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D54276D-0A42-489F-A6EF-259B9CD2D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5E4A6-685C-4283-8926-596257BFEB7D}" type="slidenum">
              <a:rPr lang="it-IT" altLang="it-IT" smtClean="0"/>
              <a:pPr/>
              <a:t>17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D55044B-005D-4139-87D5-08E39E0EE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985" y="737659"/>
            <a:ext cx="4958127" cy="5983816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F2831AB3-1A92-4FCE-B59B-7A42A6C0EDF0}"/>
              </a:ext>
            </a:extLst>
          </p:cNvPr>
          <p:cNvSpPr/>
          <p:nvPr/>
        </p:nvSpPr>
        <p:spPr>
          <a:xfrm>
            <a:off x="891797" y="0"/>
            <a:ext cx="98713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ctr">
              <a:buFont typeface="Wingdings" panose="05000000000000000000" pitchFamily="2" charset="2"/>
              <a:buChar char="Ø"/>
            </a:pPr>
            <a:r>
              <a:rPr lang="it-IT" sz="4400" i="1">
                <a:solidFill>
                  <a:srgbClr val="0070C0"/>
                </a:solidFill>
              </a:rPr>
              <a:t>WOLLOYBI BRESCIA</a:t>
            </a:r>
            <a:endParaRPr lang="it-IT" sz="4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6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FBA438-59FA-4F7C-9FB0-A61739F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73A54F0-5249-4EBC-B754-9286762768B5}"/>
              </a:ext>
            </a:extLst>
          </p:cNvPr>
          <p:cNvSpPr txBox="1">
            <a:spLocks/>
          </p:cNvSpPr>
          <p:nvPr/>
        </p:nvSpPr>
        <p:spPr>
          <a:xfrm>
            <a:off x="1981200" y="2328069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4000" dirty="0">
                <a:solidFill>
                  <a:srgbClr val="0070C0"/>
                </a:solidFill>
              </a:rPr>
              <a:t> NON SOLO I LICEI: PERCHE’ SCEGLIERE LA FORMAZIONE PROFESSIONALE?</a:t>
            </a:r>
            <a:endParaRPr lang="it-IT" sz="2800" i="1" dirty="0"/>
          </a:p>
        </p:txBody>
      </p:sp>
      <p:cxnSp>
        <p:nvCxnSpPr>
          <p:cNvPr id="5" name="Connettore 1 6">
            <a:extLst>
              <a:ext uri="{FF2B5EF4-FFF2-40B4-BE49-F238E27FC236}">
                <a16:creationId xmlns:a16="http://schemas.microsoft.com/office/drawing/2014/main" id="{D835FEA8-35FA-420B-801B-723D8CFBABEE}"/>
              </a:ext>
            </a:extLst>
          </p:cNvPr>
          <p:cNvCxnSpPr>
            <a:cxnSpLocks/>
          </p:cNvCxnSpPr>
          <p:nvPr/>
        </p:nvCxnSpPr>
        <p:spPr>
          <a:xfrm>
            <a:off x="0" y="3537227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0E21BC9-262D-454B-AA3F-FB5E76E9C16B}"/>
              </a:ext>
            </a:extLst>
          </p:cNvPr>
          <p:cNvCxnSpPr>
            <a:cxnSpLocks/>
          </p:cNvCxnSpPr>
          <p:nvPr/>
        </p:nvCxnSpPr>
        <p:spPr>
          <a:xfrm>
            <a:off x="0" y="2144465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94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>
              <a:defRPr/>
            </a:pPr>
            <a:r>
              <a:rPr lang="it-IT" sz="3600" dirty="0">
                <a:solidFill>
                  <a:srgbClr val="0070C0"/>
                </a:solidFill>
                <a:latin typeface="Tahoma" pitchFamily="34" charset="0"/>
                <a:ea typeface="+mn-ea"/>
                <a:cs typeface="Tahoma" pitchFamily="34" charset="0"/>
              </a:rPr>
              <a:t>PERCHE’ LA FORMAZIONE PROFESSIONALE</a:t>
            </a: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1193229" y="1025161"/>
            <a:ext cx="9805541" cy="559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90500" lvl="1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</a:pPr>
            <a:endParaRPr lang="it-IT" sz="1000" b="1" dirty="0">
              <a:solidFill>
                <a:srgbClr val="FF3300"/>
              </a:solidFill>
              <a:latin typeface="Tahoma" pitchFamily="34" charset="0"/>
              <a:cs typeface="Tahoma" pitchFamily="34" charset="0"/>
            </a:endParaRPr>
          </a:p>
          <a:p>
            <a:pPr marL="190500" lvl="1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</a:pPr>
            <a:r>
              <a:rPr lang="it-IT" sz="21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COMPETITIVITA’ </a:t>
            </a:r>
          </a:p>
          <a:p>
            <a:pPr marL="1292225" lvl="2" indent="-342900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ü"/>
            </a:pPr>
            <a:r>
              <a:rPr lang="it-IT" sz="21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asse portante basato sulle competenze e professionalità necessarie per la struttura produttiva del nostro Paese </a:t>
            </a:r>
          </a:p>
          <a:p>
            <a:pPr marL="190500" lvl="1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</a:pPr>
            <a:r>
              <a:rPr lang="it-IT" sz="21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APPROCCIO PRAGMATICO</a:t>
            </a:r>
          </a:p>
          <a:p>
            <a:pPr marL="1292225" lvl="2" indent="-342900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ü"/>
            </a:pPr>
            <a:r>
              <a:rPr lang="it-IT" sz="21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I giovani che frequentano la formazione professionale hanno un approccio pragmatico </a:t>
            </a:r>
          </a:p>
          <a:p>
            <a:pPr marL="190500" lvl="1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</a:pPr>
            <a:r>
              <a:rPr lang="it-IT" sz="21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INNOVAZIONE </a:t>
            </a:r>
          </a:p>
          <a:p>
            <a:pPr marL="1292225" lvl="2" indent="-342900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ü"/>
            </a:pPr>
            <a:r>
              <a:rPr lang="it-IT" sz="21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La FP è naturale palestra dell’apertura culturale ed applicativa dell’innovazione</a:t>
            </a:r>
          </a:p>
          <a:p>
            <a:pPr marL="190500" lvl="1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</a:pPr>
            <a:r>
              <a:rPr lang="it-IT" sz="21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UNA RISPOSTA AL JOB MISMATCH  </a:t>
            </a:r>
          </a:p>
          <a:p>
            <a:pPr marL="1292225" lvl="2" indent="-342900" algn="just">
              <a:lnSpc>
                <a:spcPct val="90000"/>
              </a:lnSpc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ü"/>
            </a:pPr>
            <a:r>
              <a:rPr lang="it-IT" sz="21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la difficoltà a reperire figure professionali adeguate costituisce, oggi, uno dei principali vincoli alle potenzialità di sviluppo delle imprese del nostro Paese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B29A55A-BFD3-4E97-8BF5-686878601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5E4A6-685C-4283-8926-596257BFEB7D}" type="slidenum">
              <a:rPr lang="it-IT" altLang="it-IT" smtClean="0"/>
              <a:pPr/>
              <a:t>19</a:t>
            </a:fld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olo 1"/>
          <p:cNvSpPr>
            <a:spLocks noGrp="1"/>
          </p:cNvSpPr>
          <p:nvPr>
            <p:ph type="title"/>
          </p:nvPr>
        </p:nvSpPr>
        <p:spPr>
          <a:xfrm>
            <a:off x="1524000" y="274639"/>
            <a:ext cx="9144000" cy="68262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  <a:cs typeface="+mn-cs"/>
              </a:rPr>
              <a:t>Gli sbocchi occupazionali</a:t>
            </a:r>
          </a:p>
        </p:txBody>
      </p:sp>
      <p:sp>
        <p:nvSpPr>
          <p:cNvPr id="58371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7715269-8D34-45C7-B5C3-38F24F15B69C}" type="slidenum">
              <a:rPr lang="it-IT" altLang="it-IT">
                <a:solidFill>
                  <a:srgbClr val="898989"/>
                </a:solidFill>
              </a:rPr>
              <a:pPr eaLnBrk="1" hangingPunct="1"/>
              <a:t>20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58372" name="CasellaDiTesto 6"/>
          <p:cNvSpPr txBox="1">
            <a:spLocks noChangeArrowheads="1"/>
          </p:cNvSpPr>
          <p:nvPr/>
        </p:nvSpPr>
        <p:spPr bwMode="auto">
          <a:xfrm>
            <a:off x="7328411" y="5959475"/>
            <a:ext cx="2949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prstClr val="black"/>
                </a:solidFill>
              </a:rPr>
              <a:t>FONTE: Sistema Informativo Excelsior 2017</a:t>
            </a:r>
          </a:p>
        </p:txBody>
      </p:sp>
      <p:pic>
        <p:nvPicPr>
          <p:cNvPr id="5837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96975"/>
            <a:ext cx="83820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31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/>
          <p:cNvSpPr>
            <a:spLocks noGrp="1"/>
          </p:cNvSpPr>
          <p:nvPr>
            <p:ph type="title"/>
          </p:nvPr>
        </p:nvSpPr>
        <p:spPr>
          <a:xfrm>
            <a:off x="1981200" y="316854"/>
            <a:ext cx="8229600" cy="63976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  <a:cs typeface="+mn-cs"/>
              </a:rPr>
              <a:t>I SETTORI TROVA LAVORO</a:t>
            </a:r>
          </a:p>
        </p:txBody>
      </p:sp>
      <p:sp>
        <p:nvSpPr>
          <p:cNvPr id="57347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56781882-032F-49B8-B86D-17AAC6611FBD}" type="slidenum">
              <a:rPr lang="it-IT" altLang="it-IT">
                <a:solidFill>
                  <a:srgbClr val="898989"/>
                </a:solidFill>
              </a:rPr>
              <a:pPr eaLnBrk="1" hangingPunct="1"/>
              <a:t>21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57348" name="CasellaDiTesto 7"/>
          <p:cNvSpPr txBox="1">
            <a:spLocks noChangeArrowheads="1"/>
          </p:cNvSpPr>
          <p:nvPr/>
        </p:nvSpPr>
        <p:spPr bwMode="auto">
          <a:xfrm>
            <a:off x="7554914" y="6030914"/>
            <a:ext cx="2949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200">
                <a:solidFill>
                  <a:prstClr val="black"/>
                </a:solidFill>
              </a:rPr>
              <a:t>FONTE: Sistema Informativo Excelsior 2017</a:t>
            </a:r>
          </a:p>
        </p:txBody>
      </p:sp>
      <p:pic>
        <p:nvPicPr>
          <p:cNvPr id="5734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1" y="1214439"/>
            <a:ext cx="8455025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36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FBA438-59FA-4F7C-9FB0-A61739F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73A54F0-5249-4EBC-B754-9286762768B5}"/>
              </a:ext>
            </a:extLst>
          </p:cNvPr>
          <p:cNvSpPr txBox="1">
            <a:spLocks/>
          </p:cNvSpPr>
          <p:nvPr/>
        </p:nvSpPr>
        <p:spPr>
          <a:xfrm>
            <a:off x="1981200" y="214691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4500" dirty="0">
                <a:solidFill>
                  <a:srgbClr val="0070C0"/>
                </a:solidFill>
              </a:rPr>
              <a:t>GLI ITS: QUESTI SCONOSCIUTI...</a:t>
            </a:r>
            <a:endParaRPr lang="it-IT" sz="4500" i="1" dirty="0"/>
          </a:p>
        </p:txBody>
      </p:sp>
      <p:cxnSp>
        <p:nvCxnSpPr>
          <p:cNvPr id="5" name="Connettore 1 6">
            <a:extLst>
              <a:ext uri="{FF2B5EF4-FFF2-40B4-BE49-F238E27FC236}">
                <a16:creationId xmlns:a16="http://schemas.microsoft.com/office/drawing/2014/main" id="{D835FEA8-35FA-420B-801B-723D8CFBABEE}"/>
              </a:ext>
            </a:extLst>
          </p:cNvPr>
          <p:cNvCxnSpPr>
            <a:cxnSpLocks/>
          </p:cNvCxnSpPr>
          <p:nvPr/>
        </p:nvCxnSpPr>
        <p:spPr>
          <a:xfrm>
            <a:off x="0" y="3050666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0E21BC9-262D-454B-AA3F-FB5E76E9C16B}"/>
              </a:ext>
            </a:extLst>
          </p:cNvPr>
          <p:cNvCxnSpPr>
            <a:cxnSpLocks/>
          </p:cNvCxnSpPr>
          <p:nvPr/>
        </p:nvCxnSpPr>
        <p:spPr>
          <a:xfrm>
            <a:off x="0" y="214691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78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81200" y="220663"/>
            <a:ext cx="8229600" cy="628650"/>
          </a:xfrm>
        </p:spPr>
        <p:txBody>
          <a:bodyPr/>
          <a:lstStyle/>
          <a:p>
            <a:pPr>
              <a:buClr>
                <a:srgbClr val="000000"/>
              </a:buClr>
              <a:buSzPct val="100000"/>
              <a:tabLst>
                <a:tab pos="0" algn="l"/>
                <a:tab pos="447652" algn="l"/>
                <a:tab pos="896892" algn="l"/>
                <a:tab pos="1346131" algn="l"/>
                <a:tab pos="1795371" algn="l"/>
                <a:tab pos="2244610" algn="l"/>
                <a:tab pos="2693850" algn="l"/>
                <a:tab pos="3143089" algn="l"/>
                <a:tab pos="3592329" algn="l"/>
                <a:tab pos="4041568" algn="l"/>
                <a:tab pos="4490808" algn="l"/>
                <a:tab pos="4940047" algn="l"/>
                <a:tab pos="5389287" algn="l"/>
                <a:tab pos="5838526" algn="l"/>
                <a:tab pos="6287766" algn="l"/>
                <a:tab pos="6737005" algn="l"/>
                <a:tab pos="7186245" algn="l"/>
                <a:tab pos="7635484" algn="l"/>
                <a:tab pos="8084724" algn="l"/>
                <a:tab pos="8533963" algn="l"/>
                <a:tab pos="8983204" algn="l"/>
              </a:tabLst>
              <a:defRPr/>
            </a:pPr>
            <a:r>
              <a:rPr lang="it-IT" dirty="0">
                <a:solidFill>
                  <a:srgbClr val="0070C0"/>
                </a:solidFill>
                <a:ea typeface="+mn-ea"/>
                <a:cs typeface="+mn-cs"/>
              </a:rPr>
              <a:t>Gli ITS</a:t>
            </a:r>
          </a:p>
        </p:txBody>
      </p:sp>
      <p:sp>
        <p:nvSpPr>
          <p:cNvPr id="61443" name="Segnaposto contenuto 2"/>
          <p:cNvSpPr>
            <a:spLocks noGrp="1"/>
          </p:cNvSpPr>
          <p:nvPr>
            <p:ph idx="1"/>
          </p:nvPr>
        </p:nvSpPr>
        <p:spPr>
          <a:xfrm>
            <a:off x="1981200" y="1066801"/>
            <a:ext cx="8229600" cy="2155825"/>
          </a:xfrm>
          <a:ln w="57150"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marL="0" indent="15875" algn="ctr">
              <a:buNone/>
            </a:pPr>
            <a:r>
              <a:rPr lang="it-IT" altLang="it-IT"/>
              <a:t>Gli ITS sono </a:t>
            </a:r>
            <a:r>
              <a:rPr lang="it-IT" altLang="it-IT" b="1">
                <a:solidFill>
                  <a:srgbClr val="00B0F0"/>
                </a:solidFill>
              </a:rPr>
              <a:t>scuole di eccellenza </a:t>
            </a:r>
            <a:r>
              <a:rPr lang="it-IT" altLang="it-IT"/>
              <a:t>ad </a:t>
            </a:r>
            <a:r>
              <a:rPr lang="it-IT" altLang="it-IT" b="1">
                <a:solidFill>
                  <a:srgbClr val="00B0F0"/>
                </a:solidFill>
              </a:rPr>
              <a:t>alta specializzazione tecnologica</a:t>
            </a:r>
            <a:r>
              <a:rPr lang="it-IT" altLang="it-IT"/>
              <a:t> attive nelle aree prioritarie per lo sviluppo economico e la competitività del paese.</a:t>
            </a:r>
          </a:p>
        </p:txBody>
      </p:sp>
      <p:sp>
        <p:nvSpPr>
          <p:cNvPr id="6144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80B6434-065F-48C1-BE05-6E8548158021}" type="slidenum">
              <a:rPr lang="it-IT" altLang="it-IT">
                <a:solidFill>
                  <a:srgbClr val="898989"/>
                </a:solidFill>
              </a:rPr>
              <a:pPr eaLnBrk="1" hangingPunct="1"/>
              <a:t>23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614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6" y="3440114"/>
            <a:ext cx="34321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CasellaDiTesto 4"/>
          <p:cNvSpPr txBox="1">
            <a:spLocks noChangeArrowheads="1"/>
          </p:cNvSpPr>
          <p:nvPr/>
        </p:nvSpPr>
        <p:spPr bwMode="auto">
          <a:xfrm>
            <a:off x="2514600" y="3614739"/>
            <a:ext cx="41671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400">
                <a:solidFill>
                  <a:prstClr val="black"/>
                </a:solidFill>
              </a:rPr>
              <a:t> Il </a:t>
            </a:r>
            <a:r>
              <a:rPr lang="it-IT" altLang="it-IT" sz="2400" b="1">
                <a:solidFill>
                  <a:srgbClr val="0070C0"/>
                </a:solidFill>
              </a:rPr>
              <a:t>30%</a:t>
            </a:r>
            <a:r>
              <a:rPr lang="it-IT" altLang="it-IT" sz="2400">
                <a:solidFill>
                  <a:prstClr val="black"/>
                </a:solidFill>
              </a:rPr>
              <a:t> dei corsi si svolge </a:t>
            </a:r>
            <a:r>
              <a:rPr lang="it-IT" altLang="it-IT" sz="2400" b="1">
                <a:solidFill>
                  <a:srgbClr val="0070C0"/>
                </a:solidFill>
              </a:rPr>
              <a:t>in azienda</a:t>
            </a:r>
            <a:r>
              <a:rPr lang="it-IT" altLang="it-IT" sz="2400">
                <a:solidFill>
                  <a:prstClr val="black"/>
                </a:solidFill>
              </a:rPr>
              <a:t>;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400">
                <a:solidFill>
                  <a:prstClr val="black"/>
                </a:solidFill>
              </a:rPr>
              <a:t> Il </a:t>
            </a:r>
            <a:r>
              <a:rPr lang="it-IT" altLang="it-IT" sz="2400" b="1">
                <a:solidFill>
                  <a:srgbClr val="0070C0"/>
                </a:solidFill>
              </a:rPr>
              <a:t>50%</a:t>
            </a:r>
            <a:r>
              <a:rPr lang="it-IT" altLang="it-IT" sz="2400">
                <a:solidFill>
                  <a:prstClr val="black"/>
                </a:solidFill>
              </a:rPr>
              <a:t> dei </a:t>
            </a:r>
            <a:r>
              <a:rPr lang="it-IT" altLang="it-IT" sz="2400" b="1">
                <a:solidFill>
                  <a:srgbClr val="0070C0"/>
                </a:solidFill>
              </a:rPr>
              <a:t>docenti</a:t>
            </a:r>
            <a:r>
              <a:rPr lang="it-IT" altLang="it-IT" sz="2400">
                <a:solidFill>
                  <a:prstClr val="black"/>
                </a:solidFill>
              </a:rPr>
              <a:t> proviene dal </a:t>
            </a:r>
            <a:r>
              <a:rPr lang="it-IT" altLang="it-IT" sz="2400" b="1">
                <a:solidFill>
                  <a:srgbClr val="0070C0"/>
                </a:solidFill>
              </a:rPr>
              <a:t>mondo del lavoro</a:t>
            </a:r>
            <a:r>
              <a:rPr lang="it-IT" altLang="it-IT" sz="2400">
                <a:solidFill>
                  <a:prstClr val="black"/>
                </a:solidFill>
              </a:rPr>
              <a:t>;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400">
                <a:solidFill>
                  <a:prstClr val="black"/>
                </a:solidFill>
              </a:rPr>
              <a:t> Il titolo può essere conseguito anche in </a:t>
            </a:r>
            <a:r>
              <a:rPr lang="it-IT" altLang="it-IT" sz="2400" b="1">
                <a:solidFill>
                  <a:srgbClr val="0070C0"/>
                </a:solidFill>
              </a:rPr>
              <a:t>apprendistato</a:t>
            </a:r>
            <a:r>
              <a:rPr lang="it-IT" altLang="it-IT" sz="240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375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olo 3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617537"/>
          </a:xfrm>
        </p:spPr>
        <p:txBody>
          <a:bodyPr/>
          <a:lstStyle/>
          <a:p>
            <a:r>
              <a:rPr lang="it-IT" altLang="it-IT" dirty="0">
                <a:solidFill>
                  <a:srgbClr val="0070C0"/>
                </a:solidFill>
              </a:rPr>
              <a:t>Diplomati e Occupati</a:t>
            </a:r>
          </a:p>
        </p:txBody>
      </p:sp>
      <p:sp>
        <p:nvSpPr>
          <p:cNvPr id="63491" name="Segnaposto contenuto 5"/>
          <p:cNvSpPr>
            <a:spLocks noGrp="1"/>
          </p:cNvSpPr>
          <p:nvPr>
            <p:ph idx="1"/>
          </p:nvPr>
        </p:nvSpPr>
        <p:spPr>
          <a:xfrm>
            <a:off x="1981200" y="1338264"/>
            <a:ext cx="4408488" cy="4637087"/>
          </a:xfrm>
        </p:spPr>
        <p:txBody>
          <a:bodyPr/>
          <a:lstStyle/>
          <a:p>
            <a:r>
              <a:rPr lang="it-IT" altLang="it-IT" sz="2600"/>
              <a:t>L’</a:t>
            </a:r>
            <a:r>
              <a:rPr lang="it-IT" altLang="it-IT" sz="2600" b="1">
                <a:solidFill>
                  <a:srgbClr val="0070C0"/>
                </a:solidFill>
              </a:rPr>
              <a:t>81,1</a:t>
            </a:r>
            <a:r>
              <a:rPr lang="it-IT" altLang="it-IT" sz="2600"/>
              <a:t>% dei diplomati è </a:t>
            </a:r>
            <a:r>
              <a:rPr lang="it-IT" altLang="it-IT" sz="2600" b="1">
                <a:solidFill>
                  <a:srgbClr val="0070C0"/>
                </a:solidFill>
              </a:rPr>
              <a:t>occupato</a:t>
            </a:r>
            <a:r>
              <a:rPr lang="it-IT" altLang="it-IT" sz="2600"/>
              <a:t>. </a:t>
            </a:r>
          </a:p>
          <a:p>
            <a:r>
              <a:rPr lang="it-IT" altLang="it-IT" sz="2600"/>
              <a:t>Il </a:t>
            </a:r>
            <a:r>
              <a:rPr lang="it-IT" altLang="it-IT" sz="2600" b="1">
                <a:solidFill>
                  <a:srgbClr val="0070C0"/>
                </a:solidFill>
              </a:rPr>
              <a:t>90,2</a:t>
            </a:r>
            <a:r>
              <a:rPr lang="it-IT" altLang="it-IT" sz="2600"/>
              <a:t>% degli occupati ha un </a:t>
            </a:r>
            <a:r>
              <a:rPr lang="it-IT" altLang="it-IT" sz="2600" b="1">
                <a:solidFill>
                  <a:srgbClr val="0070C0"/>
                </a:solidFill>
              </a:rPr>
              <a:t>lavoro coerente </a:t>
            </a:r>
            <a:r>
              <a:rPr lang="it-IT" altLang="it-IT" sz="2600"/>
              <a:t>con il titolo di studio conseguito. </a:t>
            </a:r>
          </a:p>
          <a:p>
            <a:r>
              <a:rPr lang="it-IT" altLang="it-IT" sz="2600"/>
              <a:t>Il </a:t>
            </a:r>
            <a:r>
              <a:rPr lang="it-IT" altLang="it-IT" sz="2600" b="1">
                <a:solidFill>
                  <a:srgbClr val="0070C0"/>
                </a:solidFill>
              </a:rPr>
              <a:t>46,8</a:t>
            </a:r>
            <a:r>
              <a:rPr lang="it-IT" altLang="it-IT" sz="2600"/>
              <a:t>% degli occupati ha un contratto a </a:t>
            </a:r>
            <a:r>
              <a:rPr lang="it-IT" altLang="it-IT" sz="2600" b="1">
                <a:solidFill>
                  <a:srgbClr val="0070C0"/>
                </a:solidFill>
              </a:rPr>
              <a:t>tempo indeterminato</a:t>
            </a:r>
            <a:r>
              <a:rPr lang="it-IT" altLang="it-IT" sz="2600"/>
              <a:t>, il 53,2% a tempo determinato. </a:t>
            </a:r>
          </a:p>
          <a:p>
            <a:endParaRPr lang="it-IT" altLang="it-IT" sz="1400"/>
          </a:p>
          <a:p>
            <a:pPr>
              <a:buFont typeface="Arial" panose="020B0604020202020204" pitchFamily="34" charset="0"/>
              <a:buNone/>
            </a:pPr>
            <a:r>
              <a:rPr lang="it-IT" altLang="it-IT" sz="2600"/>
              <a:t>Si tratta di trend in crescita. </a:t>
            </a:r>
            <a:r>
              <a:rPr lang="it-IT" altLang="it-IT"/>
              <a:t/>
            </a:r>
            <a:br>
              <a:rPr lang="it-IT" altLang="it-IT"/>
            </a:br>
            <a:endParaRPr lang="it-IT" altLang="it-IT"/>
          </a:p>
        </p:txBody>
      </p:sp>
      <p:sp>
        <p:nvSpPr>
          <p:cNvPr id="6349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CAE4414-8B6C-4C35-8FE2-B7402EAF7733}" type="slidenum">
              <a:rPr lang="it-IT" altLang="it-IT">
                <a:solidFill>
                  <a:srgbClr val="898989"/>
                </a:solidFill>
              </a:rPr>
              <a:pPr eaLnBrk="1" hangingPunct="1"/>
              <a:t>24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63493" name="CasellaDiTesto 6"/>
          <p:cNvSpPr txBox="1">
            <a:spLocks noChangeArrowheads="1"/>
          </p:cNvSpPr>
          <p:nvPr/>
        </p:nvSpPr>
        <p:spPr bwMode="auto">
          <a:xfrm>
            <a:off x="7005683" y="5992241"/>
            <a:ext cx="34638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400" dirty="0">
                <a:solidFill>
                  <a:prstClr val="black"/>
                </a:solidFill>
              </a:rPr>
              <a:t>FONTE: Monitoraggio MIUR sui percorsi ITS</a:t>
            </a:r>
          </a:p>
        </p:txBody>
      </p:sp>
      <p:pic>
        <p:nvPicPr>
          <p:cNvPr id="6349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9" y="1414463"/>
            <a:ext cx="37369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12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olo 1"/>
          <p:cNvSpPr>
            <a:spLocks noGrp="1"/>
          </p:cNvSpPr>
          <p:nvPr>
            <p:ph type="title"/>
          </p:nvPr>
        </p:nvSpPr>
        <p:spPr>
          <a:xfrm>
            <a:off x="1981200" y="231775"/>
            <a:ext cx="8229600" cy="857250"/>
          </a:xfrm>
        </p:spPr>
        <p:txBody>
          <a:bodyPr/>
          <a:lstStyle/>
          <a:p>
            <a:r>
              <a:rPr lang="it-IT" altLang="it-IT" dirty="0">
                <a:solidFill>
                  <a:srgbClr val="0070C0"/>
                </a:solidFill>
              </a:rPr>
              <a:t>Gli ambiti tecnologici</a:t>
            </a:r>
          </a:p>
        </p:txBody>
      </p:sp>
      <p:sp>
        <p:nvSpPr>
          <p:cNvPr id="62467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BD39531-C687-4DA1-863E-F7B5635411AE}" type="slidenum">
              <a:rPr lang="it-IT" altLang="it-IT">
                <a:solidFill>
                  <a:srgbClr val="898989"/>
                </a:solidFill>
              </a:rPr>
              <a:pPr eaLnBrk="1" hangingPunct="1"/>
              <a:t>25</a:t>
            </a:fld>
            <a:endParaRPr lang="it-IT" altLang="it-IT">
              <a:solidFill>
                <a:srgbClr val="898989"/>
              </a:solidFill>
            </a:endParaRPr>
          </a:p>
        </p:txBody>
      </p:sp>
      <p:graphicFrame>
        <p:nvGraphicFramePr>
          <p:cNvPr id="11" name="Diagramma 10"/>
          <p:cNvGraphicFramePr/>
          <p:nvPr>
            <p:extLst>
              <p:ext uri="{D42A27DB-BD31-4B8C-83A1-F6EECF244321}">
                <p14:modId xmlns:p14="http://schemas.microsoft.com/office/powerpoint/2010/main" val="892920790"/>
              </p:ext>
            </p:extLst>
          </p:nvPr>
        </p:nvGraphicFramePr>
        <p:xfrm>
          <a:off x="1981200" y="1330602"/>
          <a:ext cx="8229600" cy="4680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76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FBA438-59FA-4F7C-9FB0-A61739F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73A54F0-5249-4EBC-B754-9286762768B5}"/>
              </a:ext>
            </a:extLst>
          </p:cNvPr>
          <p:cNvSpPr txBox="1">
            <a:spLocks/>
          </p:cNvSpPr>
          <p:nvPr/>
        </p:nvSpPr>
        <p:spPr>
          <a:xfrm>
            <a:off x="1981200" y="232806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it-IT" sz="5800" dirty="0">
                <a:solidFill>
                  <a:srgbClr val="0070C0"/>
                </a:solidFill>
              </a:rPr>
              <a:t>FORMAZIONE 4.0</a:t>
            </a:r>
            <a:endParaRPr lang="it-IT" i="1" dirty="0"/>
          </a:p>
        </p:txBody>
      </p:sp>
      <p:cxnSp>
        <p:nvCxnSpPr>
          <p:cNvPr id="5" name="Connettore 1 6">
            <a:extLst>
              <a:ext uri="{FF2B5EF4-FFF2-40B4-BE49-F238E27FC236}">
                <a16:creationId xmlns:a16="http://schemas.microsoft.com/office/drawing/2014/main" id="{D835FEA8-35FA-420B-801B-723D8CFBABEE}"/>
              </a:ext>
            </a:extLst>
          </p:cNvPr>
          <p:cNvCxnSpPr>
            <a:cxnSpLocks/>
          </p:cNvCxnSpPr>
          <p:nvPr/>
        </p:nvCxnSpPr>
        <p:spPr>
          <a:xfrm>
            <a:off x="0" y="3353623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0E21BC9-262D-454B-AA3F-FB5E76E9C16B}"/>
              </a:ext>
            </a:extLst>
          </p:cNvPr>
          <p:cNvCxnSpPr>
            <a:cxnSpLocks/>
          </p:cNvCxnSpPr>
          <p:nvPr/>
        </p:nvCxnSpPr>
        <p:spPr>
          <a:xfrm>
            <a:off x="0" y="2328069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66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250" y="-73185"/>
            <a:ext cx="8229600" cy="1143001"/>
          </a:xfrm>
        </p:spPr>
        <p:txBody>
          <a:bodyPr/>
          <a:lstStyle/>
          <a:p>
            <a:pPr lvl="1">
              <a:tabLst>
                <a:tab pos="360363" algn="l"/>
              </a:tabLst>
              <a:defRPr/>
            </a:pPr>
            <a:r>
              <a:rPr lang="it-IT" altLang="it-IT" kern="1200" dirty="0">
                <a:solidFill>
                  <a:srgbClr val="0070C0"/>
                </a:solidFill>
                <a:latin typeface="Segoe UI Symbol" pitchFamily="34" charset="0"/>
                <a:ea typeface="Segoe UI Symbol" pitchFamily="34" charset="0"/>
                <a:cs typeface="Tahoma" pitchFamily="34" charset="0"/>
              </a:rPr>
              <a:t>La nuova fabbrica 4.0</a:t>
            </a:r>
          </a:p>
        </p:txBody>
      </p:sp>
      <p:sp>
        <p:nvSpPr>
          <p:cNvPr id="40963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A7964C6-DF22-4B17-889B-A747A630DBE6}" type="slidenum">
              <a:rPr lang="it-IT" altLang="it-IT">
                <a:solidFill>
                  <a:srgbClr val="898989"/>
                </a:solidFill>
              </a:rPr>
              <a:pPr eaLnBrk="1" hangingPunct="1"/>
              <a:t>27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51665"/>
            <a:ext cx="8953500" cy="492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0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CA02462-5267-42F4-B9B6-DC2C694608E5}" type="slidenum">
              <a:rPr lang="it-IT" altLang="it-IT">
                <a:solidFill>
                  <a:srgbClr val="898989"/>
                </a:solidFill>
              </a:rPr>
              <a:pPr eaLnBrk="1" hangingPunct="1"/>
              <a:t>28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44035" name="Titolo 1"/>
          <p:cNvSpPr>
            <a:spLocks noGrp="1"/>
          </p:cNvSpPr>
          <p:nvPr>
            <p:ph type="title"/>
          </p:nvPr>
        </p:nvSpPr>
        <p:spPr>
          <a:xfrm>
            <a:off x="1509713" y="1589"/>
            <a:ext cx="9144001" cy="966787"/>
          </a:xfrm>
        </p:spPr>
        <p:txBody>
          <a:bodyPr/>
          <a:lstStyle/>
          <a:p>
            <a:r>
              <a:rPr lang="it-IT" altLang="it-IT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rPr>
              <a:t>Verso </a:t>
            </a:r>
            <a:r>
              <a:rPr lang="it-IT" altLang="it-IT" dirty="0" err="1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rPr>
              <a:t>Industry</a:t>
            </a:r>
            <a:r>
              <a:rPr lang="it-IT" altLang="it-IT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rPr>
              <a:t> 4.0</a:t>
            </a:r>
          </a:p>
        </p:txBody>
      </p:sp>
      <p:cxnSp>
        <p:nvCxnSpPr>
          <p:cNvPr id="5" name="Connettore 1 4"/>
          <p:cNvCxnSpPr/>
          <p:nvPr/>
        </p:nvCxnSpPr>
        <p:spPr>
          <a:xfrm>
            <a:off x="2141538" y="5999163"/>
            <a:ext cx="80692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Ettagono 5"/>
          <p:cNvSpPr/>
          <p:nvPr/>
        </p:nvSpPr>
        <p:spPr>
          <a:xfrm>
            <a:off x="2274889" y="5357813"/>
            <a:ext cx="1514475" cy="996950"/>
          </a:xfrm>
          <a:prstGeom prst="hept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Fine 18°secolo</a:t>
            </a:r>
          </a:p>
        </p:txBody>
      </p:sp>
      <p:sp>
        <p:nvSpPr>
          <p:cNvPr id="12" name="Ettagono 11"/>
          <p:cNvSpPr/>
          <p:nvPr/>
        </p:nvSpPr>
        <p:spPr>
          <a:xfrm>
            <a:off x="4351339" y="5359401"/>
            <a:ext cx="1514475" cy="996950"/>
          </a:xfrm>
          <a:prstGeom prst="hept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Inizio 20°secolo</a:t>
            </a:r>
          </a:p>
        </p:txBody>
      </p:sp>
      <p:sp>
        <p:nvSpPr>
          <p:cNvPr id="13" name="Ettagono 12"/>
          <p:cNvSpPr/>
          <p:nvPr/>
        </p:nvSpPr>
        <p:spPr>
          <a:xfrm>
            <a:off x="6480176" y="5357813"/>
            <a:ext cx="1514475" cy="996950"/>
          </a:xfrm>
          <a:prstGeom prst="hept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Primi anni ‘70</a:t>
            </a:r>
          </a:p>
        </p:txBody>
      </p:sp>
      <p:sp>
        <p:nvSpPr>
          <p:cNvPr id="14" name="Ettagono 13"/>
          <p:cNvSpPr/>
          <p:nvPr/>
        </p:nvSpPr>
        <p:spPr>
          <a:xfrm>
            <a:off x="8524876" y="5359401"/>
            <a:ext cx="1516063" cy="996950"/>
          </a:xfrm>
          <a:prstGeom prst="hept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prstClr val="black"/>
                </a:solidFill>
              </a:rPr>
              <a:t>Oggi e nel prossimo futuro</a:t>
            </a:r>
          </a:p>
        </p:txBody>
      </p:sp>
      <p:pic>
        <p:nvPicPr>
          <p:cNvPr id="440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58864"/>
            <a:ext cx="8229600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9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/>
          <p:cNvSpPr>
            <a:spLocks noGrp="1"/>
          </p:cNvSpPr>
          <p:nvPr>
            <p:ph type="title"/>
          </p:nvPr>
        </p:nvSpPr>
        <p:spPr>
          <a:xfrm>
            <a:off x="1981200" y="-41275"/>
            <a:ext cx="8229600" cy="968375"/>
          </a:xfrm>
        </p:spPr>
        <p:txBody>
          <a:bodyPr/>
          <a:lstStyle/>
          <a:p>
            <a:r>
              <a:rPr lang="it-IT" altLang="it-IT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rPr>
              <a:t>Le tecnologie abilitanti</a:t>
            </a:r>
          </a:p>
        </p:txBody>
      </p:sp>
      <p:sp>
        <p:nvSpPr>
          <p:cNvPr id="4505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D347857C-D40E-41DE-8C98-006B3AB75E32}" type="slidenum">
              <a:rPr lang="it-IT" altLang="it-IT">
                <a:solidFill>
                  <a:srgbClr val="898989"/>
                </a:solidFill>
              </a:rPr>
              <a:pPr eaLnBrk="1" hangingPunct="1"/>
              <a:t>29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994" y="1108075"/>
            <a:ext cx="8482012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84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olo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796925"/>
          </a:xfrm>
        </p:spPr>
        <p:txBody>
          <a:bodyPr/>
          <a:lstStyle/>
          <a:p>
            <a:r>
              <a:rPr lang="it-IT" altLang="it-IT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rPr>
              <a:t>… in tutti i settori</a:t>
            </a:r>
          </a:p>
        </p:txBody>
      </p:sp>
      <p:sp>
        <p:nvSpPr>
          <p:cNvPr id="4608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47165F5-8837-4616-84FF-C2F73CBC9645}" type="slidenum">
              <a:rPr lang="it-IT" altLang="it-IT">
                <a:solidFill>
                  <a:srgbClr val="898989"/>
                </a:solidFill>
              </a:rPr>
              <a:pPr eaLnBrk="1" hangingPunct="1"/>
              <a:t>30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4" name="Immagine 3" descr="C:\Users\ddangelo\AppData\Local\Microsoft\Windows\Temporary Internet Files\Content.Word\immagine internet revolu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" b="1660"/>
          <a:stretch>
            <a:fillRect/>
          </a:stretch>
        </p:blipFill>
        <p:spPr bwMode="auto">
          <a:xfrm>
            <a:off x="1981200" y="1270001"/>
            <a:ext cx="8229600" cy="48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18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>
              <a:buClr>
                <a:srgbClr val="000000"/>
              </a:buClr>
              <a:buSzPct val="100000"/>
              <a:tabLst>
                <a:tab pos="0" algn="l"/>
                <a:tab pos="447652" algn="l"/>
                <a:tab pos="896892" algn="l"/>
                <a:tab pos="1346131" algn="l"/>
                <a:tab pos="1795371" algn="l"/>
                <a:tab pos="2244610" algn="l"/>
                <a:tab pos="2693850" algn="l"/>
                <a:tab pos="3143089" algn="l"/>
                <a:tab pos="3592329" algn="l"/>
                <a:tab pos="4041568" algn="l"/>
                <a:tab pos="4490808" algn="l"/>
                <a:tab pos="4940047" algn="l"/>
                <a:tab pos="5389287" algn="l"/>
                <a:tab pos="5838526" algn="l"/>
                <a:tab pos="6287766" algn="l"/>
                <a:tab pos="6737005" algn="l"/>
                <a:tab pos="7186245" algn="l"/>
                <a:tab pos="7635484" algn="l"/>
                <a:tab pos="8084724" algn="l"/>
                <a:tab pos="8533963" algn="l"/>
                <a:tab pos="8983204" algn="l"/>
              </a:tabLst>
              <a:defRPr/>
            </a:pPr>
            <a:r>
              <a:rPr lang="it-IT" dirty="0">
                <a:solidFill>
                  <a:srgbClr val="0070C0"/>
                </a:solidFill>
                <a:ea typeface="+mn-ea"/>
                <a:cs typeface="+mn-cs"/>
              </a:rPr>
              <a:t>Le top skills che interessano alle imprese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1200" y="1306513"/>
            <a:ext cx="3494088" cy="185896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it-IT" sz="2400" dirty="0" err="1"/>
              <a:t>Problem</a:t>
            </a:r>
            <a:r>
              <a:rPr lang="it-IT" sz="2400" dirty="0"/>
              <a:t> </a:t>
            </a:r>
            <a:r>
              <a:rPr lang="it-IT" sz="2400" dirty="0" err="1"/>
              <a:t>Solving</a:t>
            </a:r>
            <a:r>
              <a:rPr lang="it-IT" sz="2400" dirty="0"/>
              <a:t>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it-IT" sz="2400" dirty="0" err="1"/>
              <a:t>Critical</a:t>
            </a:r>
            <a:r>
              <a:rPr lang="it-IT" sz="2400" dirty="0"/>
              <a:t> </a:t>
            </a:r>
            <a:r>
              <a:rPr lang="it-IT" sz="2400" dirty="0" err="1"/>
              <a:t>Thinking</a:t>
            </a:r>
            <a:r>
              <a:rPr lang="it-IT" sz="2400" dirty="0"/>
              <a:t>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it-IT" sz="2400" dirty="0" err="1"/>
              <a:t>Creativity</a:t>
            </a:r>
            <a:r>
              <a:rPr lang="it-IT" sz="2400" dirty="0"/>
              <a:t>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it-IT" sz="2400" dirty="0"/>
              <a:t>People Management;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it-IT" sz="2400" dirty="0"/>
              <a:t>Team </a:t>
            </a:r>
            <a:r>
              <a:rPr lang="it-IT" sz="2400" dirty="0" err="1"/>
              <a:t>Working</a:t>
            </a:r>
            <a:r>
              <a:rPr lang="it-IT" sz="2400" dirty="0"/>
              <a:t>;</a:t>
            </a:r>
          </a:p>
          <a:p>
            <a:pPr>
              <a:buFont typeface="Arial" charset="0"/>
              <a:buChar char="•"/>
              <a:defRPr/>
            </a:pPr>
            <a:endParaRPr lang="it-IT" dirty="0"/>
          </a:p>
        </p:txBody>
      </p:sp>
      <p:sp>
        <p:nvSpPr>
          <p:cNvPr id="4813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0506C80-26D2-4302-8F5D-16A10CC885A1}" type="slidenum">
              <a:rPr lang="it-IT" altLang="it-IT">
                <a:solidFill>
                  <a:srgbClr val="898989"/>
                </a:solidFill>
              </a:rPr>
              <a:pPr eaLnBrk="1" hangingPunct="1"/>
              <a:t>31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481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963" y="3990976"/>
            <a:ext cx="380841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6032500" y="1249364"/>
            <a:ext cx="45720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6.   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Emotional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 Intelligence;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7.   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Judgement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 and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Decision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Making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;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8.    Service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Orientation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;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9.   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Negotiation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;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10.  Cognitive </a:t>
            </a:r>
            <a:r>
              <a:rPr lang="it-IT" sz="2400" dirty="0" err="1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Flexibility</a:t>
            </a:r>
            <a:r>
              <a:rPr lang="it-IT" sz="2400" dirty="0">
                <a:solidFill>
                  <a:prstClr val="black"/>
                </a:solidFill>
                <a:ea typeface="MS PGothic" panose="020B0600070205080204" pitchFamily="34" charset="-128"/>
                <a:cs typeface="ＭＳ Ｐゴシック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286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671FF3F-2772-4389-ACC4-14D00F3A0C65}" type="slidenum">
              <a:rPr lang="it-IT" altLang="it-IT">
                <a:solidFill>
                  <a:srgbClr val="898989"/>
                </a:solidFill>
              </a:rPr>
              <a:pPr eaLnBrk="1" hangingPunct="1"/>
              <a:t>32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49155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0" r="977"/>
          <a:stretch>
            <a:fillRect/>
          </a:stretch>
        </p:blipFill>
        <p:spPr bwMode="auto">
          <a:xfrm>
            <a:off x="2022475" y="1443054"/>
            <a:ext cx="8215313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bgerundete rechteckige Legende 7"/>
          <p:cNvSpPr/>
          <p:nvPr/>
        </p:nvSpPr>
        <p:spPr>
          <a:xfrm>
            <a:off x="7824788" y="2360614"/>
            <a:ext cx="2087562" cy="835025"/>
          </a:xfrm>
          <a:prstGeom prst="wedgeRoundRectCallout">
            <a:avLst>
              <a:gd name="adj1" fmla="val -43804"/>
              <a:gd name="adj2" fmla="val 7451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Robotica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aspetti fondamentali quali robot cooperativi e “soft-</a:t>
            </a:r>
            <a:r>
              <a:rPr lang="it-IT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automation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de-DE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 rechteckige Legende 8"/>
          <p:cNvSpPr/>
          <p:nvPr/>
        </p:nvSpPr>
        <p:spPr>
          <a:xfrm>
            <a:off x="6311900" y="5067301"/>
            <a:ext cx="1944688" cy="835025"/>
          </a:xfrm>
          <a:prstGeom prst="wedgeRoundRectCallout">
            <a:avLst>
              <a:gd name="adj1" fmla="val -40720"/>
              <a:gd name="adj2" fmla="val -12005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Bionica: 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percezione, cognizione e comportamento simile all´umano</a:t>
            </a:r>
            <a:endParaRPr lang="de-DE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bgerundete rechteckige Legende 9"/>
          <p:cNvSpPr/>
          <p:nvPr/>
        </p:nvSpPr>
        <p:spPr>
          <a:xfrm>
            <a:off x="5053014" y="1525589"/>
            <a:ext cx="3024187" cy="835025"/>
          </a:xfrm>
          <a:prstGeom prst="wedgeRoundRectCallout">
            <a:avLst>
              <a:gd name="adj1" fmla="val 59059"/>
              <a:gd name="adj2" fmla="val -5039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Scienze Industriali Cognitive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reti distribuite di sensori/attuatori, comunicazione interagente, applicazione di </a:t>
            </a:r>
            <a:r>
              <a:rPr lang="it-IT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swarm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intelligence</a:t>
            </a:r>
          </a:p>
        </p:txBody>
      </p:sp>
      <p:sp>
        <p:nvSpPr>
          <p:cNvPr id="9" name="Abgerundete rechteckige Legende 10"/>
          <p:cNvSpPr/>
          <p:nvPr/>
        </p:nvSpPr>
        <p:spPr>
          <a:xfrm>
            <a:off x="2532063" y="3414714"/>
            <a:ext cx="2951162" cy="1228725"/>
          </a:xfrm>
          <a:prstGeom prst="wedgeRoundRectCallout">
            <a:avLst>
              <a:gd name="adj1" fmla="val 3251"/>
              <a:gd name="adj2" fmla="val -10526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L’interdisciplinarità 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estende attraverso la 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classica meccanica 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le tecnologie di 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automazione industriale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fino ai campi della 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meccatronica, elettrotecnica, elettronica 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informatica</a:t>
            </a:r>
          </a:p>
        </p:txBody>
      </p:sp>
      <p:sp>
        <p:nvSpPr>
          <p:cNvPr id="10" name="Abgerundete rechteckige Legende 11"/>
          <p:cNvSpPr/>
          <p:nvPr/>
        </p:nvSpPr>
        <p:spPr>
          <a:xfrm>
            <a:off x="8112125" y="4029076"/>
            <a:ext cx="1944688" cy="835025"/>
          </a:xfrm>
          <a:prstGeom prst="wedgeRoundRectCallout">
            <a:avLst>
              <a:gd name="adj1" fmla="val 51416"/>
              <a:gd name="adj2" fmla="val 897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Additive Manufacturing &amp; </a:t>
            </a:r>
            <a:r>
              <a:rPr lang="it-IT" sz="1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Prototyping</a:t>
            </a:r>
            <a:endParaRPr lang="de-DE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Titel 1"/>
          <p:cNvSpPr>
            <a:spLocks noGrp="1"/>
          </p:cNvSpPr>
          <p:nvPr>
            <p:ph type="title"/>
          </p:nvPr>
        </p:nvSpPr>
        <p:spPr>
          <a:xfrm>
            <a:off x="1755776" y="409575"/>
            <a:ext cx="8748713" cy="431800"/>
          </a:xfrm>
        </p:spPr>
        <p:txBody>
          <a:bodyPr/>
          <a:lstStyle/>
          <a:p>
            <a:r>
              <a:rPr lang="de-DE" altLang="it-IT" sz="4000" dirty="0" err="1">
                <a:solidFill>
                  <a:srgbClr val="0070C0"/>
                </a:solidFill>
              </a:rPr>
              <a:t>Industria</a:t>
            </a:r>
            <a:r>
              <a:rPr lang="de-DE" altLang="it-IT" sz="4000" dirty="0">
                <a:solidFill>
                  <a:srgbClr val="0070C0"/>
                </a:solidFill>
              </a:rPr>
              <a:t> 4.0 </a:t>
            </a:r>
            <a:r>
              <a:rPr lang="de-DE" altLang="it-IT" sz="4000" dirty="0" err="1">
                <a:solidFill>
                  <a:srgbClr val="0070C0"/>
                </a:solidFill>
              </a:rPr>
              <a:t>richiede</a:t>
            </a:r>
            <a:r>
              <a:rPr lang="de-DE" altLang="it-IT" sz="4000" dirty="0">
                <a:solidFill>
                  <a:srgbClr val="0070C0"/>
                </a:solidFill>
              </a:rPr>
              <a:t> </a:t>
            </a:r>
            <a:r>
              <a:rPr lang="de-DE" altLang="it-IT" sz="4000" dirty="0" err="1">
                <a:solidFill>
                  <a:srgbClr val="0070C0"/>
                </a:solidFill>
              </a:rPr>
              <a:t>competenze</a:t>
            </a:r>
            <a:r>
              <a:rPr lang="de-DE" altLang="it-IT" sz="4000" dirty="0">
                <a:solidFill>
                  <a:srgbClr val="0070C0"/>
                </a:solidFill>
              </a:rPr>
              <a:t> </a:t>
            </a:r>
            <a:r>
              <a:rPr lang="de-DE" altLang="it-IT" sz="4000" dirty="0" err="1">
                <a:solidFill>
                  <a:srgbClr val="0070C0"/>
                </a:solidFill>
              </a:rPr>
              <a:t>interdisciplinari</a:t>
            </a:r>
            <a:r>
              <a:rPr lang="de-DE" altLang="it-IT" sz="4000" dirty="0">
                <a:solidFill>
                  <a:srgbClr val="0070C0"/>
                </a:solidFill>
              </a:rPr>
              <a:t> </a:t>
            </a:r>
            <a:r>
              <a:rPr lang="de-DE" altLang="it-IT" sz="4000">
                <a:solidFill>
                  <a:srgbClr val="0070C0"/>
                </a:solidFill>
              </a:rPr>
              <a:t>e "hands</a:t>
            </a:r>
            <a:r>
              <a:rPr lang="de-DE" altLang="it-IT" sz="4000" dirty="0">
                <a:solidFill>
                  <a:srgbClr val="0070C0"/>
                </a:solidFill>
              </a:rPr>
              <a:t> on </a:t>
            </a:r>
            <a:r>
              <a:rPr lang="de-DE" altLang="it-IT" sz="4000" dirty="0" err="1">
                <a:solidFill>
                  <a:srgbClr val="0070C0"/>
                </a:solidFill>
              </a:rPr>
              <a:t>learning</a:t>
            </a:r>
            <a:r>
              <a:rPr lang="de-DE" altLang="it-IT" sz="4000" dirty="0">
                <a:solidFill>
                  <a:srgbClr val="0070C0"/>
                </a:solidFill>
              </a:rPr>
              <a:t>"</a:t>
            </a:r>
          </a:p>
        </p:txBody>
      </p:sp>
      <p:sp>
        <p:nvSpPr>
          <p:cNvPr id="12" name="Abgerundete rechteckige Legende 12"/>
          <p:cNvSpPr/>
          <p:nvPr/>
        </p:nvSpPr>
        <p:spPr>
          <a:xfrm>
            <a:off x="2063750" y="5343525"/>
            <a:ext cx="1944688" cy="641350"/>
          </a:xfrm>
          <a:prstGeom prst="wedgeRoundRectCallout">
            <a:avLst>
              <a:gd name="adj1" fmla="val 69920"/>
              <a:gd name="adj2" fmla="val 589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it-IT" sz="1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it-IT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factories</a:t>
            </a:r>
            <a:r>
              <a:rPr lang="it-IT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remote </a:t>
            </a:r>
            <a:r>
              <a:rPr lang="it-IT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laboratories</a:t>
            </a:r>
            <a:endParaRPr lang="de-DE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64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9" y="563971"/>
            <a:ext cx="8429625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73DBABD-97CF-4862-9263-2FA9EBAB7387}" type="slidenum">
              <a:rPr lang="it-IT" altLang="it-IT">
                <a:solidFill>
                  <a:srgbClr val="898989"/>
                </a:solidFill>
              </a:rPr>
              <a:pPr eaLnBrk="1" hangingPunct="1"/>
              <a:t>33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68612" name="CasellaDiTesto 8"/>
          <p:cNvSpPr txBox="1">
            <a:spLocks noChangeArrowheads="1"/>
          </p:cNvSpPr>
          <p:nvPr/>
        </p:nvSpPr>
        <p:spPr bwMode="auto">
          <a:xfrm>
            <a:off x="6802439" y="831851"/>
            <a:ext cx="35083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2800" b="1">
                <a:solidFill>
                  <a:srgbClr val="F5DC23"/>
                </a:solidFill>
                <a:latin typeface="Bradley Hand ITC" panose="03070402050302030203" pitchFamily="66" charset="0"/>
              </a:rPr>
              <a:t>Non esiste vento favorevole per il marinaio che non sa dove andare.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altLang="it-IT" sz="2800">
              <a:solidFill>
                <a:srgbClr val="F5DC23"/>
              </a:solidFill>
              <a:latin typeface="Bradley Hand ITC" panose="03070402050302030203" pitchFamily="66" charset="0"/>
            </a:endParaRP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altLang="it-IT" sz="2800">
              <a:solidFill>
                <a:srgbClr val="F5DC23"/>
              </a:solidFill>
              <a:latin typeface="Bradley Hand ITC" panose="03070402050302030203" pitchFamily="66" charset="0"/>
            </a:endParaRPr>
          </a:p>
          <a:p>
            <a:pPr algn="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2800" b="1">
                <a:solidFill>
                  <a:srgbClr val="F5DC23"/>
                </a:solidFill>
                <a:latin typeface="Bradley Hand ITC" panose="03070402050302030203" pitchFamily="66" charset="0"/>
              </a:rPr>
              <a:t>Seneca</a:t>
            </a:r>
          </a:p>
        </p:txBody>
      </p:sp>
    </p:spTree>
    <p:extLst>
      <p:ext uri="{BB962C8B-B14F-4D97-AF65-F5344CB8AC3E}">
        <p14:creationId xmlns:p14="http://schemas.microsoft.com/office/powerpoint/2010/main" val="8985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truttura predefini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Struttura predefinita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1127</Words>
  <Application>Microsoft Office PowerPoint</Application>
  <PresentationFormat>Widescreen</PresentationFormat>
  <Paragraphs>250</Paragraphs>
  <Slides>33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43" baseType="lpstr">
      <vt:lpstr>ＭＳ Ｐゴシック</vt:lpstr>
      <vt:lpstr>ＭＳ Ｐゴシック</vt:lpstr>
      <vt:lpstr>Arial</vt:lpstr>
      <vt:lpstr>Bradley Hand ITC</vt:lpstr>
      <vt:lpstr>Calibri</vt:lpstr>
      <vt:lpstr>Segoe UI Symbol</vt:lpstr>
      <vt:lpstr>Tahoma</vt:lpstr>
      <vt:lpstr>Times New Roman</vt:lpstr>
      <vt:lpstr>Wingdings</vt:lpstr>
      <vt:lpstr>Tema di Office</vt:lpstr>
      <vt:lpstr>Presentazione standard di PowerPoint</vt:lpstr>
      <vt:lpstr>GLI IMPRENDITORI PER L’ORIENTAMENTO </vt:lpstr>
      <vt:lpstr>Presentazione standard di PowerPoint</vt:lpstr>
      <vt:lpstr>L’emergenza orientamento</vt:lpstr>
      <vt:lpstr>Il Fabbisogno nei prossimi 5 anni</vt:lpstr>
      <vt:lpstr>Lo strabismo italiano</vt:lpstr>
      <vt:lpstr>Presentazione standard di PowerPoint</vt:lpstr>
      <vt:lpstr>Transizione scuola-lavoro in Europa</vt:lpstr>
      <vt:lpstr>Condizioni dei giovani in Europa  (15-29 anni)</vt:lpstr>
      <vt:lpstr>Disoccupazione e Alternanza</vt:lpstr>
      <vt:lpstr>Presentazione standard di PowerPoint</vt:lpstr>
      <vt:lpstr>Un Orientamento efficace (1/2)</vt:lpstr>
      <vt:lpstr>Un Orientamento efficace (2/2)</vt:lpstr>
      <vt:lpstr>Come scegliere…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PERCHE’ LA FORMAZIONE PROFESSIONALE</vt:lpstr>
      <vt:lpstr>Gli sbocchi occupazionali</vt:lpstr>
      <vt:lpstr>I SETTORI TROVA LAVORO</vt:lpstr>
      <vt:lpstr>Presentazione standard di PowerPoint</vt:lpstr>
      <vt:lpstr>Gli ITS</vt:lpstr>
      <vt:lpstr>Diplomati e Occupati</vt:lpstr>
      <vt:lpstr>Gli ambiti tecnologici</vt:lpstr>
      <vt:lpstr>Presentazione standard di PowerPoint</vt:lpstr>
      <vt:lpstr>La nuova fabbrica 4.0</vt:lpstr>
      <vt:lpstr>Verso Industry 4.0</vt:lpstr>
      <vt:lpstr>Le tecnologie abilitanti</vt:lpstr>
      <vt:lpstr>… in tutti i settori</vt:lpstr>
      <vt:lpstr>Le top skills che interessano alle imprese</vt:lpstr>
      <vt:lpstr>Industria 4.0 richiede competenze interdisciplinari e "hands on learning"</vt:lpstr>
      <vt:lpstr>Presentazione standard di PowerPoint</vt:lpstr>
    </vt:vector>
  </TitlesOfParts>
  <Company>eni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Muccioli Annalisa</dc:creator>
  <cp:lastModifiedBy>Computer centrale</cp:lastModifiedBy>
  <cp:revision>333</cp:revision>
  <cp:lastPrinted>2018-11-08T11:46:54Z</cp:lastPrinted>
  <dcterms:created xsi:type="dcterms:W3CDTF">2017-01-25T15:34:15Z</dcterms:created>
  <dcterms:modified xsi:type="dcterms:W3CDTF">2019-07-04T17:25:31Z</dcterms:modified>
</cp:coreProperties>
</file>