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33" r:id="rId1"/>
  </p:sldMasterIdLst>
  <p:notesMasterIdLst>
    <p:notesMasterId r:id="rId20"/>
  </p:notesMasterIdLst>
  <p:sldIdLst>
    <p:sldId id="259" r:id="rId2"/>
    <p:sldId id="261" r:id="rId3"/>
    <p:sldId id="271" r:id="rId4"/>
    <p:sldId id="262" r:id="rId5"/>
    <p:sldId id="263" r:id="rId6"/>
    <p:sldId id="272" r:id="rId7"/>
    <p:sldId id="260" r:id="rId8"/>
    <p:sldId id="265" r:id="rId9"/>
    <p:sldId id="273" r:id="rId10"/>
    <p:sldId id="274" r:id="rId11"/>
    <p:sldId id="283" r:id="rId12"/>
    <p:sldId id="286" r:id="rId13"/>
    <p:sldId id="287" r:id="rId14"/>
    <p:sldId id="289" r:id="rId15"/>
    <p:sldId id="266" r:id="rId16"/>
    <p:sldId id="267" r:id="rId17"/>
    <p:sldId id="258" r:id="rId18"/>
    <p:sldId id="269" r:id="rId1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avia Spizzichino" initials="F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F9E11-7F74-40EB-AAAF-5821A729B47E}" type="datetimeFigureOut">
              <a:rPr lang="it-IT" smtClean="0"/>
              <a:t>05/03/2022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3ABBF-E179-4256-852F-19BA9CB776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0269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Nel questionario sono state inserite molte domande per valutare la percezione in merito alle competenze acquisite durante il periodo in WBL. Insieme alle technical skills 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FE2D74-AEF8-4DC0-8CE4-DE52CD58401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744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Nel questionario sono state inserite molte domande per valutare la percezione in merito alle competenze acquisite durante il periodo in WBL. Insieme alle technical skills 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FE2D74-AEF8-4DC0-8CE4-DE52CD58401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217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pic>
        <p:nvPicPr>
          <p:cNvPr id="9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EB52F7B0-9B08-4FC9-B7B1-E1917165CC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00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2D3BA55-E7DF-411B-83D4-77C7AF058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78337" y="6142413"/>
            <a:ext cx="2725148" cy="560881"/>
          </a:xfrm>
          <a:prstGeom prst="rect">
            <a:avLst/>
          </a:prstGeom>
        </p:spPr>
      </p:pic>
      <p:pic>
        <p:nvPicPr>
          <p:cNvPr id="13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FA444290-AA6D-48E8-AE9C-E3340F73C9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19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17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06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91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6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pic>
        <p:nvPicPr>
          <p:cNvPr id="6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EC5CD12C-9CC0-4846-8C97-E234E5C133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27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365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2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52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53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1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AC60ED72-D82F-401C-A013-866675DD72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51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4" r:id="rId1"/>
    <p:sldLayoutId id="2147484036" r:id="rId2"/>
    <p:sldLayoutId id="2147484035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roapprenticeship.eu/UserFiles/File/quality-process/eqavet-quality-assuring-work-based-learning.pdf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work.net/" TargetMode="External"/><Relationship Id="rId2" Type="http://schemas.openxmlformats.org/officeDocument/2006/relationships/hyperlink" Target="https://vetmobility.eu/project-support-office/webinars/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facebook.com/eduworknet/" TargetMode="External"/><Relationship Id="rId7" Type="http://schemas.openxmlformats.org/officeDocument/2006/relationships/image" Target="../media/image20.png"/><Relationship Id="rId2" Type="http://schemas.openxmlformats.org/officeDocument/2006/relationships/hyperlink" Target="http://www.eduwork.net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hyperlink" Target="https://www.youtube.com/channel/UCdLHUV_3x156R5lpVe6O8kw/" TargetMode="External"/><Relationship Id="rId4" Type="http://schemas.openxmlformats.org/officeDocument/2006/relationships/hyperlink" Target="https://www.linkedin.com/company/eduworknet/" TargetMode="External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6B4336E-CA7E-4370-8D24-72BCD5FE5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EDUWORK.NET</a:t>
            </a:r>
          </a:p>
          <a:p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“Networking of VET providers for improving quality of work based learning at local  and transnational level” </a:t>
            </a:r>
          </a:p>
          <a:p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No.609096-EPP-1-2019-1-IT-EPPKA3-VET-NETPAR</a:t>
            </a:r>
          </a:p>
          <a:p>
            <a:endParaRPr lang="el-G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0727" y="2208879"/>
            <a:ext cx="11585196" cy="1676400"/>
          </a:xfrm>
        </p:spPr>
        <p:txBody>
          <a:bodyPr/>
          <a:lstStyle/>
          <a:p>
            <a:r>
              <a:rPr lang="it-IT" sz="2000" b="1" dirty="0"/>
              <a:t>Tra formazione e impresa: percorsi di apprendimento basati sul lavoro  </a:t>
            </a:r>
            <a:br>
              <a:rPr lang="it-IT" sz="2000" b="1" dirty="0"/>
            </a:br>
            <a:r>
              <a:rPr lang="it-IT" sz="2000" b="1" dirty="0"/>
              <a:t>le opportunità del Sistema Duale in un mercato internazionalizzato</a:t>
            </a:r>
            <a:br>
              <a:rPr lang="it-IT" sz="1800" b="1" dirty="0"/>
            </a:br>
            <a:br>
              <a:rPr lang="it-IT" sz="1800" b="1" dirty="0"/>
            </a:br>
            <a:r>
              <a:rPr lang="it-IT" sz="1200" dirty="0"/>
              <a:t>Palazzo Sistema • Milano</a:t>
            </a:r>
            <a:br>
              <a:rPr lang="it-IT" sz="1200" b="1" dirty="0"/>
            </a:br>
            <a:br>
              <a:rPr lang="it-IT" sz="1200" b="1" dirty="0"/>
            </a:br>
            <a:r>
              <a:rPr lang="it-IT" sz="1200" dirty="0"/>
              <a:t>7 marzo 2022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634" y="6004794"/>
            <a:ext cx="983056" cy="6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888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IN QUALE CONTESTO STRATEGICO NASCE </a:t>
            </a:r>
            <a:r>
              <a:rPr lang="it-IT" b="1" dirty="0" err="1"/>
              <a:t>Eduwork.Net</a:t>
            </a:r>
            <a:r>
              <a:rPr lang="it-IT" b="1" dirty="0"/>
              <a:t>?</a:t>
            </a:r>
            <a:br>
              <a:rPr lang="it-IT" b="1" dirty="0"/>
            </a:br>
            <a:endParaRPr lang="el-G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A25A7-6656-4E26-8B64-44D77C76C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err="1"/>
              <a:t>atti</a:t>
            </a:r>
            <a:r>
              <a:rPr lang="en-US" dirty="0"/>
              <a:t> di </a:t>
            </a:r>
            <a:r>
              <a:rPr lang="en-US" dirty="0" err="1"/>
              <a:t>programmazione</a:t>
            </a:r>
            <a:r>
              <a:rPr lang="en-US" dirty="0"/>
              <a:t> e </a:t>
            </a:r>
            <a:r>
              <a:rPr lang="en-US" dirty="0" err="1"/>
              <a:t>indirizzo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Commissione</a:t>
            </a:r>
            <a:r>
              <a:rPr lang="en-US" dirty="0"/>
              <a:t> </a:t>
            </a:r>
            <a:r>
              <a:rPr lang="en-US" dirty="0" err="1"/>
              <a:t>Europea</a:t>
            </a:r>
            <a:r>
              <a:rPr lang="en-US" dirty="0"/>
              <a:t>, </a:t>
            </a:r>
            <a:r>
              <a:rPr lang="en-US" dirty="0" err="1"/>
              <a:t>sulla</a:t>
            </a:r>
            <a:r>
              <a:rPr lang="en-US" dirty="0"/>
              <a:t> base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risultanze</a:t>
            </a:r>
            <a:r>
              <a:rPr lang="en-US" dirty="0"/>
              <a:t> e </a:t>
            </a:r>
            <a:r>
              <a:rPr lang="en-US" dirty="0" err="1"/>
              <a:t>valutazioni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programmi</a:t>
            </a:r>
            <a:r>
              <a:rPr lang="en-US" dirty="0"/>
              <a:t> </a:t>
            </a:r>
            <a:r>
              <a:rPr lang="en-US" dirty="0" err="1"/>
              <a:t>operativi</a:t>
            </a:r>
            <a:r>
              <a:rPr lang="en-US" dirty="0"/>
              <a:t> e del </a:t>
            </a:r>
            <a:r>
              <a:rPr lang="en-US" dirty="0" err="1"/>
              <a:t>mercato</a:t>
            </a:r>
            <a:r>
              <a:rPr lang="en-US" dirty="0"/>
              <a:t> del </a:t>
            </a:r>
            <a:r>
              <a:rPr lang="en-US" dirty="0" err="1"/>
              <a:t>lavoro</a:t>
            </a:r>
            <a:r>
              <a:rPr lang="en-US" dirty="0"/>
              <a:t>, </a:t>
            </a:r>
            <a:r>
              <a:rPr lang="en-US" dirty="0" err="1"/>
              <a:t>hanno</a:t>
            </a:r>
            <a:r>
              <a:rPr lang="en-US" dirty="0"/>
              <a:t> </a:t>
            </a:r>
            <a:r>
              <a:rPr lang="en-US" dirty="0" err="1"/>
              <a:t>ormai</a:t>
            </a:r>
            <a:r>
              <a:rPr lang="en-US" dirty="0"/>
              <a:t> </a:t>
            </a:r>
            <a:r>
              <a:rPr lang="en-US" dirty="0" err="1"/>
              <a:t>asseverato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fornitori</a:t>
            </a:r>
            <a:r>
              <a:rPr lang="en-US" dirty="0"/>
              <a:t> di </a:t>
            </a:r>
            <a:r>
              <a:rPr lang="en-US" dirty="0" err="1"/>
              <a:t>IeFP</a:t>
            </a:r>
            <a:r>
              <a:rPr lang="en-US" dirty="0"/>
              <a:t>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attori</a:t>
            </a:r>
            <a:r>
              <a:rPr lang="en-US" dirty="0"/>
              <a:t> </a:t>
            </a:r>
            <a:r>
              <a:rPr lang="en-US" dirty="0" err="1"/>
              <a:t>chiave</a:t>
            </a:r>
            <a:r>
              <a:rPr lang="en-US" dirty="0"/>
              <a:t>: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 err="1"/>
              <a:t>nell’implementazione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politiche</a:t>
            </a:r>
            <a:r>
              <a:rPr lang="en-US" dirty="0"/>
              <a:t> di </a:t>
            </a:r>
            <a:r>
              <a:rPr lang="en-US" dirty="0" err="1"/>
              <a:t>riforma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formazione</a:t>
            </a:r>
            <a:r>
              <a:rPr lang="en-US" dirty="0"/>
              <a:t> </a:t>
            </a:r>
            <a:r>
              <a:rPr lang="en-US" dirty="0" err="1"/>
              <a:t>professionale</a:t>
            </a:r>
            <a:r>
              <a:rPr lang="en-US" dirty="0"/>
              <a:t> a </a:t>
            </a:r>
            <a:r>
              <a:rPr lang="en-US" dirty="0" err="1"/>
              <a:t>livello</a:t>
            </a:r>
            <a:r>
              <a:rPr lang="en-US" dirty="0"/>
              <a:t> </a:t>
            </a:r>
            <a:r>
              <a:rPr lang="en-US" dirty="0" err="1"/>
              <a:t>europeo</a:t>
            </a:r>
            <a:r>
              <a:rPr lang="en-US" dirty="0"/>
              <a:t> e </a:t>
            </a:r>
            <a:r>
              <a:rPr lang="en-US" dirty="0" err="1"/>
              <a:t>nazionale</a:t>
            </a:r>
            <a:endParaRPr lang="en-US" dirty="0"/>
          </a:p>
          <a:p>
            <a:pPr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 err="1"/>
              <a:t>nella</a:t>
            </a:r>
            <a:r>
              <a:rPr lang="en-US" dirty="0"/>
              <a:t> </a:t>
            </a:r>
            <a:r>
              <a:rPr lang="en-US" dirty="0" err="1"/>
              <a:t>diffusione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buone</a:t>
            </a:r>
            <a:r>
              <a:rPr lang="en-US" dirty="0"/>
              <a:t> </a:t>
            </a:r>
            <a:r>
              <a:rPr lang="en-US" dirty="0" err="1"/>
              <a:t>pratiche</a:t>
            </a:r>
            <a:r>
              <a:rPr lang="en-US" dirty="0"/>
              <a:t> </a:t>
            </a:r>
            <a:r>
              <a:rPr lang="en-US" dirty="0" err="1"/>
              <a:t>nelle</a:t>
            </a:r>
            <a:r>
              <a:rPr lang="en-US" dirty="0"/>
              <a:t> </a:t>
            </a:r>
            <a:r>
              <a:rPr lang="en-US" dirty="0" err="1"/>
              <a:t>agende</a:t>
            </a:r>
            <a:r>
              <a:rPr lang="en-US" dirty="0"/>
              <a:t> </a:t>
            </a:r>
            <a:r>
              <a:rPr lang="en-US" dirty="0" err="1"/>
              <a:t>politiche</a:t>
            </a:r>
            <a:r>
              <a:rPr lang="en-US" dirty="0"/>
              <a:t> di </a:t>
            </a:r>
            <a:r>
              <a:rPr lang="en-US" dirty="0" err="1"/>
              <a:t>riforma</a:t>
            </a:r>
            <a:r>
              <a:rPr lang="en-US" dirty="0"/>
              <a:t> 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fornire</a:t>
            </a:r>
            <a:r>
              <a:rPr lang="en-US" dirty="0"/>
              <a:t> feedback e </a:t>
            </a:r>
            <a:r>
              <a:rPr lang="en-US" dirty="0" err="1"/>
              <a:t>competenze</a:t>
            </a:r>
            <a:r>
              <a:rPr lang="en-US" dirty="0"/>
              <a:t>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proposte</a:t>
            </a:r>
            <a:r>
              <a:rPr lang="en-US" dirty="0"/>
              <a:t> </a:t>
            </a:r>
            <a:r>
              <a:rPr lang="en-US" dirty="0" err="1"/>
              <a:t>politiche</a:t>
            </a:r>
            <a:r>
              <a:rPr lang="en-US" dirty="0"/>
              <a:t> </a:t>
            </a:r>
            <a:r>
              <a:rPr lang="en-US" dirty="0" err="1"/>
              <a:t>fatte</a:t>
            </a:r>
            <a:r>
              <a:rPr lang="en-US" dirty="0"/>
              <a:t> a </a:t>
            </a:r>
            <a:r>
              <a:rPr lang="en-US" dirty="0" err="1"/>
              <a:t>livello</a:t>
            </a:r>
            <a:r>
              <a:rPr lang="en-US" dirty="0"/>
              <a:t> </a:t>
            </a:r>
            <a:r>
              <a:rPr lang="en-US" dirty="0" err="1"/>
              <a:t>europeo</a:t>
            </a:r>
            <a:endParaRPr lang="en-US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it-IT" dirty="0"/>
              <a:t>Quindi, supportare e potenziare la partecipazione dei fornitori di </a:t>
            </a:r>
            <a:r>
              <a:rPr lang="it-IT" dirty="0" err="1"/>
              <a:t>IeFP</a:t>
            </a:r>
            <a:r>
              <a:rPr lang="it-IT" dirty="0"/>
              <a:t> nella definizione delle politiche, significa aumentare l'impatto delle politiche/iniziative dell'UE a livello di base.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7185" y="566902"/>
            <a:ext cx="981541" cy="60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74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IN QUALE CONTESTO STRATEGICO NASCE </a:t>
            </a:r>
            <a:r>
              <a:rPr lang="it-IT" b="1" dirty="0" err="1"/>
              <a:t>Eduwork.Net</a:t>
            </a:r>
            <a:r>
              <a:rPr lang="it-IT" b="1" dirty="0"/>
              <a:t>?</a:t>
            </a:r>
            <a:br>
              <a:rPr lang="it-IT" b="1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Il Comitato consultativo della Formazione Professionale, delineando le prospettive della FP post 2020, sottolinea che </a:t>
            </a:r>
            <a:r>
              <a:rPr lang="it-IT" sz="2800" dirty="0"/>
              <a:t>la  </a:t>
            </a:r>
            <a:r>
              <a:rPr lang="it-IT" sz="2800" dirty="0" err="1"/>
              <a:t>Ie</a:t>
            </a:r>
            <a:r>
              <a:rPr lang="en-US" sz="2800" dirty="0"/>
              <a:t>FP </a:t>
            </a:r>
            <a:r>
              <a:rPr lang="en-US" sz="2800" dirty="0" err="1"/>
              <a:t>dovrà</a:t>
            </a:r>
            <a:r>
              <a:rPr lang="en-US" sz="2800" dirty="0"/>
              <a:t> </a:t>
            </a:r>
            <a:r>
              <a:rPr lang="en-US" sz="2800" dirty="0" err="1"/>
              <a:t>essere</a:t>
            </a:r>
            <a:r>
              <a:rPr lang="en-US" sz="2800" dirty="0"/>
              <a:t> </a:t>
            </a:r>
            <a:r>
              <a:rPr lang="en-US" sz="2800" dirty="0" err="1"/>
              <a:t>eccellente</a:t>
            </a:r>
            <a:r>
              <a:rPr lang="en-US" sz="2800" dirty="0"/>
              <a:t>, </a:t>
            </a:r>
            <a:r>
              <a:rPr lang="en-US" sz="2800" dirty="0" err="1"/>
              <a:t>inclusiva</a:t>
            </a:r>
            <a:r>
              <a:rPr lang="en-US" sz="2800" dirty="0"/>
              <a:t> e </a:t>
            </a:r>
            <a:r>
              <a:rPr lang="en-US" sz="2800" dirty="0" err="1"/>
              <a:t>lungo</a:t>
            </a:r>
            <a:r>
              <a:rPr lang="en-US" sz="2800" dirty="0"/>
              <a:t> </a:t>
            </a:r>
            <a:r>
              <a:rPr lang="en-US" sz="2800" dirty="0" err="1"/>
              <a:t>tutto</a:t>
            </a:r>
            <a:r>
              <a:rPr lang="en-US" sz="2800" dirty="0"/>
              <a:t> </a:t>
            </a:r>
            <a:r>
              <a:rPr lang="en-US" sz="2800" dirty="0" err="1"/>
              <a:t>l’arco</a:t>
            </a:r>
            <a:r>
              <a:rPr lang="en-US" sz="2800" dirty="0"/>
              <a:t> </a:t>
            </a:r>
            <a:r>
              <a:rPr lang="en-US" sz="2800" dirty="0" err="1"/>
              <a:t>della</a:t>
            </a:r>
            <a:r>
              <a:rPr lang="en-US" sz="2800" dirty="0"/>
              <a:t> vita.</a:t>
            </a:r>
          </a:p>
          <a:p>
            <a:pPr marL="0" indent="0" algn="ctr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b="1" dirty="0">
              <a:solidFill>
                <a:srgbClr val="0F5494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Ovale 4"/>
          <p:cNvSpPr/>
          <p:nvPr/>
        </p:nvSpPr>
        <p:spPr>
          <a:xfrm>
            <a:off x="5517930" y="3384330"/>
            <a:ext cx="893379" cy="525517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IeFP</a:t>
            </a:r>
            <a:endParaRPr lang="it-IT" dirty="0"/>
          </a:p>
        </p:txBody>
      </p:sp>
      <p:cxnSp>
        <p:nvCxnSpPr>
          <p:cNvPr id="7" name="Connettore 1 6"/>
          <p:cNvCxnSpPr/>
          <p:nvPr/>
        </p:nvCxnSpPr>
        <p:spPr>
          <a:xfrm>
            <a:off x="5964619" y="3909847"/>
            <a:ext cx="0" cy="60960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4078014" y="4561490"/>
            <a:ext cx="3825765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e 9"/>
          <p:cNvSpPr/>
          <p:nvPr/>
        </p:nvSpPr>
        <p:spPr>
          <a:xfrm>
            <a:off x="3547241" y="4519448"/>
            <a:ext cx="1434661" cy="101950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Inclusiva </a:t>
            </a:r>
          </a:p>
        </p:txBody>
      </p:sp>
      <p:sp>
        <p:nvSpPr>
          <p:cNvPr id="11" name="Ovale 10"/>
          <p:cNvSpPr/>
          <p:nvPr/>
        </p:nvSpPr>
        <p:spPr>
          <a:xfrm>
            <a:off x="7199586" y="4519448"/>
            <a:ext cx="1744717" cy="101950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Eccellente 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4264569" y="5767552"/>
            <a:ext cx="3891457" cy="457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Lungo tutto l’arco della vita</a:t>
            </a:r>
          </a:p>
        </p:txBody>
      </p:sp>
    </p:spTree>
    <p:extLst>
      <p:ext uri="{BB962C8B-B14F-4D97-AF65-F5344CB8AC3E}">
        <p14:creationId xmlns:p14="http://schemas.microsoft.com/office/powerpoint/2010/main" val="2486877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1D3B13-6ACC-494C-B630-EC78C2854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Quali gli obiettivi di </a:t>
            </a:r>
            <a:r>
              <a:rPr lang="it-IT" b="1" dirty="0" err="1"/>
              <a:t>Eduwork.Net</a:t>
            </a:r>
            <a:r>
              <a:rPr lang="it-IT" b="1" dirty="0"/>
              <a:t>?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0DA201-62B9-47CC-8967-68C24778E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it-IT" b="1" dirty="0">
                <a:solidFill>
                  <a:srgbClr val="4CBBD2"/>
                </a:solidFill>
              </a:rPr>
              <a:t>La finalità del progetto è di rafforzare la cooperazione tra le associazioni e le reti di fornitori di </a:t>
            </a:r>
            <a:r>
              <a:rPr lang="it-IT" b="1" dirty="0" err="1">
                <a:solidFill>
                  <a:srgbClr val="4CBBD2"/>
                </a:solidFill>
              </a:rPr>
              <a:t>IeFP</a:t>
            </a:r>
            <a:r>
              <a:rPr lang="it-IT" b="1" dirty="0">
                <a:solidFill>
                  <a:srgbClr val="4CBBD2"/>
                </a:solidFill>
              </a:rPr>
              <a:t>, stabilite a livello regionale, nazionale ed europeo e gli attori del mercato del lavoro. </a:t>
            </a:r>
          </a:p>
          <a:p>
            <a:pPr marL="0" lvl="0" indent="0">
              <a:buNone/>
            </a:pPr>
            <a:endParaRPr lang="it-IT" b="1" dirty="0">
              <a:solidFill>
                <a:srgbClr val="4CBBD2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4CBBD2"/>
                </a:solidFill>
              </a:rPr>
              <a:t>Gli</a:t>
            </a:r>
            <a:r>
              <a:rPr lang="en-GB" b="1" dirty="0">
                <a:solidFill>
                  <a:srgbClr val="4CBBD2"/>
                </a:solidFill>
              </a:rPr>
              <a:t> </a:t>
            </a:r>
            <a:r>
              <a:rPr lang="en-GB" b="1" dirty="0" err="1">
                <a:solidFill>
                  <a:srgbClr val="4CBBD2"/>
                </a:solidFill>
              </a:rPr>
              <a:t>obiettivi</a:t>
            </a:r>
            <a:r>
              <a:rPr lang="en-GB" b="1" dirty="0">
                <a:solidFill>
                  <a:srgbClr val="4CBBD2"/>
                </a:solidFill>
              </a:rPr>
              <a:t> </a:t>
            </a:r>
            <a:r>
              <a:rPr lang="en-GB" b="1" dirty="0" err="1">
                <a:solidFill>
                  <a:srgbClr val="4CBBD2"/>
                </a:solidFill>
              </a:rPr>
              <a:t>sono</a:t>
            </a:r>
            <a:r>
              <a:rPr lang="en-GB" b="1" dirty="0">
                <a:solidFill>
                  <a:srgbClr val="4CBBD2"/>
                </a:solidFill>
              </a:rPr>
              <a:t>:</a:t>
            </a:r>
          </a:p>
          <a:p>
            <a:pPr lvl="0"/>
            <a:r>
              <a:rPr lang="it-IT" sz="2000" b="1" dirty="0"/>
              <a:t>formare una rete transnazionale di attori di </a:t>
            </a:r>
            <a:r>
              <a:rPr lang="it-IT" sz="2000" b="1" dirty="0" err="1"/>
              <a:t>IeFP</a:t>
            </a:r>
            <a:r>
              <a:rPr lang="it-IT" sz="2000" b="1" dirty="0"/>
              <a:t> e facilitare lo scambio di conoscenze ed esperienze e la condivisione delle migliori pratiche sull'eccellenza nell’</a:t>
            </a:r>
            <a:r>
              <a:rPr lang="it-IT" sz="2000" b="1" dirty="0" err="1"/>
              <a:t>IeFP</a:t>
            </a:r>
            <a:endParaRPr lang="it-IT" sz="2000" dirty="0"/>
          </a:p>
          <a:p>
            <a:pPr lvl="0"/>
            <a:r>
              <a:rPr lang="it-IT" sz="2000" b="1" dirty="0"/>
              <a:t>migliorare il collegamento con le imprese (in particolare PMI) e con le esigenze del mercato del lavoro</a:t>
            </a:r>
            <a:endParaRPr lang="it-IT" sz="2000" dirty="0"/>
          </a:p>
          <a:p>
            <a:pPr lvl="0"/>
            <a:r>
              <a:rPr lang="it-IT" sz="2000" b="1" dirty="0"/>
              <a:t>migliorare la qualità dell'offerta di </a:t>
            </a:r>
            <a:r>
              <a:rPr lang="it-IT" sz="2000" b="1" dirty="0" err="1"/>
              <a:t>IeFP</a:t>
            </a:r>
            <a:r>
              <a:rPr lang="it-IT" sz="2000" b="1" dirty="0"/>
              <a:t> sia per i destinatari che per i datori di lavoro</a:t>
            </a:r>
            <a:endParaRPr lang="it-IT" sz="2000" dirty="0"/>
          </a:p>
          <a:p>
            <a:pPr lvl="0"/>
            <a:r>
              <a:rPr lang="it-IT" sz="2000" b="1" dirty="0"/>
              <a:t>sostenere la mobilità transnazionale dei destinatari e dello staff dell‘</a:t>
            </a:r>
            <a:r>
              <a:rPr lang="it-IT" sz="2000" b="1" dirty="0" err="1"/>
              <a:t>IeFP</a:t>
            </a:r>
            <a:r>
              <a:rPr lang="it-IT" sz="2000" b="1" dirty="0"/>
              <a:t>, attuando le politiche europee in materia di </a:t>
            </a:r>
            <a:r>
              <a:rPr lang="it-IT" sz="2000" b="1" dirty="0" err="1"/>
              <a:t>IeFP</a:t>
            </a:r>
            <a:r>
              <a:rPr lang="it-IT" sz="2000" b="1" dirty="0"/>
              <a:t> per il trasferimento e il riconoscimento dei risultati dell'apprendimento (ECVET).</a:t>
            </a:r>
            <a:endParaRPr lang="it-IT" sz="2000" dirty="0"/>
          </a:p>
          <a:p>
            <a:pPr marL="0" indent="0">
              <a:buNone/>
            </a:pPr>
            <a:endParaRPr lang="it-IT" sz="2000" b="1" dirty="0">
              <a:solidFill>
                <a:srgbClr val="4CBBD2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Durata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November 2019 – April 2022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98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3A584D-229F-4F02-99E2-12829FC08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/>
              <a:t>Eduwork.Net</a:t>
            </a:r>
            <a:r>
              <a:rPr lang="it-IT" b="1" dirty="0"/>
              <a:t>: </a:t>
            </a:r>
            <a:r>
              <a:rPr lang="it-IT" b="1" dirty="0" err="1"/>
              <a:t>our</a:t>
            </a:r>
            <a:r>
              <a:rPr lang="it-IT" b="1" dirty="0"/>
              <a:t> partnership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26FC4DD-A7F3-42D9-B494-17416C8D65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439" y="2049274"/>
            <a:ext cx="2450804" cy="957155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C8CF1B8-2500-41A3-B4B2-11F357CAC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511" y="2049274"/>
            <a:ext cx="2450804" cy="95715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850517E-3265-42E3-B0D1-BEC6ACCEF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9746" y="2049274"/>
            <a:ext cx="2450804" cy="957155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35374B22-4B13-4D9A-B525-89A974DEEE84}"/>
              </a:ext>
            </a:extLst>
          </p:cNvPr>
          <p:cNvGrpSpPr/>
          <p:nvPr/>
        </p:nvGrpSpPr>
        <p:grpSpPr>
          <a:xfrm>
            <a:off x="2649186" y="3089834"/>
            <a:ext cx="2445057" cy="3483990"/>
            <a:chOff x="2507" y="1803834"/>
            <a:chExt cx="2445057" cy="3181454"/>
          </a:xfrm>
        </p:grpSpPr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D53D719B-B703-4680-A10B-A1CDEA0475A4}"/>
                </a:ext>
              </a:extLst>
            </p:cNvPr>
            <p:cNvSpPr/>
            <p:nvPr/>
          </p:nvSpPr>
          <p:spPr>
            <a:xfrm>
              <a:off x="2507" y="1803834"/>
              <a:ext cx="2445057" cy="3181454"/>
            </a:xfrm>
            <a:prstGeom prst="rect">
              <a:avLst/>
            </a:pr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54BCB7FD-CE3A-4EEC-BB41-BCA99067597F}"/>
                </a:ext>
              </a:extLst>
            </p:cNvPr>
            <p:cNvSpPr txBox="1"/>
            <p:nvPr/>
          </p:nvSpPr>
          <p:spPr>
            <a:xfrm>
              <a:off x="2507" y="1803834"/>
              <a:ext cx="2445057" cy="31814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 err="1"/>
                <a:t>Ciofs</a:t>
              </a:r>
              <a:r>
                <a:rPr lang="it-IT" sz="1900" kern="1200" dirty="0"/>
                <a:t>-FP (</a:t>
              </a:r>
              <a:r>
                <a:rPr lang="it-IT" sz="1900" kern="1200" dirty="0" err="1"/>
                <a:t>Italy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 err="1"/>
                <a:t>Lithuanian</a:t>
              </a:r>
              <a:r>
                <a:rPr lang="it-IT" sz="1900" kern="1200" dirty="0"/>
                <a:t> </a:t>
              </a:r>
              <a:r>
                <a:rPr lang="it-IT" sz="1900" kern="1200" dirty="0" err="1"/>
                <a:t>Association</a:t>
              </a:r>
              <a:r>
                <a:rPr lang="it-IT" sz="1900" kern="1200" dirty="0"/>
                <a:t> of Training Centres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CECE (</a:t>
              </a:r>
              <a:r>
                <a:rPr lang="it-IT" sz="1900" kern="1200" dirty="0" err="1"/>
                <a:t>Spain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FORMA (</a:t>
              </a:r>
              <a:r>
                <a:rPr lang="it-IT" sz="1900" kern="1200" dirty="0" err="1"/>
                <a:t>Italy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Rinova Ltd (UK)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CDETB (</a:t>
              </a:r>
              <a:r>
                <a:rPr lang="it-IT" sz="1900" kern="1200" dirty="0" err="1"/>
                <a:t>Ireland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PANNEDIEK (</a:t>
              </a:r>
              <a:r>
                <a:rPr lang="it-IT" sz="1900" kern="1200" dirty="0" err="1"/>
                <a:t>Greece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VAM (Lithuania)</a:t>
              </a:r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F09A27DD-ACA3-4336-8536-A577E333985F}"/>
              </a:ext>
            </a:extLst>
          </p:cNvPr>
          <p:cNvGrpSpPr/>
          <p:nvPr/>
        </p:nvGrpSpPr>
        <p:grpSpPr>
          <a:xfrm>
            <a:off x="5875230" y="3089834"/>
            <a:ext cx="2445057" cy="1975231"/>
            <a:chOff x="2789873" y="1803834"/>
            <a:chExt cx="2445057" cy="3181454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72056AFC-5670-4E10-A3E5-F78B4A5EA847}"/>
                </a:ext>
              </a:extLst>
            </p:cNvPr>
            <p:cNvSpPr/>
            <p:nvPr/>
          </p:nvSpPr>
          <p:spPr>
            <a:xfrm>
              <a:off x="2789873" y="1803834"/>
              <a:ext cx="2445057" cy="3181454"/>
            </a:xfrm>
            <a:prstGeom prst="rect">
              <a:avLst/>
            </a:pr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98880ADD-DA6F-449E-B2B1-C43EE303D801}"/>
                </a:ext>
              </a:extLst>
            </p:cNvPr>
            <p:cNvSpPr txBox="1"/>
            <p:nvPr/>
          </p:nvSpPr>
          <p:spPr>
            <a:xfrm>
              <a:off x="2789873" y="1803834"/>
              <a:ext cx="2445057" cy="31814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Assolombarda (Italia)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Confartigianato Lombardia (Italia)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LETU (Lituania)</a:t>
              </a: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AFA392A6-E538-4BB1-BDD3-66580A534BA5}"/>
              </a:ext>
            </a:extLst>
          </p:cNvPr>
          <p:cNvGrpSpPr/>
          <p:nvPr/>
        </p:nvGrpSpPr>
        <p:grpSpPr>
          <a:xfrm>
            <a:off x="8819746" y="3089834"/>
            <a:ext cx="2445057" cy="1124357"/>
            <a:chOff x="5577238" y="1803834"/>
            <a:chExt cx="2445057" cy="3181454"/>
          </a:xfrm>
        </p:grpSpPr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7EA3D397-49D7-4225-A665-9563A1C5BF2E}"/>
                </a:ext>
              </a:extLst>
            </p:cNvPr>
            <p:cNvSpPr/>
            <p:nvPr/>
          </p:nvSpPr>
          <p:spPr>
            <a:xfrm>
              <a:off x="5577238" y="1803834"/>
              <a:ext cx="2445057" cy="3181454"/>
            </a:xfrm>
            <a:prstGeom prst="rect">
              <a:avLst/>
            </a:pr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2FE2977A-5AC5-4B3C-85B3-C3C80F3BD946}"/>
                </a:ext>
              </a:extLst>
            </p:cNvPr>
            <p:cNvSpPr txBox="1"/>
            <p:nvPr/>
          </p:nvSpPr>
          <p:spPr>
            <a:xfrm>
              <a:off x="5577238" y="1803834"/>
              <a:ext cx="2445057" cy="31814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IDEC (Grecia)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MetropolisNet (EU)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633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Il progetto ha lavorato su due importanti assi:</a:t>
            </a:r>
          </a:p>
          <a:p>
            <a:pPr marL="0" indent="0">
              <a:buNone/>
            </a:pPr>
            <a:endParaRPr lang="it-IT" dirty="0"/>
          </a:p>
          <a:p>
            <a:pPr>
              <a:buFont typeface="Wingdings" panose="05000000000000000000" pitchFamily="2" charset="2"/>
              <a:buChar char="v"/>
            </a:pPr>
            <a:r>
              <a:rPr lang="it-IT" dirty="0"/>
              <a:t>l’apprendimento in situazione di lavoro (WBL), quindi il </a:t>
            </a:r>
            <a:r>
              <a:rPr lang="it-IT" b="1" u="sng" dirty="0"/>
              <a:t>rapporto con le imprese e il mercato del lavoro</a:t>
            </a:r>
            <a:r>
              <a:rPr lang="it-IT" dirty="0"/>
              <a:t> e il miglioramento dell’offerta formativa in relazione alle esigenze del mercato del lavoro</a:t>
            </a:r>
          </a:p>
          <a:p>
            <a:pPr>
              <a:buFont typeface="Wingdings" panose="05000000000000000000" pitchFamily="2" charset="2"/>
              <a:buChar char="v"/>
            </a:pPr>
            <a:endParaRPr lang="it-IT" dirty="0"/>
          </a:p>
          <a:p>
            <a:pPr>
              <a:buFont typeface="Wingdings" panose="05000000000000000000" pitchFamily="2" charset="2"/>
              <a:buChar char="v"/>
            </a:pPr>
            <a:r>
              <a:rPr lang="it-IT" dirty="0"/>
              <a:t>le mobilità, in particolare all’estero, quindi l’</a:t>
            </a:r>
            <a:r>
              <a:rPr lang="it-IT" b="1" u="sng" dirty="0"/>
              <a:t>internazionalizzazione</a:t>
            </a:r>
            <a:r>
              <a:rPr lang="it-IT" dirty="0"/>
              <a:t> del sistema e della sua offerta formativa</a:t>
            </a: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Assi strategici</a:t>
            </a:r>
          </a:p>
        </p:txBody>
      </p:sp>
    </p:spTree>
    <p:extLst>
      <p:ext uri="{BB962C8B-B14F-4D97-AF65-F5344CB8AC3E}">
        <p14:creationId xmlns:p14="http://schemas.microsoft.com/office/powerpoint/2010/main" val="3588598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Cosa è </a:t>
            </a:r>
            <a:r>
              <a:rPr lang="en-US" dirty="0" err="1"/>
              <a:t>stato</a:t>
            </a:r>
            <a:r>
              <a:rPr lang="en-US" dirty="0"/>
              <a:t> </a:t>
            </a:r>
            <a:r>
              <a:rPr lang="en-US" dirty="0" err="1"/>
              <a:t>realizzato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02919" y="2011680"/>
            <a:ext cx="6561168" cy="42062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/>
              <a:t>Uno studio di contesto transnazionale "Apprendimento basato sul lavoro e apprendistato in Italia, Spagna, Grecia, Lituania, Regno Unito e Irlanda". Ogni partner ha condotto interviste e focus </a:t>
            </a:r>
            <a:r>
              <a:rPr lang="it-IT" dirty="0" err="1"/>
              <a:t>group</a:t>
            </a:r>
            <a:r>
              <a:rPr lang="it-IT" dirty="0"/>
              <a:t> con i principali stakeholder (studenti, PMI e fornitori di IFP) e una ricerca a tavolino sul WBL nel loro paese. Nel rapporto, oltre alle conclusioni, vengono fornite anche delle raccomandazioni.</a:t>
            </a:r>
          </a:p>
          <a:p>
            <a:pPr marL="0" indent="0" algn="just">
              <a:buNone/>
            </a:pPr>
            <a:r>
              <a:rPr lang="it-IT" b="1" dirty="0">
                <a:solidFill>
                  <a:srgbClr val="0070C0"/>
                </a:solidFill>
              </a:rPr>
              <a:t>Il rapporto italiano, redatto da Forma, è stato rivisitato e completato, diventando un utile compendio sull’apprendimento basato sul lavoro in Italia.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0721" y="518394"/>
            <a:ext cx="983056" cy="603825"/>
          </a:xfrm>
          <a:prstGeom prst="rect">
            <a:avLst/>
          </a:prstGeom>
        </p:spPr>
      </p:pic>
      <p:pic>
        <p:nvPicPr>
          <p:cNvPr id="8" name="Immagine 7"/>
          <p:cNvPicPr/>
          <p:nvPr/>
        </p:nvPicPr>
        <p:blipFill rotWithShape="1">
          <a:blip r:embed="rId4"/>
          <a:srcRect l="22572" t="13611" r="44961" b="13889"/>
          <a:stretch/>
        </p:blipFill>
        <p:spPr bwMode="auto">
          <a:xfrm>
            <a:off x="9028388" y="2209690"/>
            <a:ext cx="2434010" cy="36445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137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02918" y="1790963"/>
            <a:ext cx="9784080" cy="4830554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Clr>
                <a:schemeClr val="accent1"/>
              </a:buClr>
              <a:buNone/>
            </a:pPr>
            <a:r>
              <a:rPr lang="it-IT" sz="20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 </a:t>
            </a:r>
            <a:r>
              <a:rPr lang="it-IT" sz="2000" b="1" u="sng" dirty="0"/>
              <a:t>RAPPORTO CON LE IMPRESE E IL MERCATO DEL LAVORO</a:t>
            </a:r>
            <a:endParaRPr lang="it-IT" sz="2000" b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/>
              <a:t>É </a:t>
            </a:r>
            <a:r>
              <a:rPr lang="en-US" sz="2000" dirty="0" err="1"/>
              <a:t>stato</a:t>
            </a:r>
            <a:r>
              <a:rPr lang="en-US" sz="2000" dirty="0"/>
              <a:t> </a:t>
            </a:r>
            <a:r>
              <a:rPr lang="en-US" sz="2000" dirty="0" err="1"/>
              <a:t>messo</a:t>
            </a:r>
            <a:r>
              <a:rPr lang="en-US" sz="2000" dirty="0"/>
              <a:t> a </a:t>
            </a:r>
            <a:r>
              <a:rPr lang="en-US" sz="2000" dirty="0" err="1"/>
              <a:t>punto</a:t>
            </a:r>
            <a:r>
              <a:rPr lang="en-US" sz="2000" dirty="0"/>
              <a:t> un </a:t>
            </a:r>
            <a:r>
              <a:rPr lang="en-US" sz="2000" b="1" u="sng" dirty="0" err="1"/>
              <a:t>sistema</a:t>
            </a:r>
            <a:r>
              <a:rPr lang="en-US" sz="2000" b="1" u="sng" dirty="0"/>
              <a:t> di </a:t>
            </a:r>
            <a:r>
              <a:rPr lang="en-US" sz="2000" b="1" u="sng" dirty="0" err="1"/>
              <a:t>monitoraggio</a:t>
            </a:r>
            <a:r>
              <a:rPr lang="en-US" sz="2000" b="1" u="sng" dirty="0"/>
              <a:t> e </a:t>
            </a:r>
            <a:r>
              <a:rPr lang="en-US" sz="2000" b="1" u="sng" dirty="0" err="1"/>
              <a:t>miglioramento</a:t>
            </a:r>
            <a:r>
              <a:rPr lang="en-US" sz="2000" b="1" u="sng" dirty="0"/>
              <a:t> </a:t>
            </a:r>
            <a:r>
              <a:rPr lang="en-US" sz="2000" dirty="0" err="1"/>
              <a:t>delle</a:t>
            </a:r>
            <a:r>
              <a:rPr lang="en-US" sz="2000" dirty="0"/>
              <a:t>  </a:t>
            </a:r>
            <a:r>
              <a:rPr lang="en-US" sz="2000" dirty="0" err="1"/>
              <a:t>esperienze</a:t>
            </a:r>
            <a:r>
              <a:rPr lang="en-US" sz="2000" dirty="0"/>
              <a:t> di </a:t>
            </a:r>
            <a:r>
              <a:rPr lang="en-US" sz="2000" dirty="0" err="1"/>
              <a:t>apprendimento</a:t>
            </a:r>
            <a:r>
              <a:rPr lang="en-US" sz="2000" dirty="0"/>
              <a:t> </a:t>
            </a:r>
            <a:r>
              <a:rPr lang="en-US" sz="2000" dirty="0" err="1"/>
              <a:t>basato</a:t>
            </a:r>
            <a:r>
              <a:rPr lang="en-US" sz="2000" dirty="0"/>
              <a:t> </a:t>
            </a:r>
            <a:r>
              <a:rPr lang="en-US" sz="2000" dirty="0" err="1"/>
              <a:t>sul</a:t>
            </a:r>
            <a:r>
              <a:rPr lang="en-US" sz="2000" dirty="0"/>
              <a:t> </a:t>
            </a:r>
            <a:r>
              <a:rPr lang="en-US" sz="2000" dirty="0" err="1"/>
              <a:t>lavoro</a:t>
            </a:r>
            <a:r>
              <a:rPr lang="en-US" sz="2000" dirty="0"/>
              <a:t> (stage, </a:t>
            </a:r>
            <a:r>
              <a:rPr lang="en-US" sz="2000" dirty="0" err="1"/>
              <a:t>tirocini</a:t>
            </a:r>
            <a:r>
              <a:rPr lang="en-US" sz="2000" dirty="0"/>
              <a:t>, </a:t>
            </a:r>
            <a:r>
              <a:rPr lang="en-US" sz="2000" dirty="0" err="1"/>
              <a:t>apprendistato</a:t>
            </a:r>
            <a:r>
              <a:rPr lang="en-US" sz="2000" dirty="0"/>
              <a:t>, </a:t>
            </a:r>
            <a:r>
              <a:rPr lang="en-US" sz="2000" dirty="0" err="1"/>
              <a:t>duale</a:t>
            </a:r>
            <a:r>
              <a:rPr lang="en-US" sz="2000" dirty="0"/>
              <a:t>). </a:t>
            </a:r>
          </a:p>
          <a:p>
            <a:pPr marL="0" indent="0">
              <a:buNone/>
            </a:pPr>
            <a:r>
              <a:rPr lang="it-IT" sz="2000" dirty="0"/>
              <a:t>EQAVET - Garanzia europea della qualità dell'istruzione e della formazione professionale </a:t>
            </a: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http://www.euroapprenticeship.eu/UserFiles/File/quality-process/eqavet-quality-assuring-work-based-learning.pdf</a:t>
            </a:r>
            <a:endParaRPr lang="en-US" sz="2000" dirty="0"/>
          </a:p>
          <a:p>
            <a:pPr marL="0" lvl="0" indent="0">
              <a:buNone/>
            </a:pPr>
            <a:r>
              <a:rPr lang="en-US" sz="2000" dirty="0" err="1"/>
              <a:t>Tra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fattori</a:t>
            </a:r>
            <a:r>
              <a:rPr lang="en-US" sz="2000" dirty="0"/>
              <a:t> di </a:t>
            </a:r>
            <a:r>
              <a:rPr lang="en-US" sz="2000" dirty="0" err="1"/>
              <a:t>successo</a:t>
            </a:r>
            <a:r>
              <a:rPr lang="en-US" sz="2000" dirty="0"/>
              <a:t> </a:t>
            </a:r>
            <a:r>
              <a:rPr lang="en-US" sz="2000" dirty="0" err="1"/>
              <a:t>dell’apprendimento</a:t>
            </a:r>
            <a:r>
              <a:rPr lang="en-US" sz="2000" dirty="0"/>
              <a:t> </a:t>
            </a:r>
            <a:r>
              <a:rPr lang="en-US" sz="2000" dirty="0" err="1"/>
              <a:t>basato</a:t>
            </a:r>
            <a:r>
              <a:rPr lang="en-US" sz="2000" dirty="0"/>
              <a:t> </a:t>
            </a:r>
            <a:r>
              <a:rPr lang="en-US" sz="2000" dirty="0" err="1"/>
              <a:t>sul</a:t>
            </a:r>
            <a:r>
              <a:rPr lang="en-US" sz="2000" dirty="0"/>
              <a:t> </a:t>
            </a:r>
            <a:r>
              <a:rPr lang="en-US" sz="2000" dirty="0" err="1"/>
              <a:t>lavoro</a:t>
            </a:r>
            <a:r>
              <a:rPr lang="en-US" sz="2000" dirty="0"/>
              <a:t> “</a:t>
            </a:r>
            <a:r>
              <a:rPr lang="it-IT" sz="2000" dirty="0"/>
              <a:t>La qualità migliora quando agli studenti viene dato il tempo e l'opportunità di fornire un feedback sulla loro esperienza, formazione e apprendimento». </a:t>
            </a:r>
          </a:p>
          <a:p>
            <a:pPr marL="0" lvl="0" indent="0">
              <a:buNone/>
            </a:pPr>
            <a:r>
              <a:rPr lang="it-IT" sz="2000" dirty="0"/>
              <a:t>Il feedback di studenti e datori di lavoro fa parte di un approccio sistematico all'assicurazione della qualità durante l'apprendimento basato sul lavoro. Questo feedback viene utilizzato durante la formazione e alla fine dei corsi per migliorarne la qualità.</a:t>
            </a:r>
            <a:endParaRPr lang="en-US" sz="20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1234450" y="284176"/>
            <a:ext cx="9784080" cy="1508760"/>
          </a:xfrm>
        </p:spPr>
        <p:txBody>
          <a:bodyPr/>
          <a:lstStyle/>
          <a:p>
            <a:pPr algn="ctr"/>
            <a:r>
              <a:rPr lang="en-US" dirty="0"/>
              <a:t>Cosa è </a:t>
            </a:r>
            <a:r>
              <a:rPr lang="en-US" dirty="0" err="1"/>
              <a:t>stato</a:t>
            </a:r>
            <a:r>
              <a:rPr lang="en-US" dirty="0"/>
              <a:t> </a:t>
            </a:r>
            <a:r>
              <a:rPr lang="en-US" dirty="0" err="1"/>
              <a:t>realizzato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57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IL QUESTIONARIO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13430" y="1811982"/>
            <a:ext cx="9784080" cy="4841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000" dirty="0"/>
              <a:t>Elemento centrale del sistema è un questionario sviluppato in </a:t>
            </a:r>
            <a:r>
              <a:rPr lang="it-IT" sz="2000" b="1" dirty="0"/>
              <a:t>Google Forms </a:t>
            </a:r>
            <a:r>
              <a:rPr lang="it-IT" sz="2000" dirty="0"/>
              <a:t>in modo tale da facilitarne l’integrazione per ogni organizzazione partner nel proprio sistema IT</a:t>
            </a:r>
          </a:p>
          <a:p>
            <a:pPr marL="0" indent="0">
              <a:buNone/>
            </a:pPr>
            <a:r>
              <a:rPr lang="it-IT" sz="2000" dirty="0"/>
              <a:t>Il questionario è diviso in tre sezioni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000" b="1" u="sng" dirty="0"/>
              <a:t>FORMAZIONE E APPRENDIMENTO BASATO SUL LAVORO (WBL)</a:t>
            </a:r>
          </a:p>
          <a:p>
            <a:pPr marL="0" indent="0">
              <a:buNone/>
            </a:pPr>
            <a:r>
              <a:rPr lang="it-IT" sz="2000" dirty="0"/>
              <a:t>Rapporto tra formazione ricevuta e realtà lavorativa esperita, </a:t>
            </a:r>
            <a:r>
              <a:rPr lang="en-US" sz="2000" dirty="0" err="1"/>
              <a:t>rilevanza</a:t>
            </a:r>
            <a:r>
              <a:rPr lang="en-US" sz="2000" dirty="0"/>
              <a:t> </a:t>
            </a:r>
            <a:r>
              <a:rPr lang="en-US" sz="2000" dirty="0" err="1"/>
              <a:t>delle</a:t>
            </a:r>
            <a:r>
              <a:rPr lang="en-US" sz="2000" dirty="0"/>
              <a:t> </a:t>
            </a:r>
            <a:r>
              <a:rPr lang="en-US" sz="2000" dirty="0" err="1"/>
              <a:t>competenze</a:t>
            </a:r>
            <a:r>
              <a:rPr lang="en-US" sz="2000" dirty="0"/>
              <a:t> </a:t>
            </a:r>
            <a:r>
              <a:rPr lang="en-US" sz="2000" dirty="0" err="1"/>
              <a:t>acquisite</a:t>
            </a:r>
            <a:r>
              <a:rPr lang="en-US" sz="2000" dirty="0"/>
              <a:t> </a:t>
            </a:r>
            <a:r>
              <a:rPr lang="en-US" sz="2000" dirty="0" err="1"/>
              <a:t>durante</a:t>
            </a:r>
            <a:r>
              <a:rPr lang="en-US" sz="2000" dirty="0"/>
              <a:t> la </a:t>
            </a:r>
            <a:r>
              <a:rPr lang="en-US" sz="2000" dirty="0" err="1"/>
              <a:t>formazione</a:t>
            </a:r>
            <a:r>
              <a:rPr lang="en-US" sz="2000" dirty="0"/>
              <a:t> in </a:t>
            </a:r>
            <a:r>
              <a:rPr lang="en-US" sz="2000" dirty="0" err="1"/>
              <a:t>azienda</a:t>
            </a:r>
            <a:r>
              <a:rPr lang="en-US" sz="2000" dirty="0"/>
              <a:t>, </a:t>
            </a:r>
            <a:r>
              <a:rPr lang="en-US" sz="2000" dirty="0" err="1"/>
              <a:t>criticità</a:t>
            </a:r>
            <a:r>
              <a:rPr lang="en-US" sz="2000" dirty="0"/>
              <a:t>, </a:t>
            </a:r>
            <a:r>
              <a:rPr lang="en-US" sz="2000" dirty="0" err="1"/>
              <a:t>suggerimenti</a:t>
            </a:r>
            <a:endParaRPr lang="it-IT" sz="2000" dirty="0"/>
          </a:p>
          <a:p>
            <a:pPr marL="457200" indent="-457200">
              <a:buFont typeface="+mj-lt"/>
              <a:buAutoNum type="arabicPeriod" startAt="2"/>
            </a:pPr>
            <a:r>
              <a:rPr lang="it-IT" sz="2000" b="1" u="sng" dirty="0"/>
              <a:t>SITUAZIONE LAVORATIVA</a:t>
            </a:r>
          </a:p>
          <a:p>
            <a:pPr marL="0" indent="0">
              <a:buNone/>
            </a:pPr>
            <a:r>
              <a:rPr lang="it-IT" sz="2000" dirty="0"/>
              <a:t>Criticità e tempi per avere un lavoro al termine del percorso formativo, rapporto e coerenza tra formazione ricevuta e lavoro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it-IT" sz="2000" b="1" u="sng" dirty="0"/>
              <a:t>INFORMAZIONI DEMOGRAFICHE</a:t>
            </a:r>
          </a:p>
          <a:p>
            <a:pPr marL="0" indent="0">
              <a:buNone/>
            </a:pPr>
            <a:r>
              <a:rPr lang="en-US" sz="2000" b="1" u="sng" dirty="0">
                <a:solidFill>
                  <a:srgbClr val="FF0000"/>
                </a:solidFill>
              </a:rPr>
              <a:t>Il </a:t>
            </a:r>
            <a:r>
              <a:rPr lang="en-US" sz="2000" b="1" u="sng" dirty="0" err="1">
                <a:solidFill>
                  <a:srgbClr val="FF0000"/>
                </a:solidFill>
              </a:rPr>
              <a:t>questionario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può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essere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adattato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alle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esigenze</a:t>
            </a:r>
            <a:r>
              <a:rPr lang="en-US" sz="2000" b="1" u="sng" dirty="0">
                <a:solidFill>
                  <a:srgbClr val="FF0000"/>
                </a:solidFill>
              </a:rPr>
              <a:t> del </a:t>
            </a:r>
            <a:r>
              <a:rPr lang="en-US" sz="2000" b="1" u="sng" dirty="0" err="1">
                <a:solidFill>
                  <a:srgbClr val="FF0000"/>
                </a:solidFill>
              </a:rPr>
              <a:t>singolo</a:t>
            </a:r>
            <a:r>
              <a:rPr lang="en-US" sz="2000" b="1" u="sng" dirty="0">
                <a:solidFill>
                  <a:srgbClr val="FF0000"/>
                </a:solidFill>
              </a:rPr>
              <a:t> CFP o </a:t>
            </a:r>
            <a:r>
              <a:rPr lang="en-US" sz="2000" b="1" u="sng" dirty="0" err="1">
                <a:solidFill>
                  <a:srgbClr val="FF0000"/>
                </a:solidFill>
              </a:rPr>
              <a:t>della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singola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azienda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che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volesse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dotarsi</a:t>
            </a:r>
            <a:r>
              <a:rPr lang="en-US" sz="2000" b="1" u="sng" dirty="0">
                <a:solidFill>
                  <a:srgbClr val="FF0000"/>
                </a:solidFill>
              </a:rPr>
              <a:t> di un </a:t>
            </a:r>
            <a:r>
              <a:rPr lang="en-US" sz="2000" b="1" u="sng" dirty="0" err="1">
                <a:solidFill>
                  <a:srgbClr val="FF0000"/>
                </a:solidFill>
              </a:rPr>
              <a:t>sistema</a:t>
            </a:r>
            <a:r>
              <a:rPr lang="en-US" sz="2000" b="1" u="sng" dirty="0">
                <a:solidFill>
                  <a:srgbClr val="FF0000"/>
                </a:solidFill>
              </a:rPr>
              <a:t> di </a:t>
            </a:r>
            <a:r>
              <a:rPr lang="en-US" sz="2000" b="1" u="sng" dirty="0" err="1">
                <a:solidFill>
                  <a:srgbClr val="FF0000"/>
                </a:solidFill>
              </a:rPr>
              <a:t>monitoraggio</a:t>
            </a:r>
            <a:endParaRPr lang="it-IT" sz="20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731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12191999" cy="150876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Dati quantitativi e demografici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AE9D0ADA-7ECC-40DD-A354-E41EC9969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206" t="-2705" r="206" b="38860"/>
          <a:stretch/>
        </p:blipFill>
        <p:spPr>
          <a:xfrm>
            <a:off x="525774" y="2126311"/>
            <a:ext cx="4492891" cy="1826854"/>
          </a:xfr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C6C68D9-4984-4288-BF1C-6AE5E2818AD1}"/>
              </a:ext>
            </a:extLst>
          </p:cNvPr>
          <p:cNvSpPr txBox="1"/>
          <p:nvPr/>
        </p:nvSpPr>
        <p:spPr>
          <a:xfrm>
            <a:off x="6362700" y="27241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DCB745E-5846-44EC-A6BE-C964DA1282C7}"/>
              </a:ext>
            </a:extLst>
          </p:cNvPr>
          <p:cNvSpPr txBox="1"/>
          <p:nvPr/>
        </p:nvSpPr>
        <p:spPr>
          <a:xfrm>
            <a:off x="5578309" y="2183778"/>
            <a:ext cx="60960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L'indagine ha coinvolto 1453 studenti - di questi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più di 800 italiani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- in oltre 50 centri di formazione professionale. Il numero è significativo per la qualità e la rilevanza che attribuisce ai dati raccolti.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5847CF4-E5C4-4CF6-BD0A-D293BA1E0F34}"/>
              </a:ext>
            </a:extLst>
          </p:cNvPr>
          <p:cNvSpPr txBox="1"/>
          <p:nvPr/>
        </p:nvSpPr>
        <p:spPr>
          <a:xfrm>
            <a:off x="765919" y="4121094"/>
            <a:ext cx="1432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323232">
                    <a:lumMod val="90000"/>
                    <a:lumOff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CENTRI IFP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801CD10-30D2-4EC4-9EB6-9204F70B0CA5}"/>
              </a:ext>
            </a:extLst>
          </p:cNvPr>
          <p:cNvSpPr txBox="1"/>
          <p:nvPr/>
        </p:nvSpPr>
        <p:spPr>
          <a:xfrm>
            <a:off x="3476792" y="4122770"/>
            <a:ext cx="14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323232">
                    <a:lumMod val="90000"/>
                    <a:lumOff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STUDENTI COINVOLTI </a:t>
            </a:r>
          </a:p>
        </p:txBody>
      </p:sp>
    </p:spTree>
    <p:extLst>
      <p:ext uri="{BB962C8B-B14F-4D97-AF65-F5344CB8AC3E}">
        <p14:creationId xmlns:p14="http://schemas.microsoft.com/office/powerpoint/2010/main" val="57834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12191999" cy="150876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L’indagine italiana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BB25C951-D4CF-424A-AD2A-A98C9AB14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6452" y="3131340"/>
            <a:ext cx="3518702" cy="3442484"/>
          </a:xfrm>
        </p:spPr>
      </p:pic>
      <p:pic>
        <p:nvPicPr>
          <p:cNvPr id="13" name="Segnaposto contenuto 5">
            <a:extLst>
              <a:ext uri="{FF2B5EF4-FFF2-40B4-BE49-F238E27FC236}">
                <a16:creationId xmlns:a16="http://schemas.microsoft.com/office/drawing/2014/main" id="{DB4C8FE2-C3BF-4C95-8E2E-D4FC270C86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06" t="-2705" r="57855" b="49976"/>
          <a:stretch/>
        </p:blipFill>
        <p:spPr>
          <a:xfrm>
            <a:off x="3229646" y="1792936"/>
            <a:ext cx="1902793" cy="150876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AC26384-1A74-4046-A7A7-03253E2E05E6}"/>
              </a:ext>
            </a:extLst>
          </p:cNvPr>
          <p:cNvSpPr txBox="1"/>
          <p:nvPr/>
        </p:nvSpPr>
        <p:spPr>
          <a:xfrm>
            <a:off x="1691368" y="2129295"/>
            <a:ext cx="2340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323232">
                    <a:lumMod val="90000"/>
                    <a:lumOff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18 CFP CIOFS-FP COINVOLTI in 6 REGIONI</a:t>
            </a:r>
          </a:p>
        </p:txBody>
      </p:sp>
      <p:pic>
        <p:nvPicPr>
          <p:cNvPr id="15" name="Segnaposto contenuto 5">
            <a:extLst>
              <a:ext uri="{FF2B5EF4-FFF2-40B4-BE49-F238E27FC236}">
                <a16:creationId xmlns:a16="http://schemas.microsoft.com/office/drawing/2014/main" id="{0F2A0B6E-24B0-4500-AB4C-8376E1BA3B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194" t="-2705" r="206" b="49976"/>
          <a:stretch/>
        </p:blipFill>
        <p:spPr>
          <a:xfrm>
            <a:off x="6221587" y="1904018"/>
            <a:ext cx="1779188" cy="150876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43E0CFC9-60FE-49B6-BCAA-2D203EAA8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065" y="3296651"/>
            <a:ext cx="3658433" cy="3442484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08A4E4D-B6F9-49A5-B66F-F42F41349B67}"/>
              </a:ext>
            </a:extLst>
          </p:cNvPr>
          <p:cNvSpPr txBox="1"/>
          <p:nvPr/>
        </p:nvSpPr>
        <p:spPr>
          <a:xfrm>
            <a:off x="8138863" y="2221628"/>
            <a:ext cx="2340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323232">
                    <a:lumMod val="90000"/>
                    <a:lumOff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809 INTERVISTATI</a:t>
            </a:r>
          </a:p>
        </p:txBody>
      </p:sp>
    </p:spTree>
    <p:extLst>
      <p:ext uri="{BB962C8B-B14F-4D97-AF65-F5344CB8AC3E}">
        <p14:creationId xmlns:p14="http://schemas.microsoft.com/office/powerpoint/2010/main" val="2026970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12191999" cy="150876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Risultati qualitativi - </a:t>
            </a:r>
            <a:r>
              <a:rPr lang="it-IT" dirty="0" err="1">
                <a:solidFill>
                  <a:schemeClr val="tx1"/>
                </a:solidFill>
              </a:rPr>
              <a:t>italia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81E11D0-DA9F-4DCD-A215-665B0DFE4883}"/>
              </a:ext>
            </a:extLst>
          </p:cNvPr>
          <p:cNvSpPr txBox="1"/>
          <p:nvPr/>
        </p:nvSpPr>
        <p:spPr>
          <a:xfrm>
            <a:off x="2394153" y="1911686"/>
            <a:ext cx="7403691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Livelli di soddisfazione per l’esperienza in WBL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78A4841-2446-4302-875B-64734DFA5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1072" y="2900836"/>
            <a:ext cx="8129852" cy="331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13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12191999" cy="150876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Risultati qualitativi - </a:t>
            </a:r>
            <a:r>
              <a:rPr lang="it-IT" dirty="0" err="1">
                <a:solidFill>
                  <a:schemeClr val="tx1"/>
                </a:solidFill>
              </a:rPr>
              <a:t>italia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81E11D0-DA9F-4DCD-A215-665B0DFE4883}"/>
              </a:ext>
            </a:extLst>
          </p:cNvPr>
          <p:cNvSpPr txBox="1"/>
          <p:nvPr/>
        </p:nvSpPr>
        <p:spPr>
          <a:xfrm>
            <a:off x="2881157" y="2136338"/>
            <a:ext cx="671512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Competenze acquisite durante il periodo in WBL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800A7AA-8C4E-458A-8103-2D5D45E29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325" y="2897461"/>
            <a:ext cx="7761468" cy="344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52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12191999" cy="150876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KEY FINDINGS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2" name="Stella a 5 punte 1">
            <a:extLst>
              <a:ext uri="{FF2B5EF4-FFF2-40B4-BE49-F238E27FC236}">
                <a16:creationId xmlns:a16="http://schemas.microsoft.com/office/drawing/2014/main" id="{30930C94-0932-4314-BB3E-944930A0BD01}"/>
              </a:ext>
            </a:extLst>
          </p:cNvPr>
          <p:cNvSpPr/>
          <p:nvPr/>
        </p:nvSpPr>
        <p:spPr>
          <a:xfrm>
            <a:off x="962025" y="1951672"/>
            <a:ext cx="914400" cy="914400"/>
          </a:xfrm>
          <a:prstGeom prst="star5">
            <a:avLst/>
          </a:prstGeom>
          <a:solidFill>
            <a:srgbClr val="3FBAA4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D689EA-97CE-42F1-A314-0F25DF2F2C37}"/>
              </a:ext>
            </a:extLst>
          </p:cNvPr>
          <p:cNvSpPr txBox="1"/>
          <p:nvPr/>
        </p:nvSpPr>
        <p:spPr>
          <a:xfrm>
            <a:off x="2124075" y="1951672"/>
            <a:ext cx="8963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Esperienza WBL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Il questionario ha mostrato che l'esperienza WBL permette lo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 sviluppo e il rafforzamento delle competenze tecniche e trasversali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, come la comunicazione efficace e la gestione delle relazioni. L'esperienza nel suo complesso è stata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valutata positivamente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33FF106-3EB9-4373-94E6-30AFB9AE9DA7}"/>
              </a:ext>
            </a:extLst>
          </p:cNvPr>
          <p:cNvSpPr txBox="1"/>
          <p:nvPr/>
        </p:nvSpPr>
        <p:spPr>
          <a:xfrm>
            <a:off x="819150" y="3498451"/>
            <a:ext cx="89630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Curriculum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La maggior parte degli intervistati ritiene che il curriculum formativo sia sufficientemente adeguato per preparare all'esperienza in WBL. Tuttavia, viene sottolineata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la necessità di un maggior numero di ore di laboratorio  e di esperienze di lavoro simulate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, dove esercitare le proprie competenze tecniche e trasversali in un contesto protetto gestito dai formatori.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inherit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inherit"/>
              <a:ea typeface="+mn-ea"/>
              <a:cs typeface="+mn-c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843D86-D337-4214-9D35-230C83234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444" y="3677023"/>
            <a:ext cx="1298756" cy="1298756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D7A8829-EC81-424A-9237-B2679D0384CE}"/>
              </a:ext>
            </a:extLst>
          </p:cNvPr>
          <p:cNvSpPr txBox="1"/>
          <p:nvPr/>
        </p:nvSpPr>
        <p:spPr>
          <a:xfrm>
            <a:off x="4186715" y="5258366"/>
            <a:ext cx="73194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Sono emersi alcuni elementi che hanno reso l'esperienza WBL più complessa. In particolare,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non sempre i compiti assegnati sono stati pertinenti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 agli studi o non c'è stata un'adeguata attività di accompagnamento da parte del tutor aziendale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inherit"/>
              <a:ea typeface="+mn-ea"/>
              <a:cs typeface="+mn-cs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C34CA37D-718F-4717-BA04-284147929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6485" y="5048238"/>
            <a:ext cx="1587862" cy="158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65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02919" y="1792937"/>
            <a:ext cx="7457605" cy="4912664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Clr>
                <a:schemeClr val="accent1"/>
              </a:buClr>
              <a:buNone/>
            </a:pPr>
            <a:r>
              <a:rPr lang="it-IT" sz="18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 </a:t>
            </a:r>
            <a:r>
              <a:rPr lang="it-IT" sz="1800" b="1" u="sng" dirty="0"/>
              <a:t>RAPPORTO CON LE IMPRESE E IL MERCATO DEL LAVORO</a:t>
            </a:r>
            <a:endParaRPr lang="it-IT" sz="1800" b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1800" dirty="0"/>
              <a:t>Il </a:t>
            </a:r>
            <a:r>
              <a:rPr lang="it-IT" sz="1800" b="1" u="sng" dirty="0"/>
              <a:t>Pacchetto informativo</a:t>
            </a:r>
            <a:r>
              <a:rPr lang="it-IT" sz="1800" dirty="0"/>
              <a:t> è uno strumento utile per gli operatori della </a:t>
            </a:r>
            <a:r>
              <a:rPr lang="it-IT" sz="1800" dirty="0" err="1"/>
              <a:t>IeFP</a:t>
            </a:r>
            <a:r>
              <a:rPr lang="it-IT" sz="1800" dirty="0"/>
              <a:t> al fine di coinvolgere le aziende nell'offerta di apprendimento basato sul lavoro e di apprendistato e, quindi, per migliorare la qualità della cooperazione, la formazione e l'esperienza degli enti di formazione, delle aziende e degli studenti. </a:t>
            </a:r>
          </a:p>
          <a:p>
            <a:pPr marL="0" indent="0" algn="just">
              <a:buNone/>
            </a:pPr>
            <a:r>
              <a:rPr lang="it-IT" sz="1800" dirty="0"/>
              <a:t>Il pacchetto fornisce informazioni su: </a:t>
            </a:r>
          </a:p>
          <a:p>
            <a:pPr algn="just"/>
            <a:r>
              <a:rPr lang="it-IT" sz="1800" dirty="0"/>
              <a:t>Perché vale la pena di accogliere tirocinanti e apprendisti</a:t>
            </a:r>
          </a:p>
          <a:p>
            <a:pPr algn="just"/>
            <a:r>
              <a:rPr lang="it-IT" sz="1800" dirty="0"/>
              <a:t>Definizione di apprendimento basato sul lavoro </a:t>
            </a:r>
          </a:p>
          <a:p>
            <a:pPr algn="just"/>
            <a:r>
              <a:rPr lang="it-IT" sz="1800" dirty="0"/>
              <a:t>Definizione di tirocinio e link alle relative informazioni</a:t>
            </a:r>
          </a:p>
          <a:p>
            <a:pPr algn="just"/>
            <a:r>
              <a:rPr lang="it-IT" sz="1800" dirty="0"/>
              <a:t>Definizione di apprendistato e link alle relative informazioni</a:t>
            </a:r>
          </a:p>
          <a:p>
            <a:pPr algn="just"/>
            <a:r>
              <a:rPr lang="it-IT" sz="1800" dirty="0"/>
              <a:t>Regole e gestione del WBL (come organizzare i tirocini, come collaborare con i fornitori di </a:t>
            </a:r>
            <a:r>
              <a:rPr lang="it-IT" sz="1800" dirty="0" err="1"/>
              <a:t>IeFP</a:t>
            </a:r>
            <a:r>
              <a:rPr lang="it-IT" sz="1800" dirty="0"/>
              <a:t>, come formare e sostenere gli studenti, criteri e indicatori di qualità)</a:t>
            </a:r>
            <a:endParaRPr lang="it-IT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it-IT" sz="1400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IL PACCHETTO INFORMATIVO</a:t>
            </a: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1355319" y="4365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pic>
        <p:nvPicPr>
          <p:cNvPr id="7" name="Immagine 6"/>
          <p:cNvPicPr/>
          <p:nvPr/>
        </p:nvPicPr>
        <p:blipFill rotWithShape="1">
          <a:blip r:embed="rId2"/>
          <a:srcRect l="21009" t="14445" r="43051" b="5277"/>
          <a:stretch/>
        </p:blipFill>
        <p:spPr bwMode="auto">
          <a:xfrm>
            <a:off x="9231214" y="2481196"/>
            <a:ext cx="2200910" cy="30727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9777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02919" y="1839309"/>
            <a:ext cx="9784080" cy="4876801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Clr>
                <a:schemeClr val="accent1"/>
              </a:buClr>
              <a:buNone/>
            </a:pPr>
            <a:r>
              <a:rPr lang="en-GB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 </a:t>
            </a:r>
            <a:r>
              <a:rPr lang="it-IT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MOBILITÀ E INTERNAZIONALIZZAZIONE </a:t>
            </a:r>
          </a:p>
          <a:p>
            <a:pPr marL="0" indent="0" algn="just">
              <a:buNone/>
            </a:pPr>
            <a:r>
              <a:rPr lang="it-IT" dirty="0"/>
              <a:t>Sono stati organizzati tre </a:t>
            </a:r>
            <a:r>
              <a:rPr lang="it-IT" dirty="0" err="1"/>
              <a:t>webinar</a:t>
            </a:r>
            <a:r>
              <a:rPr lang="it-IT" dirty="0"/>
              <a:t> europei in aprile e giugno 2021, per i fornitori di </a:t>
            </a:r>
            <a:r>
              <a:rPr lang="it-IT" dirty="0" err="1"/>
              <a:t>IeFP</a:t>
            </a:r>
            <a:r>
              <a:rPr lang="it-IT" dirty="0"/>
              <a:t> che vogliono presentare le loro domande di mobilità per la prima volta e hanno bisogno di supporto tecnico per questo. </a:t>
            </a:r>
          </a:p>
          <a:p>
            <a:pPr marL="0" indent="0" algn="just">
              <a:buNone/>
            </a:pPr>
            <a:r>
              <a:rPr lang="it-IT" b="1" u="sng" dirty="0"/>
              <a:t>Spazio di rete virtuale. </a:t>
            </a:r>
            <a:r>
              <a:rPr lang="it-IT" dirty="0"/>
              <a:t>Lo spazio virtuale di networking è una piattaforma online che fornisce supporto ai fornitori di </a:t>
            </a:r>
            <a:r>
              <a:rPr lang="it-IT" dirty="0" err="1"/>
              <a:t>IeFP</a:t>
            </a:r>
            <a:r>
              <a:rPr lang="it-IT" dirty="0"/>
              <a:t> e alle aziende che hanno intenzione di partecipare in progetti europei di mobilità. </a:t>
            </a:r>
          </a:p>
          <a:p>
            <a:pPr marL="0" indent="0" algn="just">
              <a:buNone/>
            </a:pPr>
            <a:r>
              <a:rPr lang="it-IT" b="1" u="sng" dirty="0"/>
              <a:t>Ufficio di supporto alla progettazione europea. </a:t>
            </a:r>
            <a:r>
              <a:rPr lang="it-IT" dirty="0"/>
              <a:t>In ognuno dei paesi partner è stato attivato questo servizio online fornito attraverso la piattaforma. Il servizio ha lo scopo di fornire supporto alla predisposizione e presentazione di progetti di mobilità europea, o progetti europei in generale, a quelle organizzazioni di </a:t>
            </a:r>
            <a:r>
              <a:rPr lang="it-IT" dirty="0" err="1"/>
              <a:t>IeFP</a:t>
            </a:r>
            <a:r>
              <a:rPr lang="it-IT" dirty="0"/>
              <a:t> che hanno nulla o scarsa esperienza di partecipazione a livello europeo.</a:t>
            </a:r>
          </a:p>
          <a:p>
            <a:pPr marL="0" indent="0" algn="just">
              <a:buNone/>
            </a:pPr>
            <a:r>
              <a:rPr lang="it-IT" dirty="0">
                <a:hlinkClick r:id="rId2"/>
              </a:rPr>
              <a:t>https://vetmobility.eu/project-support-office/webinars/</a:t>
            </a:r>
            <a:endParaRPr lang="it-IT" dirty="0"/>
          </a:p>
          <a:p>
            <a:pPr marL="0" indent="0" algn="just">
              <a:buNone/>
            </a:pPr>
            <a:r>
              <a:rPr lang="it-IT" dirty="0">
                <a:hlinkClick r:id="rId3"/>
              </a:rPr>
              <a:t>www.eduwork.net</a:t>
            </a:r>
            <a:endParaRPr lang="it-IT" dirty="0"/>
          </a:p>
          <a:p>
            <a:pPr marL="0" indent="0" algn="just">
              <a:buNone/>
            </a:pP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Cosa è </a:t>
            </a:r>
            <a:r>
              <a:rPr lang="en-US" dirty="0" err="1"/>
              <a:t>stato</a:t>
            </a:r>
            <a:r>
              <a:rPr lang="en-US" dirty="0"/>
              <a:t> </a:t>
            </a:r>
            <a:r>
              <a:rPr lang="en-US" dirty="0" err="1"/>
              <a:t>realizzato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03085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9C567-6FEF-4B57-9077-B3720AE8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in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39998-4A97-454A-9A0E-0C459851A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Website:</a:t>
            </a: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2"/>
              </a:rPr>
              <a:t>http://www.eduwork.net/</a:t>
            </a:r>
            <a:endParaRPr lang="en-US" sz="1600" b="0" i="0" u="none" strike="noStrike" dirty="0">
              <a:effectLst/>
              <a:latin typeface="Roboto"/>
            </a:endParaRPr>
          </a:p>
          <a:p>
            <a:pPr marL="0" indent="0">
              <a:buNone/>
            </a:pPr>
            <a:r>
              <a:rPr lang="en-US" sz="1600" u="sng" dirty="0">
                <a:latin typeface="Roboto"/>
              </a:rPr>
              <a:t>Facebook:</a:t>
            </a:r>
            <a:endParaRPr lang="en-US" sz="1600" b="0" i="0" u="sng" dirty="0">
              <a:effectLst/>
              <a:latin typeface="Roboto"/>
            </a:endParaRP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3"/>
              </a:rPr>
              <a:t>https://www.facebook.com/eduworknet/</a:t>
            </a:r>
            <a:endParaRPr lang="en-US" sz="1600" b="0" i="0" u="none" strike="noStrike" dirty="0">
              <a:effectLst/>
              <a:latin typeface="Roboto"/>
            </a:endParaRPr>
          </a:p>
          <a:p>
            <a:pPr marL="0" indent="0">
              <a:buNone/>
            </a:pPr>
            <a:r>
              <a:rPr lang="en-US" sz="1600" b="0" i="0" u="sng" dirty="0">
                <a:effectLst/>
                <a:latin typeface="Roboto"/>
              </a:rPr>
              <a:t>LinkedIn:</a:t>
            </a: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4"/>
              </a:rPr>
              <a:t>https://www.linkedin.com/company/eduworknet/</a:t>
            </a:r>
            <a:endParaRPr lang="en-US" sz="1600" u="none" strike="noStrike" dirty="0">
              <a:latin typeface="Roboto"/>
            </a:endParaRPr>
          </a:p>
          <a:p>
            <a:pPr marL="0" indent="0">
              <a:buNone/>
            </a:pPr>
            <a:r>
              <a:rPr lang="en-US" sz="1600" dirty="0">
                <a:latin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YouTube: </a:t>
            </a: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5"/>
              </a:rPr>
              <a:t>https://www.youtube.com/channel/UCdLHUV_3x56R5lpVe6O8kw/</a:t>
            </a:r>
            <a:endParaRPr lang="en-US" sz="1600" b="0" i="0" dirty="0">
              <a:effectLst/>
              <a:latin typeface="Roboto"/>
            </a:endParaRPr>
          </a:p>
          <a:p>
            <a:endParaRPr lang="el-GR" sz="1600" dirty="0"/>
          </a:p>
        </p:txBody>
      </p:sp>
      <p:pic>
        <p:nvPicPr>
          <p:cNvPr id="8" name="Picture 8" descr="Logo, icon&#10;&#10;Description automatically generated">
            <a:extLst>
              <a:ext uri="{FF2B5EF4-FFF2-40B4-BE49-F238E27FC236}">
                <a16:creationId xmlns:a16="http://schemas.microsoft.com/office/drawing/2014/main" id="{CEB6523F-AD44-4A76-A6BD-5D9AEA9FB8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7850" y="2727800"/>
            <a:ext cx="984444" cy="9844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87E83A-FB0F-4600-978E-26BD2A2D8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7360" y="4813202"/>
            <a:ext cx="1607765" cy="1636734"/>
          </a:xfrm>
          <a:prstGeom prst="rect">
            <a:avLst/>
          </a:prstGeom>
        </p:spPr>
      </p:pic>
      <p:pic>
        <p:nvPicPr>
          <p:cNvPr id="11" name="Picture 11" descr="Logo&#10;&#10;Description automatically generated">
            <a:extLst>
              <a:ext uri="{FF2B5EF4-FFF2-40B4-BE49-F238E27FC236}">
                <a16:creationId xmlns:a16="http://schemas.microsoft.com/office/drawing/2014/main" id="{B264DD6F-CCF5-494A-9F1E-94D8345912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4135" y="4813202"/>
            <a:ext cx="1751874" cy="175187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86999" y="555464"/>
            <a:ext cx="983056" cy="6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22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contenuto 3"/>
          <p:cNvSpPr txBox="1">
            <a:spLocks noGrp="1"/>
          </p:cNvSpPr>
          <p:nvPr>
            <p:ph idx="1"/>
          </p:nvPr>
        </p:nvSpPr>
        <p:spPr>
          <a:xfrm>
            <a:off x="1202919" y="2011680"/>
            <a:ext cx="9784080" cy="3760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endParaRPr lang="it-IT" sz="4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t-IT" sz="4000" b="1" dirty="0">
                <a:solidFill>
                  <a:srgbClr val="008000"/>
                </a:solidFill>
              </a:rPr>
              <a:t>Grazie per l’attenzione!</a:t>
            </a:r>
          </a:p>
          <a:p>
            <a:pPr marL="0" indent="0" algn="ctr">
              <a:buNone/>
            </a:pPr>
            <a:endParaRPr lang="it-IT" sz="4000" b="1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endParaRPr lang="it-IT" sz="4000" b="1" dirty="0">
              <a:solidFill>
                <a:srgbClr val="008000"/>
              </a:solidFill>
            </a:endParaRPr>
          </a:p>
          <a:p>
            <a:pPr marL="0" indent="0" algn="r">
              <a:buNone/>
            </a:pPr>
            <a:r>
              <a:rPr lang="it-IT" sz="2000" b="1" dirty="0">
                <a:solidFill>
                  <a:srgbClr val="008000"/>
                </a:solidFill>
              </a:rPr>
              <a:t>Tiziana Piacentini </a:t>
            </a:r>
          </a:p>
          <a:p>
            <a:pPr marL="0" indent="0" algn="r">
              <a:buNone/>
            </a:pPr>
            <a:r>
              <a:rPr lang="it-IT" sz="2000" b="1" dirty="0">
                <a:solidFill>
                  <a:srgbClr val="008000"/>
                </a:solidFill>
              </a:rPr>
              <a:t>tpiacentini@ciofs-fp.org</a:t>
            </a:r>
          </a:p>
        </p:txBody>
      </p:sp>
    </p:spTree>
    <p:extLst>
      <p:ext uri="{BB962C8B-B14F-4D97-AF65-F5344CB8AC3E}">
        <p14:creationId xmlns:p14="http://schemas.microsoft.com/office/powerpoint/2010/main" val="2462810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</TotalTime>
  <Words>1471</Words>
  <Application>Microsoft Office PowerPoint</Application>
  <PresentationFormat>Widescreen</PresentationFormat>
  <Paragraphs>134</Paragraphs>
  <Slides>18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4" baseType="lpstr">
      <vt:lpstr>Calibri</vt:lpstr>
      <vt:lpstr>Corbel</vt:lpstr>
      <vt:lpstr>inherit</vt:lpstr>
      <vt:lpstr>Roboto</vt:lpstr>
      <vt:lpstr>Wingdings</vt:lpstr>
      <vt:lpstr>Banded</vt:lpstr>
      <vt:lpstr>Tra formazione e impresa: percorsi di apprendimento basati sul lavoro   le opportunità del Sistema Duale in un mercato internazionalizzato  Palazzo Sistema • Milano  7 marzo 2022</vt:lpstr>
      <vt:lpstr>IN QUALE CONTESTO STRATEGICO NASCE Eduwork.Net? </vt:lpstr>
      <vt:lpstr>IN QUALE CONTESTO STRATEGICO NASCE Eduwork.Net? </vt:lpstr>
      <vt:lpstr>Quali gli obiettivi di Eduwork.Net?</vt:lpstr>
      <vt:lpstr>Eduwork.Net: our partnership</vt:lpstr>
      <vt:lpstr>Assi strategici</vt:lpstr>
      <vt:lpstr>Cosa è stato realizzato</vt:lpstr>
      <vt:lpstr>Cosa è stato realizzato</vt:lpstr>
      <vt:lpstr>IL QUESTIONARIO</vt:lpstr>
      <vt:lpstr>Dati quantitativi e demografici</vt:lpstr>
      <vt:lpstr>L’indagine italiana</vt:lpstr>
      <vt:lpstr>Risultati qualitativi - italia</vt:lpstr>
      <vt:lpstr>Risultati qualitativi - italia</vt:lpstr>
      <vt:lpstr>KEY FINDINGS</vt:lpstr>
      <vt:lpstr>IL PACCHETTO INFORMATIVO</vt:lpstr>
      <vt:lpstr>Cosa è stato realizzato</vt:lpstr>
      <vt:lpstr>Get in Touch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Batsi</dc:creator>
  <cp:lastModifiedBy>Tiziana Piacentini</cp:lastModifiedBy>
  <cp:revision>73</cp:revision>
  <cp:lastPrinted>2022-02-24T08:32:38Z</cp:lastPrinted>
  <dcterms:created xsi:type="dcterms:W3CDTF">2020-10-01T09:35:02Z</dcterms:created>
  <dcterms:modified xsi:type="dcterms:W3CDTF">2022-03-05T13:05:32Z</dcterms:modified>
</cp:coreProperties>
</file>