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33" r:id="rId1"/>
  </p:sldMasterIdLst>
  <p:sldIdLst>
    <p:sldId id="259" r:id="rId2"/>
    <p:sldId id="261" r:id="rId3"/>
    <p:sldId id="271" r:id="rId4"/>
    <p:sldId id="262" r:id="rId5"/>
    <p:sldId id="263" r:id="rId6"/>
    <p:sldId id="272" r:id="rId7"/>
    <p:sldId id="260" r:id="rId8"/>
    <p:sldId id="265" r:id="rId9"/>
    <p:sldId id="266" r:id="rId10"/>
    <p:sldId id="267" r:id="rId11"/>
    <p:sldId id="268" r:id="rId12"/>
    <p:sldId id="25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avia Spizzichino" initials="F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1" d="100"/>
          <a:sy n="91" d="100"/>
        </p:scale>
        <p:origin x="-126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pic>
        <p:nvPicPr>
          <p:cNvPr id="9" name="Content Placeholder 4" descr="Icon&#10;&#10;Description automatically generated">
            <a:extLst>
              <a:ext uri="{FF2B5EF4-FFF2-40B4-BE49-F238E27FC236}">
                <a16:creationId xmlns:a16="http://schemas.microsoft.com/office/drawing/2014/main" xmlns="" id="{EB52F7B0-9B08-4FC9-B7B1-E1917165CC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333" r="-1" b="-1"/>
          <a:stretch/>
        </p:blipFill>
        <p:spPr>
          <a:xfrm>
            <a:off x="107980" y="6111832"/>
            <a:ext cx="1013438" cy="57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00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xmlns="" id="{F2D3BA55-E7DF-411B-83D4-77C7AF058C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78337" y="6142413"/>
            <a:ext cx="2725148" cy="560881"/>
          </a:xfrm>
          <a:prstGeom prst="rect">
            <a:avLst/>
          </a:prstGeom>
        </p:spPr>
      </p:pic>
      <p:pic>
        <p:nvPicPr>
          <p:cNvPr id="13" name="Content Placeholder 4" descr="Icon&#10;&#10;Description automatically generated">
            <a:extLst>
              <a:ext uri="{FF2B5EF4-FFF2-40B4-BE49-F238E27FC236}">
                <a16:creationId xmlns:a16="http://schemas.microsoft.com/office/drawing/2014/main" xmlns="" id="{FA444290-AA6D-48E8-AE9C-E3340F73C9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3333" r="-1" b="-1"/>
          <a:stretch/>
        </p:blipFill>
        <p:spPr>
          <a:xfrm>
            <a:off x="107980" y="6111832"/>
            <a:ext cx="1013438" cy="57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190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417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06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911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67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pic>
        <p:nvPicPr>
          <p:cNvPr id="6" name="Content Placeholder 4" descr="Icon&#10;&#10;Description automatically generated">
            <a:extLst>
              <a:ext uri="{FF2B5EF4-FFF2-40B4-BE49-F238E27FC236}">
                <a16:creationId xmlns:a16="http://schemas.microsoft.com/office/drawing/2014/main" xmlns="" id="{EC5CD12C-9CC0-4846-8C97-E234E5C133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333" r="-1" b="-1"/>
          <a:stretch/>
        </p:blipFill>
        <p:spPr>
          <a:xfrm>
            <a:off x="107980" y="6111832"/>
            <a:ext cx="1013438" cy="57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27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365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2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52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53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pic>
        <p:nvPicPr>
          <p:cNvPr id="11" name="Content Placeholder 4" descr="Icon&#10;&#10;Description automatically generated">
            <a:extLst>
              <a:ext uri="{FF2B5EF4-FFF2-40B4-BE49-F238E27FC236}">
                <a16:creationId xmlns:a16="http://schemas.microsoft.com/office/drawing/2014/main" xmlns="" id="{AC60ED72-D82F-401C-A013-866675DD72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3333" r="-1" b="-1"/>
          <a:stretch/>
        </p:blipFill>
        <p:spPr>
          <a:xfrm>
            <a:off x="107980" y="6111832"/>
            <a:ext cx="1013438" cy="57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8513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4" r:id="rId1"/>
    <p:sldLayoutId id="2147484036" r:id="rId2"/>
    <p:sldLayoutId id="2147484035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www.facebook.com/eduworknet/" TargetMode="External"/><Relationship Id="rId7" Type="http://schemas.openxmlformats.org/officeDocument/2006/relationships/image" Target="../media/image13.png"/><Relationship Id="rId2" Type="http://schemas.openxmlformats.org/officeDocument/2006/relationships/hyperlink" Target="http://www.eduwork.net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hyperlink" Target="https://www.youtube.com/channel/UCdLHUV_3x156R5lpVe6O8kw/" TargetMode="External"/><Relationship Id="rId4" Type="http://schemas.openxmlformats.org/officeDocument/2006/relationships/hyperlink" Target="https://www.linkedin.com/company/eduworknet/" TargetMode="External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06B4336E-CA7E-4370-8D24-72BCD5FE5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EDUWORK.NET</a:t>
            </a:r>
          </a:p>
          <a:p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“Networking of VET providers for improving quality of work based learning at local  and transnational level” </a:t>
            </a:r>
          </a:p>
          <a:p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No.609096-EPP-1-2019-1-IT-EPPKA3-VET-NETPAR</a:t>
            </a:r>
          </a:p>
          <a:p>
            <a:endParaRPr lang="el-G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b="1" dirty="0" smtClean="0"/>
              <a:t>“</a:t>
            </a:r>
            <a:r>
              <a:rPr lang="it-IT" sz="2800" b="1" dirty="0"/>
              <a:t>Conoscere la Mobilità Europea</a:t>
            </a:r>
            <a:r>
              <a:rPr lang="it-IT" sz="2800" dirty="0"/>
              <a:t/>
            </a:r>
            <a:br>
              <a:rPr lang="it-IT" sz="2800" dirty="0"/>
            </a:br>
            <a:r>
              <a:rPr lang="it-IT" sz="2800" b="1" dirty="0"/>
              <a:t>Indicazioni operative per la </a:t>
            </a:r>
            <a:r>
              <a:rPr lang="it-IT" sz="2800" b="1" dirty="0" smtClean="0"/>
              <a:t>progettazione</a:t>
            </a:r>
            <a:r>
              <a:rPr lang="it-IT" sz="2800" b="1" dirty="0" smtClean="0"/>
              <a:t>”</a:t>
            </a:r>
            <a:r>
              <a:rPr lang="it-IT" sz="2800" b="1" dirty="0"/>
              <a:t/>
            </a:r>
            <a:br>
              <a:rPr lang="it-IT" sz="2800" b="1" dirty="0"/>
            </a:br>
            <a:r>
              <a:rPr lang="it-IT" sz="2800" b="1" dirty="0"/>
              <a:t/>
            </a:r>
            <a:br>
              <a:rPr lang="it-IT" sz="2800" b="1" dirty="0"/>
            </a:br>
            <a:r>
              <a:rPr lang="it-IT" sz="2000" b="1" dirty="0" smtClean="0"/>
              <a:t>Evento di networking online</a:t>
            </a:r>
            <a:r>
              <a:rPr lang="it-IT" sz="2000" b="1" dirty="0"/>
              <a:t/>
            </a:r>
            <a:br>
              <a:rPr lang="it-IT" sz="2000" b="1" dirty="0"/>
            </a:br>
            <a:r>
              <a:rPr lang="it-IT" sz="2000" b="1" dirty="0" smtClean="0"/>
              <a:t>01/02/2022</a:t>
            </a:r>
            <a:endParaRPr lang="it-IT" sz="20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2634" y="6004794"/>
            <a:ext cx="983056" cy="6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88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xmlns="" id="{1D7ED587-DB22-486A-BEC0-DAEAD35BE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IN QUALE CONTESTO STRATEGICO NASCE </a:t>
            </a:r>
            <a:r>
              <a:rPr lang="it-IT" b="1" dirty="0" err="1" smtClean="0"/>
              <a:t>Eduwork.Net</a:t>
            </a:r>
            <a:r>
              <a:rPr lang="it-IT" b="1" dirty="0"/>
              <a:t>?</a:t>
            </a:r>
            <a:br>
              <a:rPr lang="it-IT" b="1" dirty="0"/>
            </a:br>
            <a:endParaRPr lang="el-G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DA25A7-6656-4E26-8B64-44D77C76C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dirty="0" err="1" smtClean="0"/>
              <a:t>Gli</a:t>
            </a:r>
            <a:r>
              <a:rPr lang="en-US" dirty="0" smtClean="0"/>
              <a:t> </a:t>
            </a:r>
            <a:r>
              <a:rPr lang="en-US" dirty="0" err="1" smtClean="0"/>
              <a:t>atti</a:t>
            </a:r>
            <a:r>
              <a:rPr lang="en-US" dirty="0" smtClean="0"/>
              <a:t> di </a:t>
            </a:r>
            <a:r>
              <a:rPr lang="en-US" dirty="0" err="1" smtClean="0"/>
              <a:t>programmazione</a:t>
            </a:r>
            <a:r>
              <a:rPr lang="en-US" dirty="0" smtClean="0"/>
              <a:t> e </a:t>
            </a:r>
            <a:r>
              <a:rPr lang="en-US" dirty="0" err="1" smtClean="0"/>
              <a:t>indirizzo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Commissione</a:t>
            </a:r>
            <a:r>
              <a:rPr lang="en-US" dirty="0" smtClean="0"/>
              <a:t> </a:t>
            </a:r>
            <a:r>
              <a:rPr lang="en-US" dirty="0" err="1" smtClean="0"/>
              <a:t>Europea</a:t>
            </a:r>
            <a:r>
              <a:rPr lang="en-US" dirty="0" smtClean="0"/>
              <a:t>, </a:t>
            </a:r>
            <a:r>
              <a:rPr lang="en-US" dirty="0" err="1" smtClean="0"/>
              <a:t>sulla</a:t>
            </a:r>
            <a:r>
              <a:rPr lang="en-US" dirty="0" smtClean="0"/>
              <a:t> base </a:t>
            </a:r>
            <a:r>
              <a:rPr lang="en-US" dirty="0" err="1" smtClean="0"/>
              <a:t>delle</a:t>
            </a:r>
            <a:r>
              <a:rPr lang="en-US" dirty="0" smtClean="0"/>
              <a:t> </a:t>
            </a:r>
            <a:r>
              <a:rPr lang="en-US" dirty="0" err="1" smtClean="0"/>
              <a:t>risultanze</a:t>
            </a:r>
            <a:r>
              <a:rPr lang="en-US" dirty="0" smtClean="0"/>
              <a:t> e </a:t>
            </a:r>
            <a:r>
              <a:rPr lang="en-US" dirty="0" err="1" smtClean="0"/>
              <a:t>valutazioni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programmi</a:t>
            </a:r>
            <a:r>
              <a:rPr lang="en-US" dirty="0" smtClean="0"/>
              <a:t> </a:t>
            </a:r>
            <a:r>
              <a:rPr lang="en-US" dirty="0" err="1" smtClean="0"/>
              <a:t>operativi</a:t>
            </a:r>
            <a:r>
              <a:rPr lang="en-US" dirty="0" smtClean="0"/>
              <a:t> e del </a:t>
            </a:r>
            <a:r>
              <a:rPr lang="en-US" dirty="0" err="1" smtClean="0"/>
              <a:t>mercato</a:t>
            </a:r>
            <a:r>
              <a:rPr lang="en-US" dirty="0" smtClean="0"/>
              <a:t> del </a:t>
            </a:r>
            <a:r>
              <a:rPr lang="en-US" dirty="0" err="1" smtClean="0"/>
              <a:t>lavoro</a:t>
            </a:r>
            <a:r>
              <a:rPr lang="en-US" dirty="0" smtClean="0"/>
              <a:t>, </a:t>
            </a:r>
            <a:r>
              <a:rPr lang="en-US" dirty="0" err="1" smtClean="0"/>
              <a:t>hanno</a:t>
            </a:r>
            <a:r>
              <a:rPr lang="en-US" dirty="0" smtClean="0"/>
              <a:t> </a:t>
            </a:r>
            <a:r>
              <a:rPr lang="en-US" dirty="0" err="1" smtClean="0"/>
              <a:t>ormai</a:t>
            </a:r>
            <a:r>
              <a:rPr lang="en-US" dirty="0" smtClean="0"/>
              <a:t> </a:t>
            </a:r>
            <a:r>
              <a:rPr lang="en-US" dirty="0" err="1" smtClean="0"/>
              <a:t>asseverato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fornitori</a:t>
            </a:r>
            <a:r>
              <a:rPr lang="en-US" dirty="0" smtClean="0"/>
              <a:t> di </a:t>
            </a:r>
            <a:r>
              <a:rPr lang="en-US" dirty="0" err="1" smtClean="0"/>
              <a:t>IeFP</a:t>
            </a:r>
            <a:r>
              <a:rPr lang="en-US" dirty="0" smtClean="0"/>
              <a:t> </a:t>
            </a:r>
            <a:r>
              <a:rPr lang="en-US" dirty="0" err="1" smtClean="0"/>
              <a:t>sono</a:t>
            </a:r>
            <a:r>
              <a:rPr lang="en-US" dirty="0" smtClean="0"/>
              <a:t> </a:t>
            </a:r>
            <a:r>
              <a:rPr lang="en-US" dirty="0" err="1" smtClean="0"/>
              <a:t>attori</a:t>
            </a:r>
            <a:r>
              <a:rPr lang="en-US" dirty="0" smtClean="0"/>
              <a:t> </a:t>
            </a:r>
            <a:r>
              <a:rPr lang="en-US" dirty="0" err="1" smtClean="0"/>
              <a:t>chiave</a:t>
            </a:r>
            <a:r>
              <a:rPr lang="en-US" dirty="0" smtClean="0"/>
              <a:t>: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dirty="0" smtClean="0"/>
          </a:p>
          <a:p>
            <a:pPr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dirty="0" err="1" smtClean="0"/>
              <a:t>nell’implementazione</a:t>
            </a:r>
            <a:r>
              <a:rPr lang="en-US" dirty="0" smtClean="0"/>
              <a:t> </a:t>
            </a:r>
            <a:r>
              <a:rPr lang="en-US" dirty="0" err="1" smtClean="0"/>
              <a:t>delle</a:t>
            </a:r>
            <a:r>
              <a:rPr lang="en-US" dirty="0" smtClean="0"/>
              <a:t> </a:t>
            </a:r>
            <a:r>
              <a:rPr lang="en-US" dirty="0" err="1" smtClean="0"/>
              <a:t>politiche</a:t>
            </a:r>
            <a:r>
              <a:rPr lang="en-US" dirty="0" smtClean="0"/>
              <a:t> di </a:t>
            </a:r>
            <a:r>
              <a:rPr lang="en-US" dirty="0" err="1" smtClean="0"/>
              <a:t>riforma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formazione</a:t>
            </a:r>
            <a:r>
              <a:rPr lang="en-US" dirty="0" smtClean="0"/>
              <a:t> </a:t>
            </a:r>
            <a:r>
              <a:rPr lang="en-US" dirty="0" err="1" smtClean="0"/>
              <a:t>professionale</a:t>
            </a:r>
            <a:r>
              <a:rPr lang="en-US" dirty="0" smtClean="0"/>
              <a:t> a </a:t>
            </a:r>
            <a:r>
              <a:rPr lang="en-US" dirty="0" err="1" smtClean="0"/>
              <a:t>livello</a:t>
            </a:r>
            <a:r>
              <a:rPr lang="en-US" dirty="0" smtClean="0"/>
              <a:t> </a:t>
            </a:r>
            <a:r>
              <a:rPr lang="en-US" dirty="0" err="1" smtClean="0"/>
              <a:t>europeo</a:t>
            </a:r>
            <a:r>
              <a:rPr lang="en-US" dirty="0" smtClean="0"/>
              <a:t> e </a:t>
            </a:r>
            <a:r>
              <a:rPr lang="en-US" dirty="0" err="1" smtClean="0"/>
              <a:t>nazionale</a:t>
            </a:r>
            <a:endParaRPr lang="en-US" dirty="0" smtClean="0"/>
          </a:p>
          <a:p>
            <a:pPr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dirty="0" err="1" smtClean="0"/>
              <a:t>nella</a:t>
            </a:r>
            <a:r>
              <a:rPr lang="en-US" dirty="0" smtClean="0"/>
              <a:t> </a:t>
            </a:r>
            <a:r>
              <a:rPr lang="en-US" dirty="0" err="1" smtClean="0"/>
              <a:t>diffusione</a:t>
            </a:r>
            <a:r>
              <a:rPr lang="en-US" dirty="0" smtClean="0"/>
              <a:t> </a:t>
            </a:r>
            <a:r>
              <a:rPr lang="en-US" dirty="0" err="1" smtClean="0"/>
              <a:t>delle</a:t>
            </a:r>
            <a:r>
              <a:rPr lang="en-US" dirty="0" smtClean="0"/>
              <a:t> </a:t>
            </a:r>
            <a:r>
              <a:rPr lang="en-US" dirty="0" err="1" smtClean="0"/>
              <a:t>buone</a:t>
            </a:r>
            <a:r>
              <a:rPr lang="en-US" dirty="0" smtClean="0"/>
              <a:t> </a:t>
            </a:r>
            <a:r>
              <a:rPr lang="en-US" dirty="0" err="1" smtClean="0"/>
              <a:t>pratiche</a:t>
            </a:r>
            <a:r>
              <a:rPr lang="en-US" dirty="0" smtClean="0"/>
              <a:t> </a:t>
            </a:r>
            <a:r>
              <a:rPr lang="en-US" dirty="0" err="1" smtClean="0"/>
              <a:t>nelle</a:t>
            </a:r>
            <a:r>
              <a:rPr lang="en-US" dirty="0" smtClean="0"/>
              <a:t> </a:t>
            </a:r>
            <a:r>
              <a:rPr lang="en-US" dirty="0" err="1" smtClean="0"/>
              <a:t>agende</a:t>
            </a:r>
            <a:r>
              <a:rPr lang="en-US" dirty="0" smtClean="0"/>
              <a:t> </a:t>
            </a:r>
            <a:r>
              <a:rPr lang="en-US" dirty="0" err="1" smtClean="0"/>
              <a:t>politiche</a:t>
            </a:r>
            <a:r>
              <a:rPr lang="en-US" dirty="0" smtClean="0"/>
              <a:t> di </a:t>
            </a:r>
            <a:r>
              <a:rPr lang="en-US" dirty="0" err="1" smtClean="0"/>
              <a:t>riforma</a:t>
            </a:r>
            <a:r>
              <a:rPr lang="en-US" dirty="0" smtClean="0"/>
              <a:t> 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dirty="0" err="1"/>
              <a:t>n</a:t>
            </a:r>
            <a:r>
              <a:rPr lang="en-US" dirty="0" err="1" smtClean="0"/>
              <a:t>el</a:t>
            </a:r>
            <a:r>
              <a:rPr lang="en-US" dirty="0" smtClean="0"/>
              <a:t> </a:t>
            </a:r>
            <a:r>
              <a:rPr lang="en-US" dirty="0" err="1" smtClean="0"/>
              <a:t>fornire</a:t>
            </a:r>
            <a:r>
              <a:rPr lang="en-US" dirty="0" smtClean="0"/>
              <a:t> feedback e </a:t>
            </a:r>
            <a:r>
              <a:rPr lang="en-US" dirty="0" err="1" smtClean="0"/>
              <a:t>competenze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proposte</a:t>
            </a:r>
            <a:r>
              <a:rPr lang="en-US" dirty="0" smtClean="0"/>
              <a:t> </a:t>
            </a:r>
            <a:r>
              <a:rPr lang="en-US" dirty="0" err="1" smtClean="0"/>
              <a:t>politiche</a:t>
            </a:r>
            <a:r>
              <a:rPr lang="en-US" dirty="0" smtClean="0"/>
              <a:t> </a:t>
            </a:r>
            <a:r>
              <a:rPr lang="en-US" dirty="0" err="1" smtClean="0"/>
              <a:t>fatte</a:t>
            </a:r>
            <a:r>
              <a:rPr lang="en-US" dirty="0" smtClean="0"/>
              <a:t> a </a:t>
            </a:r>
            <a:r>
              <a:rPr lang="en-US" dirty="0" err="1" smtClean="0"/>
              <a:t>livello</a:t>
            </a:r>
            <a:r>
              <a:rPr lang="en-US" dirty="0" smtClean="0"/>
              <a:t> </a:t>
            </a:r>
            <a:r>
              <a:rPr lang="en-US" dirty="0" err="1" smtClean="0"/>
              <a:t>europeo</a:t>
            </a:r>
            <a:endParaRPr lang="en-US" dirty="0" smtClean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dirty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it-IT" dirty="0" smtClean="0"/>
              <a:t>Quindi, supportare e potenziare la partecipazione dei </a:t>
            </a:r>
            <a:r>
              <a:rPr lang="it-IT" dirty="0"/>
              <a:t>fornitori di </a:t>
            </a:r>
            <a:r>
              <a:rPr lang="it-IT" dirty="0" err="1" smtClean="0"/>
              <a:t>IeFP</a:t>
            </a:r>
            <a:r>
              <a:rPr lang="it-IT" dirty="0" smtClean="0"/>
              <a:t> nella definizione delle politiche, significa aumentare </a:t>
            </a:r>
            <a:r>
              <a:rPr lang="it-IT" dirty="0"/>
              <a:t>l'impatto delle politiche/iniziative dell'UE a livello di </a:t>
            </a:r>
            <a:r>
              <a:rPr lang="it-IT" dirty="0" smtClean="0"/>
              <a:t>base.</a:t>
            </a:r>
            <a:endParaRPr lang="it-IT" dirty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dirty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7185" y="566902"/>
            <a:ext cx="981541" cy="60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6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IN QUALE CONTESTO STRATEGICO NASCE </a:t>
            </a:r>
            <a:r>
              <a:rPr lang="it-IT" b="1" dirty="0" err="1"/>
              <a:t>Eduwork.Net</a:t>
            </a:r>
            <a:r>
              <a:rPr lang="it-IT" b="1" dirty="0"/>
              <a:t>?</a:t>
            </a:r>
            <a:br>
              <a:rPr lang="it-IT" b="1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Il Comitato consultativo della Formazione Professionale, delineando le prospettive della FP post 2020, sottolinea che </a:t>
            </a:r>
            <a:r>
              <a:rPr lang="it-IT" sz="2800" dirty="0"/>
              <a:t>la  </a:t>
            </a:r>
            <a:r>
              <a:rPr lang="it-IT" sz="2800" dirty="0" err="1" smtClean="0"/>
              <a:t>Ie</a:t>
            </a:r>
            <a:r>
              <a:rPr lang="en-US" sz="2800" dirty="0" smtClean="0"/>
              <a:t>FP </a:t>
            </a:r>
            <a:r>
              <a:rPr lang="en-US" sz="2800" dirty="0" err="1"/>
              <a:t>dovrà</a:t>
            </a:r>
            <a:r>
              <a:rPr lang="en-US" sz="2800" dirty="0"/>
              <a:t> </a:t>
            </a:r>
            <a:r>
              <a:rPr lang="en-US" sz="2800" dirty="0" err="1"/>
              <a:t>essere</a:t>
            </a:r>
            <a:r>
              <a:rPr lang="en-US" sz="2800" dirty="0"/>
              <a:t> </a:t>
            </a:r>
            <a:r>
              <a:rPr lang="en-US" sz="2800" dirty="0" err="1"/>
              <a:t>eccellente</a:t>
            </a:r>
            <a:r>
              <a:rPr lang="en-US" sz="2800" dirty="0"/>
              <a:t>, </a:t>
            </a:r>
            <a:r>
              <a:rPr lang="en-US" sz="2800" dirty="0" err="1"/>
              <a:t>inclusiva</a:t>
            </a:r>
            <a:r>
              <a:rPr lang="en-US" sz="2800" dirty="0"/>
              <a:t> e </a:t>
            </a:r>
            <a:r>
              <a:rPr lang="en-US" sz="2800" dirty="0" err="1"/>
              <a:t>lungo</a:t>
            </a:r>
            <a:r>
              <a:rPr lang="en-US" sz="2800" dirty="0"/>
              <a:t> </a:t>
            </a:r>
            <a:r>
              <a:rPr lang="en-US" sz="2800" dirty="0" err="1"/>
              <a:t>tutto</a:t>
            </a:r>
            <a:r>
              <a:rPr lang="en-US" sz="2800" dirty="0"/>
              <a:t> </a:t>
            </a:r>
            <a:r>
              <a:rPr lang="en-US" sz="2800" dirty="0" err="1"/>
              <a:t>l’arco</a:t>
            </a:r>
            <a:r>
              <a:rPr lang="en-US" sz="2800" dirty="0"/>
              <a:t> </a:t>
            </a:r>
            <a:r>
              <a:rPr lang="en-US" sz="2800" dirty="0" err="1"/>
              <a:t>della</a:t>
            </a:r>
            <a:r>
              <a:rPr lang="en-US" sz="2800" dirty="0"/>
              <a:t> </a:t>
            </a:r>
            <a:r>
              <a:rPr lang="en-US" sz="2800" dirty="0" smtClean="0"/>
              <a:t>vita.</a:t>
            </a:r>
            <a:endParaRPr lang="en-US" sz="2800" dirty="0"/>
          </a:p>
          <a:p>
            <a:pPr marL="0" indent="0" algn="ctr">
              <a:spcBef>
                <a:spcPts val="300"/>
              </a:spcBef>
              <a:spcAft>
                <a:spcPts val="300"/>
              </a:spcAft>
              <a:buNone/>
            </a:pPr>
            <a:endParaRPr lang="en-US" dirty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b="1" dirty="0">
              <a:solidFill>
                <a:srgbClr val="0F5494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Ovale 4"/>
          <p:cNvSpPr/>
          <p:nvPr/>
        </p:nvSpPr>
        <p:spPr>
          <a:xfrm>
            <a:off x="5517930" y="3384330"/>
            <a:ext cx="893379" cy="525517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IeFP</a:t>
            </a:r>
            <a:endParaRPr lang="it-IT" dirty="0"/>
          </a:p>
        </p:txBody>
      </p:sp>
      <p:cxnSp>
        <p:nvCxnSpPr>
          <p:cNvPr id="7" name="Connettore 1 6"/>
          <p:cNvCxnSpPr/>
          <p:nvPr/>
        </p:nvCxnSpPr>
        <p:spPr>
          <a:xfrm>
            <a:off x="5964619" y="3909847"/>
            <a:ext cx="0" cy="60960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4078014" y="4561490"/>
            <a:ext cx="3825765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e 9"/>
          <p:cNvSpPr/>
          <p:nvPr/>
        </p:nvSpPr>
        <p:spPr>
          <a:xfrm>
            <a:off x="3547241" y="4519448"/>
            <a:ext cx="1434661" cy="101950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Inclusiva </a:t>
            </a:r>
            <a:endParaRPr lang="it-IT" dirty="0"/>
          </a:p>
        </p:txBody>
      </p:sp>
      <p:sp>
        <p:nvSpPr>
          <p:cNvPr id="11" name="Ovale 10"/>
          <p:cNvSpPr/>
          <p:nvPr/>
        </p:nvSpPr>
        <p:spPr>
          <a:xfrm>
            <a:off x="7199586" y="4519448"/>
            <a:ext cx="1744717" cy="101950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Eccellente </a:t>
            </a:r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4264569" y="5767552"/>
            <a:ext cx="3891457" cy="457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Lungo tutto l’arco della vita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687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F1D3B13-6ACC-494C-B630-EC78C2854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Quali gli obiettivi di </a:t>
            </a:r>
            <a:r>
              <a:rPr lang="it-IT" b="1" dirty="0" err="1" smtClean="0"/>
              <a:t>Eduwork.Net</a:t>
            </a:r>
            <a:r>
              <a:rPr lang="it-IT" b="1" dirty="0"/>
              <a:t>?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D30DA201-62B9-47CC-8967-68C24778E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it-IT" b="1" dirty="0" smtClean="0">
                <a:solidFill>
                  <a:srgbClr val="4CBBD2"/>
                </a:solidFill>
              </a:rPr>
              <a:t>La finalità del progetto è di rafforzare </a:t>
            </a:r>
            <a:r>
              <a:rPr lang="it-IT" b="1" dirty="0">
                <a:solidFill>
                  <a:srgbClr val="4CBBD2"/>
                </a:solidFill>
              </a:rPr>
              <a:t>la cooperazione tra le associazioni e le reti di fornitori di </a:t>
            </a:r>
            <a:r>
              <a:rPr lang="it-IT" b="1" dirty="0" err="1" smtClean="0">
                <a:solidFill>
                  <a:srgbClr val="4CBBD2"/>
                </a:solidFill>
              </a:rPr>
              <a:t>IeFP</a:t>
            </a:r>
            <a:r>
              <a:rPr lang="it-IT" b="1" dirty="0">
                <a:solidFill>
                  <a:srgbClr val="4CBBD2"/>
                </a:solidFill>
              </a:rPr>
              <a:t>, stabilite a livello regionale, nazionale ed europeo e gli attori del mercato del lavoro. </a:t>
            </a:r>
            <a:endParaRPr lang="it-IT" b="1" dirty="0" smtClean="0">
              <a:solidFill>
                <a:srgbClr val="4CBBD2"/>
              </a:solidFill>
            </a:endParaRPr>
          </a:p>
          <a:p>
            <a:pPr marL="0" lvl="0" indent="0">
              <a:buNone/>
            </a:pPr>
            <a:endParaRPr lang="it-IT" b="1" dirty="0">
              <a:solidFill>
                <a:srgbClr val="4CBBD2"/>
              </a:solidFill>
            </a:endParaRPr>
          </a:p>
          <a:p>
            <a:pPr marL="0" indent="0">
              <a:buNone/>
            </a:pPr>
            <a:r>
              <a:rPr lang="en-GB" b="1" dirty="0" err="1" smtClean="0">
                <a:solidFill>
                  <a:srgbClr val="4CBBD2"/>
                </a:solidFill>
              </a:rPr>
              <a:t>Gli</a:t>
            </a:r>
            <a:r>
              <a:rPr lang="en-GB" b="1" dirty="0" smtClean="0">
                <a:solidFill>
                  <a:srgbClr val="4CBBD2"/>
                </a:solidFill>
              </a:rPr>
              <a:t> </a:t>
            </a:r>
            <a:r>
              <a:rPr lang="en-GB" b="1" dirty="0" err="1" smtClean="0">
                <a:solidFill>
                  <a:srgbClr val="4CBBD2"/>
                </a:solidFill>
              </a:rPr>
              <a:t>obiettivi</a:t>
            </a:r>
            <a:r>
              <a:rPr lang="en-GB" b="1" dirty="0" smtClean="0">
                <a:solidFill>
                  <a:srgbClr val="4CBBD2"/>
                </a:solidFill>
              </a:rPr>
              <a:t> </a:t>
            </a:r>
            <a:r>
              <a:rPr lang="en-GB" b="1" dirty="0" err="1" smtClean="0">
                <a:solidFill>
                  <a:srgbClr val="4CBBD2"/>
                </a:solidFill>
              </a:rPr>
              <a:t>sono</a:t>
            </a:r>
            <a:r>
              <a:rPr lang="en-GB" b="1" dirty="0" smtClean="0">
                <a:solidFill>
                  <a:srgbClr val="4CBBD2"/>
                </a:solidFill>
              </a:rPr>
              <a:t>:</a:t>
            </a:r>
          </a:p>
          <a:p>
            <a:pPr lvl="0"/>
            <a:r>
              <a:rPr lang="it-IT" sz="2000" b="1" dirty="0" smtClean="0"/>
              <a:t>formare una rete transnazionale di attori di </a:t>
            </a:r>
            <a:r>
              <a:rPr lang="it-IT" sz="2000" b="1" dirty="0" err="1" smtClean="0"/>
              <a:t>IeFP</a:t>
            </a:r>
            <a:r>
              <a:rPr lang="it-IT" sz="2000" b="1" dirty="0"/>
              <a:t> </a:t>
            </a:r>
            <a:r>
              <a:rPr lang="it-IT" sz="2000" b="1" dirty="0" smtClean="0"/>
              <a:t>e facilitare lo scambio di conoscenze ed esperienze e la condivisione delle migliori pratiche sull'eccellenza nell’</a:t>
            </a:r>
            <a:r>
              <a:rPr lang="it-IT" sz="2000" b="1" dirty="0" err="1" smtClean="0"/>
              <a:t>IeFP</a:t>
            </a:r>
            <a:endParaRPr lang="it-IT" sz="2000" dirty="0" smtClean="0"/>
          </a:p>
          <a:p>
            <a:pPr lvl="0"/>
            <a:r>
              <a:rPr lang="it-IT" sz="2000" b="1" dirty="0" smtClean="0"/>
              <a:t>migliorare il collegamento con le imprese (in particolare PMI) e con le esigenze del mercato del lavoro</a:t>
            </a:r>
            <a:endParaRPr lang="it-IT" sz="2000" dirty="0" smtClean="0"/>
          </a:p>
          <a:p>
            <a:pPr lvl="0"/>
            <a:r>
              <a:rPr lang="it-IT" sz="2000" b="1" dirty="0" smtClean="0"/>
              <a:t>migliorare la qualità dell'offerta di </a:t>
            </a:r>
            <a:r>
              <a:rPr lang="it-IT" sz="2000" b="1" dirty="0" err="1" smtClean="0"/>
              <a:t>IeFP</a:t>
            </a:r>
            <a:r>
              <a:rPr lang="it-IT" sz="2000" b="1" dirty="0" smtClean="0"/>
              <a:t> sia per i destinatari che per i datori di lavoro</a:t>
            </a:r>
            <a:endParaRPr lang="it-IT" sz="2000" dirty="0" smtClean="0"/>
          </a:p>
          <a:p>
            <a:pPr lvl="0"/>
            <a:r>
              <a:rPr lang="it-IT" sz="2000" b="1" dirty="0" smtClean="0"/>
              <a:t>sostenere la mobilità transnazionale dei destinatari e dello staff dell‘</a:t>
            </a:r>
            <a:r>
              <a:rPr lang="it-IT" sz="2000" b="1" dirty="0" err="1" smtClean="0"/>
              <a:t>IeFP</a:t>
            </a:r>
            <a:r>
              <a:rPr lang="it-IT" sz="2000" b="1" dirty="0" smtClean="0"/>
              <a:t>, attuando le politiche europee in materia di </a:t>
            </a:r>
            <a:r>
              <a:rPr lang="it-IT" sz="2000" b="1" dirty="0" err="1" smtClean="0"/>
              <a:t>IeFP</a:t>
            </a:r>
            <a:r>
              <a:rPr lang="it-IT" sz="2000" b="1" dirty="0" smtClean="0"/>
              <a:t> per il trasferimento e il riconoscimento dei risultati dell'apprendimento (ECVET).</a:t>
            </a:r>
            <a:endParaRPr lang="it-IT" sz="2000" dirty="0" smtClean="0"/>
          </a:p>
          <a:p>
            <a:pPr marL="0" indent="0">
              <a:buNone/>
            </a:pPr>
            <a:endParaRPr lang="it-IT" sz="2000" b="1" dirty="0" smtClean="0">
              <a:solidFill>
                <a:srgbClr val="4CBBD2"/>
              </a:solidFill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Durata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November 2019 – April 2022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98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53A584D-229F-4F02-99E2-12829FC08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/>
              <a:t>Eduwork.Net</a:t>
            </a:r>
            <a:r>
              <a:rPr lang="it-IT" b="1" dirty="0"/>
              <a:t>: </a:t>
            </a:r>
            <a:r>
              <a:rPr lang="it-IT" b="1" dirty="0" err="1"/>
              <a:t>our</a:t>
            </a:r>
            <a:r>
              <a:rPr lang="it-IT" b="1" dirty="0"/>
              <a:t> partnership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326FC4DD-A7F3-42D9-B494-17416C8D65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439" y="2049274"/>
            <a:ext cx="2450804" cy="957155"/>
          </a:xfr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EC8CF1B8-2500-41A3-B4B2-11F357CAC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511" y="2049274"/>
            <a:ext cx="2450804" cy="95715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A850517E-3265-42E3-B0D1-BEC6ACCEF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9746" y="2049274"/>
            <a:ext cx="2450804" cy="957155"/>
          </a:xfrm>
          <a:prstGeom prst="rect">
            <a:avLst/>
          </a:prstGeo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xmlns="" id="{35374B22-4B13-4D9A-B525-89A974DEEE84}"/>
              </a:ext>
            </a:extLst>
          </p:cNvPr>
          <p:cNvGrpSpPr/>
          <p:nvPr/>
        </p:nvGrpSpPr>
        <p:grpSpPr>
          <a:xfrm>
            <a:off x="2649186" y="3089834"/>
            <a:ext cx="2445057" cy="3483990"/>
            <a:chOff x="2507" y="1803834"/>
            <a:chExt cx="2445057" cy="3181454"/>
          </a:xfrm>
        </p:grpSpPr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xmlns="" id="{D53D719B-B703-4680-A10B-A1CDEA0475A4}"/>
                </a:ext>
              </a:extLst>
            </p:cNvPr>
            <p:cNvSpPr/>
            <p:nvPr/>
          </p:nvSpPr>
          <p:spPr>
            <a:xfrm>
              <a:off x="2507" y="1803834"/>
              <a:ext cx="2445057" cy="3181454"/>
            </a:xfrm>
            <a:prstGeom prst="rect">
              <a:avLst/>
            </a:pr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xmlns="" id="{54BCB7FD-CE3A-4EEC-BB41-BCA99067597F}"/>
                </a:ext>
              </a:extLst>
            </p:cNvPr>
            <p:cNvSpPr txBox="1"/>
            <p:nvPr/>
          </p:nvSpPr>
          <p:spPr>
            <a:xfrm>
              <a:off x="2507" y="1803834"/>
              <a:ext cx="2445057" cy="31814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346" tIns="101346" rIns="135128" bIns="152019" numCol="1" spcCol="1270" anchor="t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 err="1"/>
                <a:t>Ciofs</a:t>
              </a:r>
              <a:r>
                <a:rPr lang="it-IT" sz="1900" kern="1200" dirty="0"/>
                <a:t>-FP (</a:t>
              </a:r>
              <a:r>
                <a:rPr lang="it-IT" sz="1900" kern="1200" dirty="0" err="1"/>
                <a:t>Italy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 err="1"/>
                <a:t>Lithuanian</a:t>
              </a:r>
              <a:r>
                <a:rPr lang="it-IT" sz="1900" kern="1200" dirty="0"/>
                <a:t> </a:t>
              </a:r>
              <a:r>
                <a:rPr lang="it-IT" sz="1900" kern="1200" dirty="0" err="1"/>
                <a:t>Association</a:t>
              </a:r>
              <a:r>
                <a:rPr lang="it-IT" sz="1900" kern="1200" dirty="0"/>
                <a:t> of Training Centres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CECE (</a:t>
              </a:r>
              <a:r>
                <a:rPr lang="it-IT" sz="1900" kern="1200" dirty="0" err="1"/>
                <a:t>Spain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FORMA (</a:t>
              </a:r>
              <a:r>
                <a:rPr lang="it-IT" sz="1900" kern="1200" dirty="0" err="1"/>
                <a:t>Italy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Rinova Ltd (UK)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CDETB (</a:t>
              </a:r>
              <a:r>
                <a:rPr lang="it-IT" sz="1900" kern="1200" dirty="0" err="1"/>
                <a:t>Ireland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PANNEDIEK (</a:t>
              </a:r>
              <a:r>
                <a:rPr lang="it-IT" sz="1900" kern="1200" dirty="0" err="1"/>
                <a:t>Greece</a:t>
              </a:r>
              <a:r>
                <a:rPr lang="it-IT" sz="1900" kern="1200" dirty="0"/>
                <a:t>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VAM (Lithuania)</a:t>
              </a:r>
            </a:p>
          </p:txBody>
        </p: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xmlns="" id="{F09A27DD-ACA3-4336-8536-A577E333985F}"/>
              </a:ext>
            </a:extLst>
          </p:cNvPr>
          <p:cNvGrpSpPr/>
          <p:nvPr/>
        </p:nvGrpSpPr>
        <p:grpSpPr>
          <a:xfrm>
            <a:off x="5875230" y="3089834"/>
            <a:ext cx="2445057" cy="1975231"/>
            <a:chOff x="2789873" y="1803834"/>
            <a:chExt cx="2445057" cy="3181454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xmlns="" id="{72056AFC-5670-4E10-A3E5-F78B4A5EA847}"/>
                </a:ext>
              </a:extLst>
            </p:cNvPr>
            <p:cNvSpPr/>
            <p:nvPr/>
          </p:nvSpPr>
          <p:spPr>
            <a:xfrm>
              <a:off x="2789873" y="1803834"/>
              <a:ext cx="2445057" cy="3181454"/>
            </a:xfrm>
            <a:prstGeom prst="rect">
              <a:avLst/>
            </a:prstGeom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xmlns="" id="{98880ADD-DA6F-449E-B2B1-C43EE303D801}"/>
                </a:ext>
              </a:extLst>
            </p:cNvPr>
            <p:cNvSpPr txBox="1"/>
            <p:nvPr/>
          </p:nvSpPr>
          <p:spPr>
            <a:xfrm>
              <a:off x="2789873" y="1803834"/>
              <a:ext cx="2445057" cy="31814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346" tIns="101346" rIns="135128" bIns="152019" numCol="1" spcCol="1270" anchor="t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Assolombarda (Italia)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Confartigianato Lombardia (Italia)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LETU (Lituania)</a:t>
              </a:r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xmlns="" id="{AFA392A6-E538-4BB1-BDD3-66580A534BA5}"/>
              </a:ext>
            </a:extLst>
          </p:cNvPr>
          <p:cNvGrpSpPr/>
          <p:nvPr/>
        </p:nvGrpSpPr>
        <p:grpSpPr>
          <a:xfrm>
            <a:off x="8819746" y="3089834"/>
            <a:ext cx="2445057" cy="1124357"/>
            <a:chOff x="5577238" y="1803834"/>
            <a:chExt cx="2445057" cy="3181454"/>
          </a:xfrm>
        </p:grpSpPr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xmlns="" id="{7EA3D397-49D7-4225-A665-9563A1C5BF2E}"/>
                </a:ext>
              </a:extLst>
            </p:cNvPr>
            <p:cNvSpPr/>
            <p:nvPr/>
          </p:nvSpPr>
          <p:spPr>
            <a:xfrm>
              <a:off x="5577238" y="1803834"/>
              <a:ext cx="2445057" cy="3181454"/>
            </a:xfrm>
            <a:prstGeom prst="rect">
              <a:avLst/>
            </a:pr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xmlns="" id="{2FE2977A-5AC5-4B3C-85B3-C3C80F3BD946}"/>
                </a:ext>
              </a:extLst>
            </p:cNvPr>
            <p:cNvSpPr txBox="1"/>
            <p:nvPr/>
          </p:nvSpPr>
          <p:spPr>
            <a:xfrm>
              <a:off x="5577238" y="1803834"/>
              <a:ext cx="2445057" cy="31814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346" tIns="101346" rIns="135128" bIns="152019" numCol="1" spcCol="1270" anchor="t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IDEC (Grecia)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itchFamily="2" charset="2"/>
                <a:buChar char="ü"/>
              </a:pPr>
              <a:r>
                <a:rPr lang="it-IT" sz="1900" kern="1200" dirty="0"/>
                <a:t>MetropolisNet (EU)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263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Il progetto ha </a:t>
            </a:r>
            <a:r>
              <a:rPr lang="it-IT" dirty="0" smtClean="0"/>
              <a:t>lavorato su due </a:t>
            </a:r>
            <a:r>
              <a:rPr lang="it-IT" dirty="0" smtClean="0"/>
              <a:t>importanti assi:</a:t>
            </a:r>
          </a:p>
          <a:p>
            <a:pPr marL="0" indent="0">
              <a:buNone/>
            </a:pPr>
            <a:endParaRPr lang="it-IT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it-IT" dirty="0" smtClean="0"/>
              <a:t>l’apprendimento in situazione di lavoro (WBL), quindi il </a:t>
            </a:r>
            <a:r>
              <a:rPr lang="it-IT" b="1" u="sng" dirty="0" smtClean="0"/>
              <a:t>rapporto con le imprese e il mercato del lavoro</a:t>
            </a:r>
            <a:r>
              <a:rPr lang="it-IT" dirty="0" smtClean="0"/>
              <a:t> e il miglioramento dell’offerta formativa in relazione alle esigenze del mercato del lavoro</a:t>
            </a:r>
          </a:p>
          <a:p>
            <a:pPr>
              <a:buFont typeface="Wingdings" panose="05000000000000000000" pitchFamily="2" charset="2"/>
              <a:buChar char="v"/>
            </a:pPr>
            <a:endParaRPr lang="it-IT" dirty="0"/>
          </a:p>
          <a:p>
            <a:pPr>
              <a:buFont typeface="Wingdings" panose="05000000000000000000" pitchFamily="2" charset="2"/>
              <a:buChar char="v"/>
            </a:pPr>
            <a:r>
              <a:rPr lang="it-IT" dirty="0" smtClean="0"/>
              <a:t>le mobilità, in particolare all’estero, quindi l’</a:t>
            </a:r>
            <a:r>
              <a:rPr lang="it-IT" b="1" u="sng" dirty="0" smtClean="0"/>
              <a:t>internazionalizzazione</a:t>
            </a:r>
            <a:r>
              <a:rPr lang="it-IT" dirty="0" smtClean="0"/>
              <a:t> del sistema e della sua offerta formativa</a:t>
            </a:r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Assi strategici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8859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3DAAE8-785A-4C8D-90E4-8098238EF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585" y="6458695"/>
            <a:ext cx="3310415" cy="28044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Cosa è </a:t>
            </a:r>
            <a:r>
              <a:rPr lang="en-US" dirty="0" err="1" smtClean="0"/>
              <a:t>stato</a:t>
            </a:r>
            <a:r>
              <a:rPr lang="en-US" dirty="0" smtClean="0"/>
              <a:t> </a:t>
            </a:r>
            <a:r>
              <a:rPr lang="en-US" dirty="0" err="1" smtClean="0"/>
              <a:t>realizzato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02919" y="2011680"/>
            <a:ext cx="6561168" cy="420624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it-IT" dirty="0"/>
              <a:t>Uno studio di contesto transnazionale "Apprendimento basato sul lavoro e apprendistato in Italia, Spagna, Grecia, Lituania, Regno Unito e Irlanda". Ogni partner ha condotto interviste e focus </a:t>
            </a:r>
            <a:r>
              <a:rPr lang="it-IT" dirty="0" err="1"/>
              <a:t>group</a:t>
            </a:r>
            <a:r>
              <a:rPr lang="it-IT" dirty="0"/>
              <a:t> con i principali stakeholder (studenti, PMI e fornitori di IFP) e una ricerca a tavolino sul WBL nel loro paese. Nel rapporto, oltre alle conclusioni, vengono fornite anche delle raccomandazioni</a:t>
            </a:r>
            <a:r>
              <a:rPr lang="it-IT" dirty="0" smtClean="0"/>
              <a:t>.</a:t>
            </a:r>
          </a:p>
          <a:p>
            <a:pPr marL="0" indent="0" algn="just">
              <a:buNone/>
            </a:pPr>
            <a:r>
              <a:rPr lang="it-IT" b="1" dirty="0" smtClean="0">
                <a:solidFill>
                  <a:srgbClr val="0070C0"/>
                </a:solidFill>
              </a:rPr>
              <a:t>Il rapporto italiano, redatto da Forma, è stato rivisitato e completato, diventando un utile compendio sull’apprendimento basato sul lavoro in Italia.</a:t>
            </a:r>
            <a:endParaRPr lang="it-IT" b="1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it-IT" dirty="0"/>
              <a:t>In corso: diffusione del rapporto generale e dei rapporti nazionali come strumenti per conoscere a fondo la situazione di WBL nei paesi partner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0721" y="518394"/>
            <a:ext cx="983056" cy="603825"/>
          </a:xfrm>
          <a:prstGeom prst="rect">
            <a:avLst/>
          </a:prstGeom>
        </p:spPr>
      </p:pic>
      <p:pic>
        <p:nvPicPr>
          <p:cNvPr id="8" name="Immagine 7"/>
          <p:cNvPicPr/>
          <p:nvPr/>
        </p:nvPicPr>
        <p:blipFill rotWithShape="1">
          <a:blip r:embed="rId4"/>
          <a:srcRect l="22572" t="13611" r="44961" b="13889"/>
          <a:stretch/>
        </p:blipFill>
        <p:spPr bwMode="auto">
          <a:xfrm>
            <a:off x="9028388" y="2209690"/>
            <a:ext cx="2434010" cy="36445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113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10000"/>
              </a:lnSpc>
              <a:buClr>
                <a:schemeClr val="accent1"/>
              </a:buClr>
              <a:buNone/>
            </a:pPr>
            <a:r>
              <a:rPr lang="it-IT" sz="21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ASSE </a:t>
            </a:r>
            <a:r>
              <a:rPr lang="it-IT" sz="2100" b="1" u="sng" dirty="0" smtClean="0"/>
              <a:t>RAPPORTO CON LE IMPRESE E IL MERCATO DEL LAVORO</a:t>
            </a:r>
            <a:endParaRPr lang="it-IT" sz="2100" b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just">
              <a:lnSpc>
                <a:spcPct val="110000"/>
              </a:lnSpc>
              <a:buClr>
                <a:schemeClr val="accent1"/>
              </a:buClr>
              <a:buNone/>
            </a:pPr>
            <a:r>
              <a:rPr lang="it-IT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Transnational</a:t>
            </a:r>
            <a:r>
              <a:rPr lang="it-IT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Conference in Rome (</a:t>
            </a:r>
            <a:r>
              <a:rPr lang="it-IT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European</a:t>
            </a:r>
            <a:r>
              <a:rPr lang="it-IT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Vocational</a:t>
            </a:r>
            <a:r>
              <a:rPr lang="it-IT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Skills</a:t>
            </a:r>
            <a:r>
              <a:rPr lang="it-IT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Week) - </a:t>
            </a:r>
            <a:r>
              <a:rPr lang="en-GB" sz="2000" b="1" dirty="0"/>
              <a:t>EDUWORK.NET – IMPROVING QUALITY IN WORK BASED LEARNING</a:t>
            </a:r>
            <a:endParaRPr lang="it-IT" sz="2000" dirty="0"/>
          </a:p>
          <a:p>
            <a:pPr marL="0" indent="0">
              <a:buNone/>
            </a:pPr>
            <a:r>
              <a:rPr lang="en-US" sz="2100" dirty="0" smtClean="0"/>
              <a:t>É </a:t>
            </a:r>
            <a:r>
              <a:rPr lang="en-US" sz="2100" dirty="0" err="1" smtClean="0"/>
              <a:t>stato</a:t>
            </a:r>
            <a:r>
              <a:rPr lang="en-US" sz="2100" dirty="0" smtClean="0"/>
              <a:t> </a:t>
            </a:r>
            <a:r>
              <a:rPr lang="en-US" sz="2100" dirty="0" err="1" smtClean="0"/>
              <a:t>realizzato</a:t>
            </a:r>
            <a:r>
              <a:rPr lang="en-US" sz="2100" dirty="0" smtClean="0"/>
              <a:t> un </a:t>
            </a:r>
            <a:r>
              <a:rPr lang="en-US" sz="2100" dirty="0" err="1" smtClean="0"/>
              <a:t>questionario</a:t>
            </a:r>
            <a:r>
              <a:rPr lang="en-US" sz="2100" dirty="0" smtClean="0"/>
              <a:t> come </a:t>
            </a:r>
            <a:r>
              <a:rPr lang="en-US" sz="2100" dirty="0" err="1" smtClean="0"/>
              <a:t>strumento</a:t>
            </a:r>
            <a:r>
              <a:rPr lang="en-US" sz="2100" dirty="0" smtClean="0"/>
              <a:t> di </a:t>
            </a:r>
            <a:r>
              <a:rPr lang="en-US" sz="2100" dirty="0" err="1" smtClean="0"/>
              <a:t>monitoraggio</a:t>
            </a:r>
            <a:r>
              <a:rPr lang="en-US" sz="2100" dirty="0" smtClean="0"/>
              <a:t> e </a:t>
            </a:r>
            <a:r>
              <a:rPr lang="en-US" sz="2100" dirty="0" err="1" smtClean="0"/>
              <a:t>miglioramento</a:t>
            </a:r>
            <a:r>
              <a:rPr lang="en-US" sz="2100" dirty="0" smtClean="0"/>
              <a:t> </a:t>
            </a:r>
            <a:r>
              <a:rPr lang="en-US" sz="2100" dirty="0" err="1" smtClean="0"/>
              <a:t>delle</a:t>
            </a:r>
            <a:r>
              <a:rPr lang="en-US" sz="2100" dirty="0" smtClean="0"/>
              <a:t>  </a:t>
            </a:r>
            <a:r>
              <a:rPr lang="en-US" sz="2100" dirty="0" err="1" smtClean="0"/>
              <a:t>esperienze</a:t>
            </a:r>
            <a:r>
              <a:rPr lang="en-US" sz="2100" dirty="0" smtClean="0"/>
              <a:t> di </a:t>
            </a:r>
            <a:r>
              <a:rPr lang="en-US" sz="2100" dirty="0" err="1" smtClean="0"/>
              <a:t>apprendimento</a:t>
            </a:r>
            <a:r>
              <a:rPr lang="en-US" sz="2100" dirty="0" smtClean="0"/>
              <a:t> </a:t>
            </a:r>
            <a:r>
              <a:rPr lang="en-US" sz="2100" dirty="0" err="1" smtClean="0"/>
              <a:t>basato</a:t>
            </a:r>
            <a:r>
              <a:rPr lang="en-US" sz="2100" dirty="0" smtClean="0"/>
              <a:t> </a:t>
            </a:r>
            <a:r>
              <a:rPr lang="en-US" sz="2100" dirty="0" err="1" smtClean="0"/>
              <a:t>sul</a:t>
            </a:r>
            <a:r>
              <a:rPr lang="en-US" sz="2100" dirty="0" smtClean="0"/>
              <a:t> </a:t>
            </a:r>
            <a:r>
              <a:rPr lang="en-US" sz="2100" dirty="0" err="1" smtClean="0"/>
              <a:t>lavoro</a:t>
            </a:r>
            <a:r>
              <a:rPr lang="en-US" sz="2100" dirty="0" smtClean="0"/>
              <a:t> (stage, </a:t>
            </a:r>
            <a:r>
              <a:rPr lang="en-US" sz="2100" dirty="0" err="1" smtClean="0"/>
              <a:t>tirocini</a:t>
            </a:r>
            <a:r>
              <a:rPr lang="en-US" sz="2100" dirty="0" smtClean="0"/>
              <a:t>, </a:t>
            </a:r>
            <a:r>
              <a:rPr lang="en-US" sz="2100" dirty="0" err="1" smtClean="0"/>
              <a:t>apprendistato</a:t>
            </a:r>
            <a:r>
              <a:rPr lang="en-US" sz="2100" dirty="0" smtClean="0"/>
              <a:t>, </a:t>
            </a:r>
            <a:r>
              <a:rPr lang="en-US" sz="2100" dirty="0" err="1" smtClean="0"/>
              <a:t>duale</a:t>
            </a:r>
            <a:r>
              <a:rPr lang="en-US" sz="2100" dirty="0" smtClean="0"/>
              <a:t>). Il </a:t>
            </a:r>
            <a:r>
              <a:rPr lang="en-US" sz="2100" dirty="0" err="1" smtClean="0"/>
              <a:t>questionario</a:t>
            </a:r>
            <a:r>
              <a:rPr lang="en-US" sz="2100" dirty="0" smtClean="0"/>
              <a:t> </a:t>
            </a:r>
            <a:r>
              <a:rPr lang="en-US" sz="2100" dirty="0" err="1" smtClean="0"/>
              <a:t>può</a:t>
            </a:r>
            <a:r>
              <a:rPr lang="en-US" sz="2100" dirty="0" smtClean="0"/>
              <a:t> </a:t>
            </a:r>
            <a:r>
              <a:rPr lang="en-US" sz="2100" dirty="0" err="1" smtClean="0"/>
              <a:t>essere</a:t>
            </a:r>
            <a:r>
              <a:rPr lang="en-US" sz="2100" dirty="0" smtClean="0"/>
              <a:t> </a:t>
            </a:r>
            <a:r>
              <a:rPr lang="en-US" sz="2100" dirty="0" err="1" smtClean="0"/>
              <a:t>adattato</a:t>
            </a:r>
            <a:r>
              <a:rPr lang="en-US" sz="2100" dirty="0" smtClean="0"/>
              <a:t> </a:t>
            </a:r>
            <a:r>
              <a:rPr lang="en-US" sz="2100" dirty="0" err="1" smtClean="0"/>
              <a:t>alle</a:t>
            </a:r>
            <a:r>
              <a:rPr lang="en-US" sz="2100" dirty="0" smtClean="0"/>
              <a:t> </a:t>
            </a:r>
            <a:r>
              <a:rPr lang="en-US" sz="2100" dirty="0" err="1" smtClean="0"/>
              <a:t>esigenze</a:t>
            </a:r>
            <a:r>
              <a:rPr lang="en-US" sz="2100" dirty="0" smtClean="0"/>
              <a:t> del </a:t>
            </a:r>
            <a:r>
              <a:rPr lang="en-US" sz="2100" dirty="0" err="1" smtClean="0"/>
              <a:t>singolo</a:t>
            </a:r>
            <a:r>
              <a:rPr lang="en-US" sz="2100" dirty="0" smtClean="0"/>
              <a:t> CFP o </a:t>
            </a:r>
            <a:r>
              <a:rPr lang="en-US" sz="2100" dirty="0" err="1" smtClean="0"/>
              <a:t>della</a:t>
            </a:r>
            <a:r>
              <a:rPr lang="en-US" sz="2100" dirty="0" smtClean="0"/>
              <a:t> </a:t>
            </a:r>
            <a:r>
              <a:rPr lang="en-US" sz="2100" dirty="0" err="1" smtClean="0"/>
              <a:t>singola</a:t>
            </a:r>
            <a:r>
              <a:rPr lang="en-US" sz="2100" dirty="0" smtClean="0"/>
              <a:t> </a:t>
            </a:r>
            <a:r>
              <a:rPr lang="en-US" sz="2100" dirty="0" err="1" smtClean="0"/>
              <a:t>azienda</a:t>
            </a:r>
            <a:r>
              <a:rPr lang="en-US" sz="2100" dirty="0" smtClean="0"/>
              <a:t> </a:t>
            </a:r>
            <a:r>
              <a:rPr lang="en-US" sz="2100" dirty="0" err="1" smtClean="0"/>
              <a:t>che</a:t>
            </a:r>
            <a:r>
              <a:rPr lang="en-US" sz="2100" dirty="0" smtClean="0"/>
              <a:t> </a:t>
            </a:r>
            <a:r>
              <a:rPr lang="en-US" sz="2100" dirty="0" err="1" smtClean="0"/>
              <a:t>volesse</a:t>
            </a:r>
            <a:r>
              <a:rPr lang="en-US" sz="2100" dirty="0" smtClean="0"/>
              <a:t> </a:t>
            </a:r>
            <a:r>
              <a:rPr lang="en-US" sz="2100" dirty="0" err="1" smtClean="0"/>
              <a:t>dotarsi</a:t>
            </a:r>
            <a:r>
              <a:rPr lang="en-US" sz="2100" dirty="0" smtClean="0"/>
              <a:t> di un </a:t>
            </a:r>
            <a:r>
              <a:rPr lang="en-US" sz="2100" dirty="0" err="1" smtClean="0"/>
              <a:t>sistema</a:t>
            </a:r>
            <a:r>
              <a:rPr lang="en-US" sz="2100" dirty="0" smtClean="0"/>
              <a:t> di </a:t>
            </a:r>
            <a:r>
              <a:rPr lang="en-US" sz="2100" dirty="0" err="1" smtClean="0"/>
              <a:t>monitoraggio</a:t>
            </a:r>
            <a:r>
              <a:rPr lang="en-US" sz="2100" dirty="0" smtClean="0"/>
              <a:t>. </a:t>
            </a:r>
          </a:p>
          <a:p>
            <a:pPr marL="0" indent="0">
              <a:buNone/>
            </a:pPr>
            <a:r>
              <a:rPr lang="en-US" sz="2100" dirty="0" smtClean="0"/>
              <a:t>Il </a:t>
            </a:r>
            <a:r>
              <a:rPr lang="en-US" sz="2100" dirty="0" err="1" smtClean="0"/>
              <a:t>questionario</a:t>
            </a:r>
            <a:r>
              <a:rPr lang="en-US" sz="2100" dirty="0" smtClean="0"/>
              <a:t> è </a:t>
            </a:r>
            <a:r>
              <a:rPr lang="en-US" sz="2100" dirty="0" err="1" smtClean="0"/>
              <a:t>stato</a:t>
            </a:r>
            <a:r>
              <a:rPr lang="en-US" sz="2100" dirty="0" smtClean="0"/>
              <a:t> </a:t>
            </a:r>
            <a:r>
              <a:rPr lang="en-US" sz="2100" dirty="0" err="1" smtClean="0"/>
              <a:t>utilizzato</a:t>
            </a:r>
            <a:r>
              <a:rPr lang="en-US" sz="2100" dirty="0" smtClean="0"/>
              <a:t> per </a:t>
            </a:r>
            <a:r>
              <a:rPr lang="en-US" sz="2100" dirty="0" err="1" smtClean="0"/>
              <a:t>realizzare</a:t>
            </a:r>
            <a:r>
              <a:rPr lang="en-US" sz="2100" dirty="0" smtClean="0"/>
              <a:t> </a:t>
            </a:r>
            <a:r>
              <a:rPr lang="en-US" sz="2100" dirty="0" err="1" smtClean="0"/>
              <a:t>un’indagine</a:t>
            </a:r>
            <a:r>
              <a:rPr lang="en-US" sz="2100" dirty="0" smtClean="0"/>
              <a:t> a cui </a:t>
            </a:r>
            <a:r>
              <a:rPr lang="en-US" sz="2100" dirty="0" err="1" smtClean="0"/>
              <a:t>hanno</a:t>
            </a:r>
            <a:r>
              <a:rPr lang="en-US" sz="2100" dirty="0" smtClean="0"/>
              <a:t> </a:t>
            </a:r>
            <a:r>
              <a:rPr lang="en-US" sz="2100" dirty="0" err="1" smtClean="0"/>
              <a:t>partecipato</a:t>
            </a:r>
            <a:r>
              <a:rPr lang="en-US" sz="2100" dirty="0" smtClean="0"/>
              <a:t> 1453 </a:t>
            </a:r>
            <a:r>
              <a:rPr lang="en-US" sz="2100" dirty="0" err="1" smtClean="0"/>
              <a:t>ragazzi</a:t>
            </a:r>
            <a:r>
              <a:rPr lang="en-US" sz="2100" dirty="0" smtClean="0"/>
              <a:t> e </a:t>
            </a:r>
            <a:r>
              <a:rPr lang="en-US" sz="2100" dirty="0" err="1" smtClean="0"/>
              <a:t>ragazze</a:t>
            </a:r>
            <a:r>
              <a:rPr lang="en-US" sz="2100" dirty="0" smtClean="0"/>
              <a:t> </a:t>
            </a:r>
            <a:r>
              <a:rPr lang="en-US" sz="2100" dirty="0" err="1" smtClean="0"/>
              <a:t>nei</a:t>
            </a:r>
            <a:r>
              <a:rPr lang="en-US" sz="2100" dirty="0" smtClean="0"/>
              <a:t> 6 </a:t>
            </a:r>
            <a:r>
              <a:rPr lang="en-US" sz="2100" dirty="0" err="1" smtClean="0"/>
              <a:t>paesi</a:t>
            </a:r>
            <a:r>
              <a:rPr lang="en-US" sz="2100" dirty="0" smtClean="0"/>
              <a:t> partner, </a:t>
            </a:r>
            <a:r>
              <a:rPr lang="en-US" sz="2100" dirty="0" err="1" smtClean="0"/>
              <a:t>provenienti</a:t>
            </a:r>
            <a:r>
              <a:rPr lang="en-US" sz="2100" dirty="0" smtClean="0"/>
              <a:t> da 55 CFP, </a:t>
            </a:r>
            <a:r>
              <a:rPr lang="en-US" sz="2100" dirty="0" err="1" smtClean="0"/>
              <a:t>che</a:t>
            </a:r>
            <a:r>
              <a:rPr lang="en-US" sz="2100" dirty="0" smtClean="0"/>
              <a:t> </a:t>
            </a:r>
            <a:r>
              <a:rPr lang="en-US" sz="2100" dirty="0" err="1" smtClean="0"/>
              <a:t>nell’anno</a:t>
            </a:r>
            <a:r>
              <a:rPr lang="en-US" sz="2100" dirty="0" smtClean="0"/>
              <a:t> </a:t>
            </a:r>
            <a:r>
              <a:rPr lang="en-US" sz="2100" dirty="0" err="1" smtClean="0"/>
              <a:t>precedente</a:t>
            </a:r>
            <a:r>
              <a:rPr lang="en-US" sz="2100" dirty="0" smtClean="0"/>
              <a:t> la </a:t>
            </a:r>
            <a:r>
              <a:rPr lang="en-US" sz="2100" dirty="0" err="1" smtClean="0"/>
              <a:t>rilevazione</a:t>
            </a:r>
            <a:r>
              <a:rPr lang="en-US" sz="2100" dirty="0" smtClean="0"/>
              <a:t> </a:t>
            </a:r>
            <a:r>
              <a:rPr lang="en-US" sz="2100" dirty="0" err="1" smtClean="0"/>
              <a:t>avevano</a:t>
            </a:r>
            <a:r>
              <a:rPr lang="en-US" sz="2100" dirty="0" smtClean="0"/>
              <a:t> </a:t>
            </a:r>
            <a:r>
              <a:rPr lang="en-US" sz="2100" dirty="0" err="1" smtClean="0"/>
              <a:t>partecipato</a:t>
            </a:r>
            <a:r>
              <a:rPr lang="en-US" sz="2100" dirty="0" smtClean="0"/>
              <a:t> a </a:t>
            </a:r>
            <a:r>
              <a:rPr lang="en-US" sz="2100" dirty="0" err="1" smtClean="0"/>
              <a:t>esperienze</a:t>
            </a:r>
            <a:r>
              <a:rPr lang="en-US" sz="2100" dirty="0" smtClean="0"/>
              <a:t> di </a:t>
            </a:r>
            <a:r>
              <a:rPr lang="en-US" sz="2100" dirty="0" err="1" smtClean="0"/>
              <a:t>apprendimento</a:t>
            </a:r>
            <a:r>
              <a:rPr lang="en-US" sz="2100" dirty="0" smtClean="0"/>
              <a:t> </a:t>
            </a:r>
            <a:r>
              <a:rPr lang="en-US" sz="2100" dirty="0" err="1" smtClean="0"/>
              <a:t>basato</a:t>
            </a:r>
            <a:r>
              <a:rPr lang="en-US" sz="2100" dirty="0" smtClean="0"/>
              <a:t> </a:t>
            </a:r>
            <a:r>
              <a:rPr lang="en-US" sz="2100" dirty="0" err="1" smtClean="0"/>
              <a:t>sul</a:t>
            </a:r>
            <a:r>
              <a:rPr lang="en-US" sz="2100" dirty="0" smtClean="0"/>
              <a:t> </a:t>
            </a:r>
            <a:r>
              <a:rPr lang="en-US" sz="2100" dirty="0" err="1" smtClean="0"/>
              <a:t>lavoro</a:t>
            </a:r>
            <a:r>
              <a:rPr lang="en-US" sz="2100" dirty="0" smtClean="0"/>
              <a:t>. Il </a:t>
            </a:r>
            <a:r>
              <a:rPr lang="en-US" sz="2100" dirty="0" err="1" smtClean="0"/>
              <a:t>questionario</a:t>
            </a:r>
            <a:r>
              <a:rPr lang="en-US" sz="2100" dirty="0" smtClean="0"/>
              <a:t> </a:t>
            </a:r>
            <a:r>
              <a:rPr lang="en-US" sz="2100" dirty="0" err="1" smtClean="0"/>
              <a:t>raccoglie</a:t>
            </a:r>
            <a:r>
              <a:rPr lang="en-US" sz="2100" dirty="0" smtClean="0"/>
              <a:t> </a:t>
            </a:r>
            <a:r>
              <a:rPr lang="en-US" sz="2100" dirty="0" err="1" smtClean="0"/>
              <a:t>informazioni</a:t>
            </a:r>
            <a:r>
              <a:rPr lang="en-US" sz="2100" dirty="0" smtClean="0"/>
              <a:t> </a:t>
            </a:r>
            <a:r>
              <a:rPr lang="en-US" sz="2100" dirty="0" err="1" smtClean="0"/>
              <a:t>sulle</a:t>
            </a:r>
            <a:r>
              <a:rPr lang="en-US" sz="2100" dirty="0" smtClean="0"/>
              <a:t> </a:t>
            </a:r>
            <a:r>
              <a:rPr lang="en-US" sz="2100" dirty="0" err="1" smtClean="0"/>
              <a:t>competenze</a:t>
            </a:r>
            <a:r>
              <a:rPr lang="en-US" sz="2100" dirty="0" smtClean="0"/>
              <a:t> </a:t>
            </a:r>
            <a:r>
              <a:rPr lang="en-US" sz="2100" dirty="0" err="1" smtClean="0"/>
              <a:t>richieste</a:t>
            </a:r>
            <a:r>
              <a:rPr lang="en-US" sz="2100" dirty="0" smtClean="0"/>
              <a:t> dal </a:t>
            </a:r>
            <a:r>
              <a:rPr lang="en-US" sz="2100" dirty="0" err="1" smtClean="0"/>
              <a:t>mercato</a:t>
            </a:r>
            <a:r>
              <a:rPr lang="en-US" sz="2100" dirty="0" smtClean="0"/>
              <a:t> del </a:t>
            </a:r>
            <a:r>
              <a:rPr lang="en-US" sz="2100" dirty="0" err="1" smtClean="0"/>
              <a:t>lavoro</a:t>
            </a:r>
            <a:r>
              <a:rPr lang="en-US" sz="2100" dirty="0" smtClean="0"/>
              <a:t> e la </a:t>
            </a:r>
            <a:r>
              <a:rPr lang="en-US" sz="2100" dirty="0" err="1" smtClean="0"/>
              <a:t>rilevanza</a:t>
            </a:r>
            <a:r>
              <a:rPr lang="en-US" sz="2100" dirty="0" smtClean="0"/>
              <a:t> </a:t>
            </a:r>
            <a:r>
              <a:rPr lang="en-US" sz="2100" dirty="0" err="1" smtClean="0"/>
              <a:t>delle</a:t>
            </a:r>
            <a:r>
              <a:rPr lang="en-US" sz="2100" dirty="0" smtClean="0"/>
              <a:t> </a:t>
            </a:r>
            <a:r>
              <a:rPr lang="en-US" sz="2100" dirty="0" err="1" smtClean="0"/>
              <a:t>competenze</a:t>
            </a:r>
            <a:r>
              <a:rPr lang="en-US" sz="2100" dirty="0" smtClean="0"/>
              <a:t> </a:t>
            </a:r>
            <a:r>
              <a:rPr lang="en-US" sz="2100" dirty="0" err="1" smtClean="0"/>
              <a:t>acquisite</a:t>
            </a:r>
            <a:r>
              <a:rPr lang="en-US" sz="2100" dirty="0" smtClean="0"/>
              <a:t> </a:t>
            </a:r>
            <a:r>
              <a:rPr lang="en-US" sz="2100" dirty="0" err="1" smtClean="0"/>
              <a:t>durate</a:t>
            </a:r>
            <a:r>
              <a:rPr lang="en-US" sz="2100" dirty="0" smtClean="0"/>
              <a:t> la </a:t>
            </a:r>
            <a:r>
              <a:rPr lang="en-US" sz="2100" dirty="0" err="1" smtClean="0"/>
              <a:t>formazione</a:t>
            </a:r>
            <a:r>
              <a:rPr lang="en-US" sz="2100" dirty="0" smtClean="0"/>
              <a:t> in </a:t>
            </a:r>
            <a:r>
              <a:rPr lang="en-US" sz="2100" dirty="0" err="1" smtClean="0"/>
              <a:t>azienda</a:t>
            </a:r>
            <a:endParaRPr lang="en-US" sz="2100" dirty="0"/>
          </a:p>
          <a:p>
            <a:pPr marL="0" indent="0" algn="just">
              <a:buNone/>
            </a:pPr>
            <a:r>
              <a:rPr lang="it-IT" sz="2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 corso: </a:t>
            </a:r>
          </a:p>
          <a:p>
            <a:pPr algn="just"/>
            <a:r>
              <a:rPr lang="it-IT" sz="2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promuovere l'adozione del </a:t>
            </a:r>
            <a:r>
              <a:rPr lang="it-IT" sz="2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questionario </a:t>
            </a:r>
            <a:r>
              <a:rPr lang="it-IT" sz="2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 parte dei centri </a:t>
            </a:r>
            <a:r>
              <a:rPr lang="it-IT" sz="2000" b="1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IeFP</a:t>
            </a:r>
            <a:r>
              <a:rPr lang="it-IT" sz="2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it-IT" sz="2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 delle imprese </a:t>
            </a:r>
          </a:p>
          <a:p>
            <a:pPr algn="just"/>
            <a:r>
              <a:rPr lang="it-IT" sz="2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diffondere i risultati dell'indagine per migliorare la qualità </a:t>
            </a:r>
            <a:r>
              <a:rPr lang="it-IT" sz="2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dell’apprendimento basato sul lavoro</a:t>
            </a:r>
            <a:r>
              <a:rPr lang="it-IT" sz="2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	</a:t>
            </a:r>
          </a:p>
          <a:p>
            <a:pPr marL="0" indent="0">
              <a:buNone/>
            </a:pPr>
            <a:endParaRPr lang="it-IT" b="1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1234450" y="284176"/>
            <a:ext cx="9784080" cy="1508760"/>
          </a:xfrm>
        </p:spPr>
        <p:txBody>
          <a:bodyPr/>
          <a:lstStyle/>
          <a:p>
            <a:r>
              <a:rPr lang="en-US" dirty="0"/>
              <a:t>Cosa è </a:t>
            </a:r>
            <a:r>
              <a:rPr lang="en-US" dirty="0" err="1"/>
              <a:t>stato</a:t>
            </a:r>
            <a:r>
              <a:rPr lang="en-US" dirty="0"/>
              <a:t> </a:t>
            </a:r>
            <a:r>
              <a:rPr lang="en-US" dirty="0" err="1"/>
              <a:t>realizzato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95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02919" y="1792937"/>
            <a:ext cx="7457605" cy="491266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buClr>
                <a:schemeClr val="accent1"/>
              </a:buClr>
              <a:buNone/>
            </a:pPr>
            <a:r>
              <a:rPr lang="it-IT" sz="14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 </a:t>
            </a:r>
            <a:r>
              <a:rPr lang="it-IT" sz="1400" b="1" u="sng" dirty="0"/>
              <a:t>RAPPORTO CON LE IMPRESE E IL MERCATO DEL LAVORO</a:t>
            </a:r>
            <a:endParaRPr lang="it-IT" sz="1400" b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just">
              <a:buNone/>
            </a:pPr>
            <a:r>
              <a:rPr lang="it-IT" sz="1400" dirty="0"/>
              <a:t>Il Pacchetto informativo è uno strumento utile per </a:t>
            </a:r>
            <a:r>
              <a:rPr lang="it-IT" sz="1400" dirty="0" smtClean="0"/>
              <a:t>gli operatori della </a:t>
            </a:r>
            <a:r>
              <a:rPr lang="it-IT" sz="1400" dirty="0" err="1" smtClean="0"/>
              <a:t>IeFP</a:t>
            </a:r>
            <a:r>
              <a:rPr lang="it-IT" sz="1400" dirty="0" smtClean="0"/>
              <a:t> </a:t>
            </a:r>
            <a:r>
              <a:rPr lang="it-IT" sz="1400" dirty="0"/>
              <a:t>al fine di attirare più aziende nell'offerta di apprendimento basato sul lavoro e di apprendistato e per migliorare la qualità della cooperazione, la formazione e l'esperienza degli </a:t>
            </a:r>
            <a:r>
              <a:rPr lang="it-IT" sz="1400" dirty="0" smtClean="0"/>
              <a:t>enti di formazione, </a:t>
            </a:r>
            <a:r>
              <a:rPr lang="it-IT" sz="1400" dirty="0"/>
              <a:t>delle aziende e degli studenti. </a:t>
            </a:r>
          </a:p>
          <a:p>
            <a:pPr marL="0" indent="0" algn="just">
              <a:buNone/>
            </a:pPr>
            <a:r>
              <a:rPr lang="it-IT" sz="1400" dirty="0"/>
              <a:t>I pacchetti informativi forniscono informazioni su: </a:t>
            </a:r>
          </a:p>
          <a:p>
            <a:pPr algn="just"/>
            <a:r>
              <a:rPr lang="it-IT" sz="1400" dirty="0"/>
              <a:t>Perché vale la pena di accogliere tirocinanti e apprendisti</a:t>
            </a:r>
          </a:p>
          <a:p>
            <a:pPr algn="just"/>
            <a:r>
              <a:rPr lang="it-IT" sz="1400" dirty="0"/>
              <a:t>Definizione di apprendimento basato sul lavoro </a:t>
            </a:r>
          </a:p>
          <a:p>
            <a:pPr algn="just"/>
            <a:r>
              <a:rPr lang="it-IT" sz="1400" dirty="0"/>
              <a:t>Definizione di tirocinio e link alle informazioni per paese</a:t>
            </a:r>
          </a:p>
          <a:p>
            <a:pPr algn="just"/>
            <a:r>
              <a:rPr lang="it-IT" sz="1400" dirty="0"/>
              <a:t>Definizione di apprendistato e link a informazioni basate sul paese</a:t>
            </a:r>
          </a:p>
          <a:p>
            <a:pPr algn="just"/>
            <a:r>
              <a:rPr lang="it-IT" sz="1400" dirty="0"/>
              <a:t>Regole e gestione del WBL (come organizzare i tirocini, come collaborare </a:t>
            </a:r>
            <a:r>
              <a:rPr lang="it-IT" sz="1400" dirty="0" smtClean="0"/>
              <a:t>con </a:t>
            </a:r>
            <a:r>
              <a:rPr lang="it-IT" sz="1400" dirty="0"/>
              <a:t>i fornitori di IFP, come formare e sostenere gli studenti, criteri e indicatori di qualità)</a:t>
            </a:r>
          </a:p>
          <a:p>
            <a:pPr marL="0" indent="0" algn="just">
              <a:buNone/>
            </a:pPr>
            <a:r>
              <a:rPr lang="it-IT" sz="1400" dirty="0" smtClean="0"/>
              <a:t>Sulla base di una struttura comune, ogni partner ha redatto il Pacchetto Informativo sulla base delle normative e delle pratiche del proprio paese</a:t>
            </a:r>
            <a:endParaRPr lang="it-IT" sz="1400" dirty="0"/>
          </a:p>
          <a:p>
            <a:pPr marL="0" indent="0" algn="just">
              <a:buNone/>
            </a:pPr>
            <a:r>
              <a:rPr lang="it-IT" sz="1400" dirty="0" smtClean="0"/>
              <a:t>In </a:t>
            </a:r>
            <a:r>
              <a:rPr lang="it-IT" sz="1400" dirty="0"/>
              <a:t>corso: promuoverne l'uso </a:t>
            </a:r>
          </a:p>
          <a:p>
            <a:pPr marL="0" indent="0">
              <a:buNone/>
            </a:pPr>
            <a:r>
              <a:rPr lang="en-GB" sz="1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 </a:t>
            </a:r>
            <a:endParaRPr lang="it-IT" sz="14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0" indent="0" algn="just">
              <a:buNone/>
            </a:pPr>
            <a:endParaRPr lang="it-IT" sz="1400" dirty="0"/>
          </a:p>
          <a:p>
            <a:pPr marL="0" indent="0" algn="just">
              <a:lnSpc>
                <a:spcPct val="110000"/>
              </a:lnSpc>
              <a:buClr>
                <a:schemeClr val="accent1"/>
              </a:buClr>
              <a:buNone/>
            </a:pP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it-IT" sz="1400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Cosa è stato realizzato</a:t>
            </a:r>
            <a:endParaRPr lang="it-IT" dirty="0"/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1355319" y="4365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/>
          </a:p>
        </p:txBody>
      </p:sp>
      <p:pic>
        <p:nvPicPr>
          <p:cNvPr id="7" name="Immagine 6"/>
          <p:cNvPicPr/>
          <p:nvPr/>
        </p:nvPicPr>
        <p:blipFill rotWithShape="1">
          <a:blip r:embed="rId2"/>
          <a:srcRect l="21009" t="14445" r="43051" b="5277"/>
          <a:stretch/>
        </p:blipFill>
        <p:spPr bwMode="auto">
          <a:xfrm>
            <a:off x="9231214" y="2481196"/>
            <a:ext cx="2200910" cy="30727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977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00000"/>
              </a:lnSpc>
              <a:buClr>
                <a:schemeClr val="accent1"/>
              </a:buClr>
              <a:buNone/>
            </a:pPr>
            <a:r>
              <a:rPr lang="en-GB" sz="19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ASSE </a:t>
            </a:r>
            <a:r>
              <a:rPr lang="it-IT" sz="19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MOBILITÀ E INTERNAZIONALIZZAZIONE </a:t>
            </a:r>
          </a:p>
          <a:p>
            <a:pPr marL="0" indent="0" algn="just">
              <a:buNone/>
            </a:pPr>
            <a:endParaRPr lang="en-GB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just">
              <a:buNone/>
            </a:pPr>
            <a:r>
              <a:rPr lang="it-IT" b="1" dirty="0"/>
              <a:t>Sono stati organizzati tre </a:t>
            </a:r>
            <a:r>
              <a:rPr lang="it-IT" b="1" dirty="0" err="1"/>
              <a:t>webinar</a:t>
            </a:r>
            <a:r>
              <a:rPr lang="it-IT" b="1" dirty="0"/>
              <a:t> </a:t>
            </a:r>
            <a:r>
              <a:rPr lang="it-IT" b="1" dirty="0" smtClean="0"/>
              <a:t>europei in </a:t>
            </a:r>
            <a:r>
              <a:rPr lang="it-IT" b="1" dirty="0"/>
              <a:t>aprile e giugno 2021, per i fornitori di </a:t>
            </a:r>
            <a:r>
              <a:rPr lang="it-IT" b="1" dirty="0" err="1" smtClean="0"/>
              <a:t>IeFP</a:t>
            </a:r>
            <a:r>
              <a:rPr lang="it-IT" b="1" dirty="0" smtClean="0"/>
              <a:t> </a:t>
            </a:r>
            <a:r>
              <a:rPr lang="it-IT" b="1" dirty="0"/>
              <a:t>che vogliono presentare le loro domande di mobilità per la prima volta e hanno bisogno di supporto tecnico per questo. </a:t>
            </a:r>
          </a:p>
          <a:p>
            <a:pPr marL="0" indent="0" algn="just">
              <a:buNone/>
            </a:pPr>
            <a:r>
              <a:rPr lang="it-IT" b="1" dirty="0"/>
              <a:t>Spazio di rete </a:t>
            </a:r>
            <a:r>
              <a:rPr lang="it-IT" b="1" dirty="0" smtClean="0"/>
              <a:t>virtuale. </a:t>
            </a:r>
            <a:r>
              <a:rPr lang="it-IT" b="1" dirty="0"/>
              <a:t>Lo spazio virtuale di networking è una piattaforma online che fornisce </a:t>
            </a:r>
            <a:r>
              <a:rPr lang="it-IT" b="1" dirty="0" smtClean="0"/>
              <a:t>supporto </a:t>
            </a:r>
            <a:r>
              <a:rPr lang="it-IT" b="1" dirty="0"/>
              <a:t>ai fornitori di </a:t>
            </a:r>
            <a:r>
              <a:rPr lang="it-IT" b="1" dirty="0" err="1" smtClean="0"/>
              <a:t>IeFP</a:t>
            </a:r>
            <a:r>
              <a:rPr lang="it-IT" b="1" dirty="0" smtClean="0"/>
              <a:t> </a:t>
            </a:r>
            <a:r>
              <a:rPr lang="it-IT" b="1" dirty="0"/>
              <a:t>e alle aziende che hanno </a:t>
            </a:r>
            <a:r>
              <a:rPr lang="it-IT" b="1" dirty="0" smtClean="0"/>
              <a:t>intenzione di partecipare </a:t>
            </a:r>
            <a:r>
              <a:rPr lang="it-IT" b="1" dirty="0"/>
              <a:t>in progetti europei di mobilità. </a:t>
            </a:r>
          </a:p>
          <a:p>
            <a:pPr marL="0" indent="0" algn="just">
              <a:buNone/>
            </a:pPr>
            <a:r>
              <a:rPr lang="it-IT" b="1" dirty="0"/>
              <a:t>Ufficio di supporto </a:t>
            </a:r>
            <a:r>
              <a:rPr lang="it-IT" b="1" dirty="0" smtClean="0"/>
              <a:t>alla progettazione europea. In ognuno dei paesi partner è stato attivato questo servizio online fornito </a:t>
            </a:r>
            <a:r>
              <a:rPr lang="it-IT" b="1" dirty="0"/>
              <a:t>attraverso la </a:t>
            </a:r>
            <a:r>
              <a:rPr lang="it-IT" b="1" dirty="0" smtClean="0"/>
              <a:t>piattaforma. Il servizio ha lo scopo di fornire </a:t>
            </a:r>
            <a:r>
              <a:rPr lang="it-IT" b="1" dirty="0"/>
              <a:t>supporto </a:t>
            </a:r>
            <a:r>
              <a:rPr lang="it-IT" b="1" dirty="0" smtClean="0"/>
              <a:t>alla predisposizione e presentazione di progetti di mobilità europea, o progetti europei in generale, a quelle organizzazioni di </a:t>
            </a:r>
            <a:r>
              <a:rPr lang="it-IT" b="1" dirty="0" err="1" smtClean="0"/>
              <a:t>IeFP</a:t>
            </a:r>
            <a:r>
              <a:rPr lang="it-IT" b="1" dirty="0" smtClean="0"/>
              <a:t> che hanno nulla o scarsa esperienza di partecipazione a livello europeo.</a:t>
            </a:r>
            <a:endParaRPr lang="it-IT" b="1" dirty="0"/>
          </a:p>
          <a:p>
            <a:pPr marL="0" indent="0" algn="just">
              <a:buNone/>
            </a:pPr>
            <a:r>
              <a:rPr lang="it-IT" b="1" dirty="0" smtClean="0"/>
              <a:t>Una conferenza transnazionale ad Atene sulla mobilità transnazionale e i processi di internazionalizzazione dei sistemi di formazione professionale.</a:t>
            </a:r>
            <a:endParaRPr lang="it-IT" b="1" dirty="0"/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Cosa è </a:t>
            </a:r>
            <a:r>
              <a:rPr lang="en-US" dirty="0" err="1" smtClean="0"/>
              <a:t>stato</a:t>
            </a:r>
            <a:r>
              <a:rPr lang="en-US" dirty="0" smtClean="0"/>
              <a:t> </a:t>
            </a:r>
            <a:r>
              <a:rPr lang="en-US" dirty="0" err="1" smtClean="0"/>
              <a:t>realizzato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0308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Cosa è </a:t>
            </a:r>
            <a:r>
              <a:rPr lang="en-US" dirty="0" err="1" smtClean="0"/>
              <a:t>ancora</a:t>
            </a:r>
            <a:r>
              <a:rPr lang="en-US" dirty="0" smtClean="0"/>
              <a:t> in </a:t>
            </a:r>
            <a:r>
              <a:rPr lang="en-US" dirty="0" err="1" smtClean="0"/>
              <a:t>corso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L’organizzazione di eventi di networking a livello locale, con lo scopo di supportare la costruzione di collaborazioni e sinergie con le imprese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L’animazione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dello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spazio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virtuale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di Networking con lo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scopo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di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ampliare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network di e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aziende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organizzazioni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di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IeFP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supporto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attraverso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l’</a:t>
            </a:r>
            <a:r>
              <a:rPr lang="it-IT" sz="2400" dirty="0" smtClean="0"/>
              <a:t>Ufficio </a:t>
            </a:r>
            <a:r>
              <a:rPr lang="it-IT" sz="2400" dirty="0"/>
              <a:t>di supporto alla progettazione </a:t>
            </a:r>
            <a:r>
              <a:rPr lang="it-IT" sz="2400" dirty="0" smtClean="0"/>
              <a:t>europea, agli enti che vogliono approcciare le mobilità all’estero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Disseminare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valorizzare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risultati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del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progetto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it-IT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7026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59C567-6FEF-4B57-9077-B3720AE8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in Touch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C39998-4A97-454A-9A0E-0C459851A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Roboto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Website:</a:t>
            </a:r>
          </a:p>
          <a:p>
            <a:pPr marL="0" indent="0">
              <a:buNone/>
            </a:pPr>
            <a:r>
              <a:rPr lang="en-US" sz="1600" b="0" i="0" u="none" strike="noStrike" dirty="0">
                <a:effectLst/>
                <a:latin typeface="Roboto"/>
                <a:hlinkClick r:id="rId2"/>
              </a:rPr>
              <a:t>http://www.eduwork.net/</a:t>
            </a:r>
            <a:endParaRPr lang="en-US" sz="1600" b="0" i="0" u="none" strike="noStrike" dirty="0">
              <a:effectLst/>
              <a:latin typeface="Roboto"/>
            </a:endParaRPr>
          </a:p>
          <a:p>
            <a:pPr marL="0" indent="0">
              <a:buNone/>
            </a:pPr>
            <a:r>
              <a:rPr lang="en-US" sz="1600" u="sng" dirty="0">
                <a:latin typeface="Roboto"/>
              </a:rPr>
              <a:t>Facebook:</a:t>
            </a:r>
            <a:endParaRPr lang="en-US" sz="1600" b="0" i="0" u="sng" dirty="0">
              <a:effectLst/>
              <a:latin typeface="Roboto"/>
            </a:endParaRPr>
          </a:p>
          <a:p>
            <a:pPr marL="0" indent="0">
              <a:buNone/>
            </a:pPr>
            <a:r>
              <a:rPr lang="en-US" sz="1600" b="0" i="0" u="none" strike="noStrike" dirty="0">
                <a:effectLst/>
                <a:latin typeface="Roboto"/>
                <a:hlinkClick r:id="rId3"/>
              </a:rPr>
              <a:t>https://www.facebook.com/eduworknet/</a:t>
            </a:r>
            <a:endParaRPr lang="en-US" sz="1600" b="0" i="0" u="none" strike="noStrike" dirty="0">
              <a:effectLst/>
              <a:latin typeface="Roboto"/>
            </a:endParaRPr>
          </a:p>
          <a:p>
            <a:pPr marL="0" indent="0">
              <a:buNone/>
            </a:pPr>
            <a:r>
              <a:rPr lang="en-US" sz="1600" b="0" i="0" u="sng" dirty="0">
                <a:effectLst/>
                <a:latin typeface="Roboto"/>
              </a:rPr>
              <a:t>LinkedIn:</a:t>
            </a:r>
          </a:p>
          <a:p>
            <a:pPr marL="0" indent="0">
              <a:buNone/>
            </a:pPr>
            <a:r>
              <a:rPr lang="en-US" sz="1600" b="0" i="0" u="none" strike="noStrike" dirty="0">
                <a:effectLst/>
                <a:latin typeface="Roboto"/>
                <a:hlinkClick r:id="rId4"/>
              </a:rPr>
              <a:t>https://www.linkedin.com/company/eduworknet/</a:t>
            </a:r>
            <a:endParaRPr lang="en-US" sz="1600" u="none" strike="noStrike" dirty="0">
              <a:latin typeface="Roboto"/>
            </a:endParaRPr>
          </a:p>
          <a:p>
            <a:pPr marL="0" indent="0">
              <a:buNone/>
            </a:pPr>
            <a:r>
              <a:rPr lang="en-US" sz="1600" dirty="0">
                <a:latin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YouTube: </a:t>
            </a:r>
          </a:p>
          <a:p>
            <a:pPr marL="0" indent="0">
              <a:buNone/>
            </a:pPr>
            <a:r>
              <a:rPr lang="en-US" sz="1600" b="0" i="0" u="none" strike="noStrike" dirty="0">
                <a:effectLst/>
                <a:latin typeface="Roboto"/>
                <a:hlinkClick r:id="rId5"/>
              </a:rPr>
              <a:t>https://www.youtube.com/channel/UCdLHUV_3x56R5lpVe6O8kw/</a:t>
            </a:r>
            <a:endParaRPr lang="en-US" sz="1600" b="0" i="0" dirty="0">
              <a:effectLst/>
              <a:latin typeface="Roboto"/>
            </a:endParaRPr>
          </a:p>
          <a:p>
            <a:endParaRPr lang="el-GR" sz="1600" dirty="0"/>
          </a:p>
        </p:txBody>
      </p:sp>
      <p:pic>
        <p:nvPicPr>
          <p:cNvPr id="8" name="Picture 8" descr="Logo, icon&#10;&#10;Description automatically generated">
            <a:extLst>
              <a:ext uri="{FF2B5EF4-FFF2-40B4-BE49-F238E27FC236}">
                <a16:creationId xmlns:a16="http://schemas.microsoft.com/office/drawing/2014/main" xmlns="" id="{CEB6523F-AD44-4A76-A6BD-5D9AEA9FB8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7850" y="2727800"/>
            <a:ext cx="984444" cy="9844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887E83A-FB0F-4600-978E-26BD2A2D8F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7360" y="4813202"/>
            <a:ext cx="1607765" cy="1636734"/>
          </a:xfrm>
          <a:prstGeom prst="rect">
            <a:avLst/>
          </a:prstGeom>
        </p:spPr>
      </p:pic>
      <p:pic>
        <p:nvPicPr>
          <p:cNvPr id="11" name="Picture 11" descr="Logo&#10;&#10;Description automatically generated">
            <a:extLst>
              <a:ext uri="{FF2B5EF4-FFF2-40B4-BE49-F238E27FC236}">
                <a16:creationId xmlns:a16="http://schemas.microsoft.com/office/drawing/2014/main" xmlns="" id="{B264DD6F-CCF5-494A-9F1E-94D8345912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4135" y="4813202"/>
            <a:ext cx="1751874" cy="175187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86999" y="555464"/>
            <a:ext cx="983056" cy="6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2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contenuto 3"/>
          <p:cNvSpPr txBox="1">
            <a:spLocks noGrp="1"/>
          </p:cNvSpPr>
          <p:nvPr>
            <p:ph idx="1"/>
          </p:nvPr>
        </p:nvSpPr>
        <p:spPr>
          <a:xfrm>
            <a:off x="1202919" y="2011680"/>
            <a:ext cx="9784080" cy="3760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endParaRPr lang="it-IT" sz="40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it-IT" sz="4000" b="1" dirty="0" smtClean="0">
                <a:solidFill>
                  <a:srgbClr val="00B050"/>
                </a:solidFill>
              </a:rPr>
              <a:t>Grazie per l’attenzione!</a:t>
            </a:r>
            <a:endParaRPr lang="it-IT" sz="4000" b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it-IT" sz="4000" b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it-IT" sz="4000" b="1" dirty="0">
              <a:solidFill>
                <a:srgbClr val="00B050"/>
              </a:solidFill>
            </a:endParaRPr>
          </a:p>
          <a:p>
            <a:pPr marL="0" indent="0" algn="r">
              <a:buNone/>
            </a:pPr>
            <a:r>
              <a:rPr lang="it-IT" sz="2000" b="1" dirty="0">
                <a:solidFill>
                  <a:srgbClr val="00B050"/>
                </a:solidFill>
              </a:rPr>
              <a:t>Tiziana Piacentini </a:t>
            </a:r>
          </a:p>
          <a:p>
            <a:pPr marL="0" indent="0" algn="r">
              <a:buNone/>
            </a:pPr>
            <a:r>
              <a:rPr lang="it-IT" sz="2000" b="1" dirty="0">
                <a:solidFill>
                  <a:srgbClr val="00B050"/>
                </a:solidFill>
              </a:rPr>
              <a:t>tpiacentini@ciofs-fp.org</a:t>
            </a:r>
          </a:p>
        </p:txBody>
      </p:sp>
    </p:spTree>
    <p:extLst>
      <p:ext uri="{BB962C8B-B14F-4D97-AF65-F5344CB8AC3E}">
        <p14:creationId xmlns:p14="http://schemas.microsoft.com/office/powerpoint/2010/main" val="246281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788</TotalTime>
  <Words>1178</Words>
  <Application>Microsoft Office PowerPoint</Application>
  <PresentationFormat>Personalizzato</PresentationFormat>
  <Paragraphs>102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Banded</vt:lpstr>
      <vt:lpstr>“Conoscere la Mobilità Europea Indicazioni operative per la progettazione”  Evento di networking online 01/02/2022</vt:lpstr>
      <vt:lpstr>IN QUALE CONTESTO STRATEGICO NASCE Eduwork.Net? </vt:lpstr>
      <vt:lpstr>IN QUALE CONTESTO STRATEGICO NASCE Eduwork.Net? </vt:lpstr>
      <vt:lpstr>Quali gli obiettivi di Eduwork.Net?</vt:lpstr>
      <vt:lpstr>Eduwork.Net: our partnership</vt:lpstr>
      <vt:lpstr>Assi strategici</vt:lpstr>
      <vt:lpstr>Cosa è stato realizzato</vt:lpstr>
      <vt:lpstr>Cosa è stato realizzato</vt:lpstr>
      <vt:lpstr>Cosa è stato realizzato</vt:lpstr>
      <vt:lpstr>Cosa è stato realizzato</vt:lpstr>
      <vt:lpstr>Cosa è ancora in corso</vt:lpstr>
      <vt:lpstr>Get in Touch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Zoe Batsi</dc:creator>
  <cp:lastModifiedBy>Tiziana Piacentini</cp:lastModifiedBy>
  <cp:revision>53</cp:revision>
  <dcterms:created xsi:type="dcterms:W3CDTF">2020-10-01T09:35:02Z</dcterms:created>
  <dcterms:modified xsi:type="dcterms:W3CDTF">2022-02-01T11:21:59Z</dcterms:modified>
</cp:coreProperties>
</file>