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0" r:id="rId5"/>
    <p:sldId id="259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45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77" d="100"/>
          <a:sy n="77" d="100"/>
        </p:scale>
        <p:origin x="-28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62E4965-1811-498A-A23F-2B0E1FAF2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C50C280B-2A7E-4C25-860C-10CC1B1FA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F7B55EE-CAA4-4C15-AAE0-107F104EA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9229A1D-738D-472C-B80A-9468396D9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4012C10-DF7E-459C-9964-3A7399AC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4343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3954882-B8B9-42A1-82B1-1200CDC08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6F0B85D-7423-40A4-A3B6-EB5A25206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9DCE315-4E9C-4079-BE87-256C55146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1FDDC7C9-648F-471B-B234-8DBF6AFEC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B2065FA-3527-49E7-A343-4D90E67C2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24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1F2A8A7-D4DD-4BA7-B087-7752250FE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B3B038C-B5C8-47E1-A3EE-E960D9852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96AA476-9123-4D65-AF2F-956CD7F85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A5FD827F-E8A7-440D-8DD7-7DF2FC72A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755C6B1D-BD90-4B16-826E-C4BB6279B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885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B2C43C8-78D9-4804-9DEB-F082A91C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3218787-BD02-4081-8BFA-BB1EB643C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06D4A250-88EB-437E-8B36-13A975152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D77AA80-973B-44E8-B00E-61FC43477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D064BD2B-F4A2-4484-89F1-77C938CFE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FB52A0A2-6FAA-434B-8932-B1EF98CC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842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10B2722-50FE-428E-9E58-030DF10B0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087CCAC3-8679-4032-9E60-828B941FA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84B10C21-4614-4A6F-A17D-951AFB807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A00EACB-13A6-4F05-B402-14B34F335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B022BFD5-63E9-441C-9BF9-B826801B7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025DDDDA-5E11-4580-84DC-16C471B2C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B83BA063-3ACE-4603-9C8D-FC21E675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0EDE732B-9E25-47A7-BE9F-893265194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1706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C232998-AF67-496C-A9DA-C0C26670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46A03B18-EC65-4A9F-9AA7-D20CD328D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AE65DEA4-DCB0-4AB5-A610-755B2B226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C88CBA54-0FE6-4604-B44C-B14E2748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657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41876022-87F1-4614-9E94-D16EEA3F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9886EF51-2BCE-4465-9A9C-5F219EAF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BFB7FFF6-2534-4E65-BC65-2FC7172A8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434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9FFCE35-0D55-4EA5-A141-C988EFD0B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AA6B290-B88D-4591-9CB8-CA642CDC6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BB313C49-DED4-4060-B864-C5CBA27FF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52B9D8A5-DA79-43B0-B054-66678CBFE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5687E18D-AB1E-4206-B975-38C257757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8C6CE5A2-72FA-47F6-BC8F-C7EAA87B9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306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E9209E0-CA40-4034-8EC0-0688DC448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58D2F020-6EAF-450A-9B0A-6CBFE51A6D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6FD07B7F-060E-4A6A-8F6F-3C5AF31D6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04BE6B1C-C15C-4F66-95F3-62261922D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A1526BB9-D193-4083-8040-12B76BB79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FE42C294-7E50-4076-8FF2-7CECA3666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409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89CB349-770E-4D44-9767-C72CB8BC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3D63FF52-0ACB-4E84-B4C8-4B0B44381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55F9EF99-20EF-40FF-ADA9-318D1D734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6D81DBEB-A93E-43C2-97DF-3E826BEC6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75B96F2-FD24-427F-A2A0-CADDF6CB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86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515AD503-738E-4630-85D3-89DF316F6A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7A6C9F83-97D8-4878-9156-11A547F21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2DD7C867-2CB8-42EE-A739-9C8830E9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7CA1F285-3AE9-4B38-BF27-6410E3499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6D038FA4-94F9-4772-962B-4718187B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06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0EFA440A-9202-4D64-B453-E0D0A05D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CBFBBD33-B71E-4F35-94CA-E2744045C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C82EDE4E-BCEE-48FE-98B9-5F61DD259D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F2220-29C3-43C1-900D-BC2EFA2DBDDB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96C34103-FD5F-4FAC-BDA9-BCAD7ED8F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1AA61A7-ECB3-4ED4-B448-83528DA52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4B83-315F-4246-AA4A-15F9FE66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2396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F13FC823-9FC4-42F9-8954-5B04BA8D0A8B}"/>
              </a:ext>
            </a:extLst>
          </p:cNvPr>
          <p:cNvSpPr txBox="1"/>
          <p:nvPr/>
        </p:nvSpPr>
        <p:spPr>
          <a:xfrm>
            <a:off x="3944601" y="4846192"/>
            <a:ext cx="74112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7030A0"/>
                </a:solidFill>
              </a:rPr>
              <a:t>Gli Open Badge per valorizzare le competenze: l'esperienza del CIOFS FP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10F33A21-8466-4EEE-89C5-4A5120254F5B}"/>
              </a:ext>
            </a:extLst>
          </p:cNvPr>
          <p:cNvSpPr txBox="1"/>
          <p:nvPr/>
        </p:nvSpPr>
        <p:spPr>
          <a:xfrm>
            <a:off x="3944601" y="6220595"/>
            <a:ext cx="5566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FRANCO CHIARAMONTE</a:t>
            </a:r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C4A51B-AAA3-40B4-8ECB-14F52B72D13B}"/>
              </a:ext>
            </a:extLst>
          </p:cNvPr>
          <p:cNvSpPr txBox="1"/>
          <p:nvPr/>
        </p:nvSpPr>
        <p:spPr>
          <a:xfrm>
            <a:off x="160186" y="113464"/>
            <a:ext cx="10071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>
                <a:solidFill>
                  <a:srgbClr val="2A458B"/>
                </a:solidFill>
                <a:latin typeface="Arial Black" panose="020B0A04020102020204" pitchFamily="34" charset="0"/>
              </a:rPr>
              <a:t>Le competenze: la moneta di scambio del prossimo futuro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2809945" y="1928589"/>
            <a:ext cx="6474220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SOCIETA’ DELLA CONOSCENZA</a:t>
            </a:r>
            <a:endParaRPr lang="it-IT" sz="2700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  <a:p>
            <a:pPr lvl="1">
              <a:spcBef>
                <a:spcPct val="20000"/>
              </a:spcBef>
            </a:pPr>
            <a:r>
              <a:rPr lang="it-IT" sz="2000" dirty="0"/>
              <a:t>Ogni persona ha diritto a un’istruzione, a una formazione e a un apprendimento permanente di qualità e inclusivi, al fine di mantenere e acquisire competenze che consentono di partecipare pienamente alla società e di gestire con successo le transizioni nel mercato del lavoro. 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165" y="2310933"/>
            <a:ext cx="2288687" cy="3232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34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C4A51B-AAA3-40B4-8ECB-14F52B72D13B}"/>
              </a:ext>
            </a:extLst>
          </p:cNvPr>
          <p:cNvSpPr txBox="1"/>
          <p:nvPr/>
        </p:nvSpPr>
        <p:spPr>
          <a:xfrm>
            <a:off x="160186" y="113464"/>
            <a:ext cx="100717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>
                <a:solidFill>
                  <a:srgbClr val="2A458B"/>
                </a:solidFill>
                <a:latin typeface="Arial Black" panose="020B0A04020102020204" pitchFamily="34" charset="0"/>
              </a:rPr>
              <a:t>Riconoscere Valorizzare Mobilitare le competenze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350944" y="729975"/>
            <a:ext cx="647422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Apprendimento continuo</a:t>
            </a:r>
            <a:r>
              <a:rPr lang="it-IT" sz="4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endParaRPr lang="it-IT" sz="4400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it-IT" dirty="0"/>
              <a:t>la conoscenza passa anche e soprattutto attraverso piattaforme di condivisione, </a:t>
            </a:r>
            <a:r>
              <a:rPr lang="it-IT" dirty="0" err="1"/>
              <a:t>app</a:t>
            </a:r>
            <a:r>
              <a:rPr lang="it-IT" dirty="0"/>
              <a:t> da cui poter gestire, da qualunque </a:t>
            </a:r>
            <a:r>
              <a:rPr lang="it-IT" dirty="0" err="1"/>
              <a:t>device</a:t>
            </a:r>
            <a:r>
              <a:rPr lang="it-IT" dirty="0"/>
              <a:t>, il proprio percorso formativo e/o interagire sulle community presenti sulla intranet </a:t>
            </a:r>
            <a:r>
              <a:rPr lang="it-IT" dirty="0" smtClean="0"/>
              <a:t>aziendale e non, </a:t>
            </a:r>
            <a:r>
              <a:rPr lang="it-IT" dirty="0"/>
              <a:t>senza dimenticare un uso ragionato dei social network. </a:t>
            </a:r>
            <a:endParaRPr lang="it-IT" sz="20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4732638" y="3353724"/>
            <a:ext cx="72904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La competenza è </a:t>
            </a:r>
            <a:r>
              <a:rPr lang="it-IT" sz="4400" i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portabile</a:t>
            </a:r>
          </a:p>
          <a:p>
            <a:r>
              <a:rPr lang="it-IT" sz="2400" dirty="0" smtClean="0"/>
              <a:t>In un nuovo </a:t>
            </a:r>
            <a:r>
              <a:rPr lang="it-IT" sz="2400" dirty="0"/>
              <a:t>modo di concepire il </a:t>
            </a:r>
            <a:r>
              <a:rPr lang="it-IT" sz="2400" dirty="0" smtClean="0"/>
              <a:t>lavoro la </a:t>
            </a:r>
            <a:r>
              <a:rPr lang="it-IT" sz="2400" dirty="0"/>
              <a:t>persona è il centro vitale dell’organizzazione. Senza le persone la conoscenza non può essere né prodotta né </a:t>
            </a:r>
            <a:r>
              <a:rPr lang="it-IT" sz="2400" dirty="0" smtClean="0"/>
              <a:t>condivisa</a:t>
            </a:r>
            <a:endParaRPr lang="it-IT" sz="44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7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C4A51B-AAA3-40B4-8ECB-14F52B72D13B}"/>
              </a:ext>
            </a:extLst>
          </p:cNvPr>
          <p:cNvSpPr txBox="1"/>
          <p:nvPr/>
        </p:nvSpPr>
        <p:spPr>
          <a:xfrm>
            <a:off x="160186" y="113464"/>
            <a:ext cx="100717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>
                <a:solidFill>
                  <a:srgbClr val="2A458B"/>
                </a:solidFill>
                <a:latin typeface="Arial Black" panose="020B0A04020102020204" pitchFamily="34" charset="0"/>
              </a:rPr>
              <a:t>Modelli e strumenti per le competenze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264453" y="779410"/>
            <a:ext cx="647422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OPEN BADGE </a:t>
            </a:r>
          </a:p>
          <a:p>
            <a:r>
              <a:rPr lang="it-IT" sz="2000" dirty="0" smtClean="0"/>
              <a:t>Rappresentano </a:t>
            </a:r>
            <a:r>
              <a:rPr lang="it-IT" sz="2000" dirty="0"/>
              <a:t>la proposta più innovativa e promettente per rispondere </a:t>
            </a:r>
            <a:r>
              <a:rPr lang="it-IT" sz="2000" dirty="0" smtClean="0"/>
              <a:t>in modo </a:t>
            </a:r>
            <a:r>
              <a:rPr lang="it-IT" sz="2000" dirty="0"/>
              <a:t>adeguato </a:t>
            </a:r>
            <a:r>
              <a:rPr lang="it-IT" sz="2000" dirty="0" smtClean="0"/>
              <a:t>all’esigenza di </a:t>
            </a:r>
            <a:r>
              <a:rPr lang="it-IT" sz="2000" dirty="0"/>
              <a:t>rendere disponibili a diversi </a:t>
            </a:r>
            <a:r>
              <a:rPr lang="it-IT" sz="2000" dirty="0" err="1"/>
              <a:t>stakeholders</a:t>
            </a:r>
            <a:r>
              <a:rPr lang="it-IT" sz="2000" dirty="0"/>
              <a:t> le </a:t>
            </a:r>
            <a:r>
              <a:rPr lang="it-IT" sz="2000" dirty="0" smtClean="0"/>
              <a:t>informazioni riguardanti </a:t>
            </a:r>
            <a:r>
              <a:rPr lang="it-IT" sz="2000" dirty="0"/>
              <a:t>i risultati dell’apprendimento formale, </a:t>
            </a:r>
            <a:r>
              <a:rPr lang="it-IT" sz="2000" dirty="0" smtClean="0"/>
              <a:t>non formale </a:t>
            </a:r>
            <a:r>
              <a:rPr lang="it-IT" sz="2000" dirty="0"/>
              <a:t>ed informale definito </a:t>
            </a:r>
            <a:r>
              <a:rPr lang="it-IT" sz="2000" dirty="0" smtClean="0"/>
              <a:t>in termini </a:t>
            </a:r>
            <a:r>
              <a:rPr lang="it-IT" sz="2000" dirty="0"/>
              <a:t>di conoscenze, abilità, soft </a:t>
            </a:r>
            <a:r>
              <a:rPr lang="it-IT" sz="2000" dirty="0" err="1"/>
              <a:t>skills</a:t>
            </a:r>
            <a:r>
              <a:rPr lang="it-IT" sz="2000" dirty="0"/>
              <a:t> e competenze</a:t>
            </a:r>
            <a:endParaRPr lang="it-IT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3595816" y="3267239"/>
            <a:ext cx="84199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>
                <a:solidFill>
                  <a:srgbClr val="7030A0"/>
                </a:solidFill>
                <a:latin typeface="Arial Black" panose="020B0A04020102020204" pitchFamily="34" charset="0"/>
              </a:rPr>
              <a:t>S</a:t>
            </a:r>
            <a:r>
              <a:rPr lang="it-IT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upporto alle transizioni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it-IT" dirty="0"/>
              <a:t>l’ingresso, la mobilità la progressione nel mercato del lavoro;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it-IT" dirty="0" smtClean="0"/>
              <a:t>facilitare </a:t>
            </a:r>
            <a:r>
              <a:rPr lang="it-IT" dirty="0"/>
              <a:t>le transazioni tra le fasi di apprendimento e lavorative, e viceversa;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it-IT" dirty="0" smtClean="0"/>
              <a:t>promuovere </a:t>
            </a:r>
            <a:r>
              <a:rPr lang="it-IT" dirty="0"/>
              <a:t>la certificazione digitale dell’apprendimento non formale ed informale;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it-IT" dirty="0" smtClean="0"/>
              <a:t>rendere </a:t>
            </a:r>
            <a:r>
              <a:rPr lang="it-IT" dirty="0"/>
              <a:t>consapevoli le persone del proprio sapere e dei possibili percorsi di crescita;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it-IT" dirty="0" smtClean="0"/>
              <a:t>permettere </a:t>
            </a:r>
            <a:r>
              <a:rPr lang="it-IT" dirty="0"/>
              <a:t>alle organizzazioni complesse di gestire con più efficienza ed efficacia </a:t>
            </a:r>
            <a:r>
              <a:rPr lang="it-IT" dirty="0" smtClean="0"/>
              <a:t>il patrimonio </a:t>
            </a:r>
            <a:r>
              <a:rPr lang="it-IT" dirty="0"/>
              <a:t>di conoscenze, abilità e competenze che ogni individuo porta con se.</a:t>
            </a:r>
            <a:r>
              <a:rPr lang="it-IT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274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C4A51B-AAA3-40B4-8ECB-14F52B72D13B}"/>
              </a:ext>
            </a:extLst>
          </p:cNvPr>
          <p:cNvSpPr txBox="1"/>
          <p:nvPr/>
        </p:nvSpPr>
        <p:spPr>
          <a:xfrm>
            <a:off x="160186" y="113464"/>
            <a:ext cx="100717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>
                <a:solidFill>
                  <a:srgbClr val="2A458B"/>
                </a:solidFill>
                <a:latin typeface="Arial Black" panose="020B0A04020102020204" pitchFamily="34" charset="0"/>
              </a:rPr>
              <a:t>Il modello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1005858" y="1730881"/>
            <a:ext cx="75697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it-IT" sz="32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Issuer</a:t>
            </a:r>
            <a:endParaRPr lang="it-IT" sz="32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it-IT" sz="3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Destinatario/utente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it-IT" sz="3200" b="1" dirty="0" err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Backpack</a:t>
            </a:r>
            <a:r>
              <a:rPr lang="it-IT" sz="3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3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ISSUER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it-IT" sz="32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Backpack</a:t>
            </a:r>
            <a:r>
              <a:rPr lang="it-IT" sz="3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Utente</a:t>
            </a:r>
          </a:p>
          <a:p>
            <a:pPr marL="914400" lvl="1" indent="-457200">
              <a:buFont typeface="Courier New" pitchFamily="49" charset="0"/>
              <a:buChar char="o"/>
            </a:pPr>
            <a:r>
              <a:rPr lang="it-IT" sz="3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Personale </a:t>
            </a:r>
            <a:endParaRPr lang="it-IT" sz="32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Courier New" pitchFamily="49" charset="0"/>
              <a:buChar char="o"/>
            </a:pPr>
            <a:r>
              <a:rPr lang="it-IT" sz="3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Dipendente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it-IT" sz="3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Ecosistemi </a:t>
            </a:r>
            <a:r>
              <a:rPr lang="it-IT" sz="3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di Badge</a:t>
            </a:r>
            <a:r>
              <a:rPr lang="it-IT" sz="3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805" y="981047"/>
            <a:ext cx="5721951" cy="221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45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C4A51B-AAA3-40B4-8ECB-14F52B72D13B}"/>
              </a:ext>
            </a:extLst>
          </p:cNvPr>
          <p:cNvSpPr txBox="1"/>
          <p:nvPr/>
        </p:nvSpPr>
        <p:spPr>
          <a:xfrm>
            <a:off x="160186" y="113464"/>
            <a:ext cx="100717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>
                <a:solidFill>
                  <a:srgbClr val="2A458B"/>
                </a:solidFill>
                <a:latin typeface="Arial Black" panose="020B0A04020102020204" pitchFamily="34" charset="0"/>
              </a:rPr>
              <a:t>La qualità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160185" y="788444"/>
            <a:ext cx="782227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Le funzioni della piattaforma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b="1" dirty="0" smtClean="0"/>
              <a:t>Human </a:t>
            </a:r>
            <a:r>
              <a:rPr lang="it-IT" sz="2000" b="1" dirty="0"/>
              <a:t>Capital Big Data</a:t>
            </a:r>
            <a:r>
              <a:rPr lang="it-IT" sz="2000" dirty="0"/>
              <a:t>: mappatura </a:t>
            </a:r>
            <a:r>
              <a:rPr lang="it-IT" sz="2000" dirty="0" err="1"/>
              <a:t>geolocalizzata</a:t>
            </a:r>
            <a:r>
              <a:rPr lang="it-IT" sz="2000" dirty="0"/>
              <a:t> dei badge ottenuti dalle persone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b="1" dirty="0"/>
              <a:t>Crea Badge:</a:t>
            </a:r>
            <a:r>
              <a:rPr lang="it-IT" sz="2000" dirty="0"/>
              <a:t> nella Piattaforma C-BOX è la funzione di progettazione ed editing del Digital Badge IQC, </a:t>
            </a:r>
            <a:endParaRPr lang="it-IT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it-IT" sz="2000" b="1" dirty="0" smtClean="0"/>
              <a:t>Emetti </a:t>
            </a:r>
            <a:r>
              <a:rPr lang="it-IT" sz="2000" b="1" dirty="0"/>
              <a:t>Badge:</a:t>
            </a:r>
            <a:r>
              <a:rPr lang="it-IT" sz="2000" dirty="0"/>
              <a:t> </a:t>
            </a:r>
            <a:r>
              <a:rPr lang="it-IT" sz="2000" dirty="0" smtClean="0"/>
              <a:t>Contiene </a:t>
            </a:r>
            <a:r>
              <a:rPr lang="it-IT" sz="2000" dirty="0"/>
              <a:t>le caratteristiche ed i valori generati dall’evento proposto dall’ISSUER ed è visibile sul WEB.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b="1" dirty="0"/>
              <a:t>Rilascia Badge:</a:t>
            </a:r>
            <a:r>
              <a:rPr lang="it-IT" sz="2000" dirty="0"/>
              <a:t> </a:t>
            </a:r>
            <a:r>
              <a:rPr lang="it-IT" sz="2000" dirty="0" smtClean="0"/>
              <a:t>la </a:t>
            </a:r>
            <a:r>
              <a:rPr lang="it-IT" sz="2000" dirty="0"/>
              <a:t>funzione di inoltro del badge via mail ai singoli partecipanti all’evento. È nominativo e il proprietario, ovvero la persona, può decidere di tenerlo riservato oppure di condividerlo su tutte le piattaforme social</a:t>
            </a:r>
            <a:r>
              <a:rPr lang="it-IT" sz="2000" dirty="0" smtClean="0"/>
              <a:t>.</a:t>
            </a:r>
            <a:endParaRPr lang="it-IT" sz="2000" dirty="0"/>
          </a:p>
        </p:txBody>
      </p:sp>
      <p:sp>
        <p:nvSpPr>
          <p:cNvPr id="4" name="Rettangolo 3"/>
          <p:cNvSpPr/>
          <p:nvPr/>
        </p:nvSpPr>
        <p:spPr>
          <a:xfrm>
            <a:off x="5928312" y="4461858"/>
            <a:ext cx="59218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/>
              <a:t>REQUISITI DEGLI ISSUER AI FINI DELLA QUALIFICA IQC</a:t>
            </a:r>
            <a:endParaRPr lang="it-IT" dirty="0"/>
          </a:p>
          <a:p>
            <a:r>
              <a:rPr lang="it-IT" dirty="0"/>
              <a:t>Al fine di poter accedere ed utilizzare in autonomia la Piattaforma C-BOX, l’ISSUER deve dimostrare il possesso di requisiti organizzativi e di </a:t>
            </a:r>
            <a:r>
              <a:rPr lang="it-IT" dirty="0" smtClean="0"/>
              <a:t>processo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109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C4A51B-AAA3-40B4-8ECB-14F52B72D13B}"/>
              </a:ext>
            </a:extLst>
          </p:cNvPr>
          <p:cNvSpPr txBox="1"/>
          <p:nvPr/>
        </p:nvSpPr>
        <p:spPr>
          <a:xfrm>
            <a:off x="160186" y="113464"/>
            <a:ext cx="100717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>
                <a:solidFill>
                  <a:srgbClr val="2A458B"/>
                </a:solidFill>
                <a:latin typeface="Arial Black" panose="020B0A04020102020204" pitchFamily="34" charset="0"/>
              </a:rPr>
              <a:t>Cosa puoi fare con un Open Badge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956431" y="1113043"/>
            <a:ext cx="883011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Il valore dell’Open Badge:</a:t>
            </a:r>
          </a:p>
          <a:p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E’ legato a chi lo rilascia</a:t>
            </a:r>
          </a:p>
          <a:p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Può entrare nel tuo e-cv</a:t>
            </a:r>
          </a:p>
          <a:p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Utilizzato nei profili social</a:t>
            </a:r>
          </a:p>
          <a:p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Inserito in una lettera di presentazione</a:t>
            </a:r>
          </a:p>
          <a:p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Mantiene accesso alla conoscenza legata all’evento in cui è stato rilasciato</a:t>
            </a:r>
          </a:p>
          <a:p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 a breve: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Blockchain</a:t>
            </a:r>
            <a:endParaRPr lang="it-IT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Sistemi reputazionali</a:t>
            </a:r>
            <a:endParaRPr lang="it-IT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it-IT" sz="1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56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C4A51B-AAA3-40B4-8ECB-14F52B72D13B}"/>
              </a:ext>
            </a:extLst>
          </p:cNvPr>
          <p:cNvSpPr txBox="1"/>
          <p:nvPr/>
        </p:nvSpPr>
        <p:spPr>
          <a:xfrm>
            <a:off x="160186" y="113464"/>
            <a:ext cx="100717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>
                <a:solidFill>
                  <a:srgbClr val="2A458B"/>
                </a:solidFill>
                <a:latin typeface="Arial Black" panose="020B0A04020102020204" pitchFamily="34" charset="0"/>
              </a:rPr>
              <a:t>Il CIOFS FP e gli Open Badges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1324698" y="1273687"/>
            <a:ext cx="90426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Valorizzare competenze immediatamente spendibili nel mercato del lavoro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Valorizzare competenze acquisite nei percorsi della IeFP particolarmente distintive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Costruire un «portafoglio di competenze legate alla formazione interna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Valorizzare competenze nella formazione continua</a:t>
            </a:r>
            <a:endParaRPr lang="it-IT" sz="12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76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EC4A51B-AAA3-40B4-8ECB-14F52B72D13B}"/>
              </a:ext>
            </a:extLst>
          </p:cNvPr>
          <p:cNvSpPr txBox="1"/>
          <p:nvPr/>
        </p:nvSpPr>
        <p:spPr>
          <a:xfrm>
            <a:off x="160186" y="113464"/>
            <a:ext cx="100717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>
                <a:solidFill>
                  <a:srgbClr val="2A458B"/>
                </a:solidFill>
                <a:latin typeface="Arial Black" panose="020B0A04020102020204" pitchFamily="34" charset="0"/>
              </a:rPr>
              <a:t>Il vostro Open Badges</a:t>
            </a:r>
            <a:endParaRPr lang="it-IT" sz="2700" dirty="0">
              <a:solidFill>
                <a:srgbClr val="2A458B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2D699-A928-42D8-B678-1CBF71FB888D}"/>
              </a:ext>
            </a:extLst>
          </p:cNvPr>
          <p:cNvSpPr txBox="1"/>
          <p:nvPr/>
        </p:nvSpPr>
        <p:spPr>
          <a:xfrm>
            <a:off x="1423552" y="1545530"/>
            <a:ext cx="90920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Registrazione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Riceverete una mail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Accettate e vi registrate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Il badge sarà relativo alla partecipazione a questo evento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Rimarrà nella vostra disponibilità utilizzabile</a:t>
            </a:r>
            <a:endParaRPr lang="it-IT" sz="12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4335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544</Words>
  <Application>Microsoft Office PowerPoint</Application>
  <PresentationFormat>Personalizzato</PresentationFormat>
  <Paragraphs>57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Sebastiano Cubeddu</dc:creator>
  <cp:lastModifiedBy>Chiaramonte,  Franco</cp:lastModifiedBy>
  <cp:revision>8</cp:revision>
  <dcterms:created xsi:type="dcterms:W3CDTF">2019-01-09T12:17:26Z</dcterms:created>
  <dcterms:modified xsi:type="dcterms:W3CDTF">2019-01-21T22:14:21Z</dcterms:modified>
</cp:coreProperties>
</file>