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16"/>
  </p:notesMasterIdLst>
  <p:sldIdLst>
    <p:sldId id="1211" r:id="rId3"/>
    <p:sldId id="1239" r:id="rId4"/>
    <p:sldId id="1243" r:id="rId5"/>
    <p:sldId id="1228" r:id="rId6"/>
    <p:sldId id="1250" r:id="rId7"/>
    <p:sldId id="1225" r:id="rId8"/>
    <p:sldId id="258" r:id="rId9"/>
    <p:sldId id="1232" r:id="rId10"/>
    <p:sldId id="1248" r:id="rId11"/>
    <p:sldId id="1224" r:id="rId12"/>
    <p:sldId id="1240" r:id="rId13"/>
    <p:sldId id="1249" r:id="rId14"/>
    <p:sldId id="256" r:id="rId15"/>
  </p:sldIdLst>
  <p:sldSz cx="12192000" cy="6858000"/>
  <p:notesSz cx="6888163" cy="100203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rica Della Libera" initials="EDL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  <a:srgbClr val="F3D2FC"/>
    <a:srgbClr val="6307C9"/>
    <a:srgbClr val="C21414"/>
    <a:srgbClr val="73547C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3E3E5CF-9BD8-4428-82F0-2165ACA52DBE}" v="141" dt="2023-09-29T04:52:52.13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00" autoAdjust="0"/>
    <p:restoredTop sz="96327"/>
  </p:normalViewPr>
  <p:slideViewPr>
    <p:cSldViewPr snapToGrid="0" snapToObjects="1">
      <p:cViewPr varScale="1">
        <p:scale>
          <a:sx n="62" d="100"/>
          <a:sy n="62" d="100"/>
        </p:scale>
        <p:origin x="63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microsoft.com/office/2015/10/relationships/revisionInfo" Target="revisionInfo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5" Type="http://schemas.openxmlformats.org/officeDocument/2006/relationships/chartUserShapes" Target="../drawings/drawing1.xml"/><Relationship Id="rId4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n-US" dirty="0" err="1">
                <a:solidFill>
                  <a:schemeClr val="tx1"/>
                </a:solidFill>
              </a:rPr>
              <a:t>Motivi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d'ingresso</a:t>
            </a:r>
            <a:r>
              <a:rPr lang="en-US" baseline="0" dirty="0">
                <a:solidFill>
                  <a:schemeClr val="tx1"/>
                </a:solidFill>
              </a:rPr>
              <a:t> </a:t>
            </a:r>
            <a:r>
              <a:rPr lang="en-US" baseline="0" dirty="0" err="1">
                <a:solidFill>
                  <a:schemeClr val="tx1"/>
                </a:solidFill>
              </a:rPr>
              <a:t>nel</a:t>
            </a:r>
            <a:r>
              <a:rPr lang="en-US" baseline="0" dirty="0">
                <a:solidFill>
                  <a:schemeClr val="tx1"/>
                </a:solidFill>
              </a:rPr>
              <a:t> 2021</a:t>
            </a:r>
            <a:endParaRPr lang="en-US" sz="1600" dirty="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28771874001995912"/>
          <c:y val="8.933518695832917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>
        <c:manualLayout>
          <c:layoutTarget val="inner"/>
          <c:xMode val="edge"/>
          <c:yMode val="edge"/>
          <c:x val="0.2875975625344232"/>
          <c:y val="0.14883813245131741"/>
          <c:w val="0.45955564606949101"/>
          <c:h val="0.68933360383280551"/>
        </c:manualLayout>
      </c:layout>
      <c:pieChart>
        <c:varyColors val="1"/>
        <c:ser>
          <c:idx val="0"/>
          <c:order val="0"/>
          <c:tx>
            <c:strRef>
              <c:f>Foglio1!$B$1</c:f>
              <c:strCache>
                <c:ptCount val="1"/>
                <c:pt idx="0">
                  <c:v>Motivi d'ingresso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EBF-4C53-9AA2-DD9BEA8BF230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EBF-4C53-9AA2-DD9BEA8BF230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DEBF-4C53-9AA2-DD9BEA8BF230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DEBF-4C53-9AA2-DD9BEA8BF230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DEBF-4C53-9AA2-DD9BEA8BF230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98AC83FD-9603-43C0-84E7-FBC1D45B2142}" type="PERCENTAGE">
                      <a:rPr lang="en-US" sz="1400" b="1"/>
                      <a:pPr/>
                      <a:t>[PERCENTUALE]</a:t>
                    </a:fld>
                    <a:endParaRPr lang="it-IT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DEBF-4C53-9AA2-DD9BEA8BF230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7095828B-A4DC-4A9A-9183-D3AB8222305B}" type="PERCENTAGE">
                      <a:rPr lang="en-US" sz="1400" b="1"/>
                      <a:pPr/>
                      <a:t>[PERCENTUALE]</a:t>
                    </a:fld>
                    <a:endParaRPr lang="it-IT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DEBF-4C53-9AA2-DD9BEA8BF230}"/>
                </c:ext>
              </c:extLst>
            </c:dLbl>
            <c:dLbl>
              <c:idx val="2"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400" b="0" i="0" u="none" strike="noStrike" kern="1200" baseline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C8870923-7A80-4D01-A77A-03C13377524B}" type="PERCENTAGE">
                      <a:rPr lang="en-US" sz="1400" b="1"/>
                      <a:pPr>
                        <a:defRPr sz="1400"/>
                      </a:pPr>
                      <a:t>[PERCENTUALE]</a:t>
                    </a:fld>
                    <a:endParaRPr lang="it-IT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3872996613675616E-2"/>
                      <c:h val="7.6736732675183106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DEBF-4C53-9AA2-DD9BEA8BF230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D56A5090-BA2A-453C-B4BF-588B4C598EC8}" type="PERCENTAGE">
                      <a:rPr lang="en-US" sz="1400" b="1"/>
                      <a:pPr/>
                      <a:t>[PERCENTUALE]</a:t>
                    </a:fld>
                    <a:endParaRPr lang="it-IT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DEBF-4C53-9AA2-DD9BEA8BF230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28B7D94D-7394-4436-AD38-DF87CE2BC72E}" type="PERCENTAGE">
                      <a:rPr lang="en-US" sz="1400" b="1"/>
                      <a:pPr/>
                      <a:t>[PERCENTUALE]</a:t>
                    </a:fld>
                    <a:endParaRPr lang="it-IT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DEBF-4C53-9AA2-DD9BEA8BF23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Foglio1!$A$2:$A$6</c:f>
              <c:strCache>
                <c:ptCount val="5"/>
                <c:pt idx="0">
                  <c:v>Lavoro</c:v>
                </c:pt>
                <c:pt idx="1">
                  <c:v>Famiglia</c:v>
                </c:pt>
                <c:pt idx="2">
                  <c:v>Studio</c:v>
                </c:pt>
                <c:pt idx="3">
                  <c:v>Asilo/Umanitari</c:v>
                </c:pt>
                <c:pt idx="4">
                  <c:v>Altro</c:v>
                </c:pt>
              </c:strCache>
            </c:strRef>
          </c:cat>
          <c:val>
            <c:numRef>
              <c:f>Foglio1!$B$2:$B$6</c:f>
              <c:numCache>
                <c:formatCode>General</c:formatCode>
                <c:ptCount val="5"/>
                <c:pt idx="0">
                  <c:v>21.1</c:v>
                </c:pt>
                <c:pt idx="1">
                  <c:v>50.9</c:v>
                </c:pt>
                <c:pt idx="2">
                  <c:v>7.3</c:v>
                </c:pt>
                <c:pt idx="3">
                  <c:v>12.8</c:v>
                </c:pt>
                <c:pt idx="4">
                  <c:v>7.9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DEBF-4C53-9AA2-DD9BEA8BF230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86500219585373561"/>
          <c:w val="1"/>
          <c:h val="0.1276312865474788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  <c:userShapes r:id="rId5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svg"/><Relationship Id="rId1" Type="http://schemas.openxmlformats.org/officeDocument/2006/relationships/image" Target="../media/image9.png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svg"/><Relationship Id="rId1" Type="http://schemas.openxmlformats.org/officeDocument/2006/relationships/image" Target="../media/image9.png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1833949-58F8-496E-88D1-B5885F0654BF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D82C672C-11F8-4832-838D-B7E97406CAC9}">
      <dgm:prSet phldrT="[Testo]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it-IT" sz="2000" b="1" dirty="0"/>
            <a:t>Nel Nord del Paese vive il </a:t>
          </a:r>
          <a:r>
            <a:rPr lang="it-IT" sz="2400" b="1" dirty="0"/>
            <a:t>62%</a:t>
          </a:r>
          <a:r>
            <a:rPr lang="it-IT" sz="2000" b="1" dirty="0"/>
            <a:t> dei cittadini non comunitari</a:t>
          </a:r>
        </a:p>
      </dgm:t>
    </dgm:pt>
    <dgm:pt modelId="{87DCF950-E2DE-4878-ADCA-4BA6A2EB7264}" type="parTrans" cxnId="{17BA87AB-A08F-42B9-A032-086DFFCFA473}">
      <dgm:prSet/>
      <dgm:spPr/>
      <dgm:t>
        <a:bodyPr/>
        <a:lstStyle/>
        <a:p>
          <a:endParaRPr lang="it-IT"/>
        </a:p>
      </dgm:t>
    </dgm:pt>
    <dgm:pt modelId="{9F16B229-7EC6-42C7-8C04-8D26382F5860}" type="sibTrans" cxnId="{17BA87AB-A08F-42B9-A032-086DFFCFA473}">
      <dgm:prSet/>
      <dgm:spPr/>
      <dgm:t>
        <a:bodyPr/>
        <a:lstStyle/>
        <a:p>
          <a:endParaRPr lang="it-IT"/>
        </a:p>
      </dgm:t>
    </dgm:pt>
    <dgm:pt modelId="{84B40AC8-125C-4B02-BE00-3A2D9613D0BF}">
      <dgm:prSet phldrT="[Testo]"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it-IT" sz="2000" b="1" dirty="0"/>
            <a:t>Nel Centro il </a:t>
          </a:r>
          <a:r>
            <a:rPr lang="it-IT" sz="2400" b="1" dirty="0"/>
            <a:t>24%</a:t>
          </a:r>
        </a:p>
      </dgm:t>
    </dgm:pt>
    <dgm:pt modelId="{688F8214-AD12-48AF-90AE-5F310E1A9E93}" type="parTrans" cxnId="{B1C760EF-74C3-4416-84C5-3612B70F0DE8}">
      <dgm:prSet/>
      <dgm:spPr/>
      <dgm:t>
        <a:bodyPr/>
        <a:lstStyle/>
        <a:p>
          <a:endParaRPr lang="it-IT"/>
        </a:p>
      </dgm:t>
    </dgm:pt>
    <dgm:pt modelId="{51AF4B9C-04A1-44DC-B206-83090AB3D0CE}" type="sibTrans" cxnId="{B1C760EF-74C3-4416-84C5-3612B70F0DE8}">
      <dgm:prSet/>
      <dgm:spPr/>
      <dgm:t>
        <a:bodyPr/>
        <a:lstStyle/>
        <a:p>
          <a:endParaRPr lang="it-IT"/>
        </a:p>
      </dgm:t>
    </dgm:pt>
    <dgm:pt modelId="{D8435DFB-5A23-435C-8130-9BD156935B1F}">
      <dgm:prSet phldrT="[Testo]" custT="1"/>
      <dgm:spPr>
        <a:solidFill>
          <a:srgbClr val="7030A0"/>
        </a:solidFill>
      </dgm:spPr>
      <dgm:t>
        <a:bodyPr/>
        <a:lstStyle/>
        <a:p>
          <a:r>
            <a:rPr lang="it-IT" sz="2000" b="1" dirty="0"/>
            <a:t>Nel Sud il </a:t>
          </a:r>
          <a:r>
            <a:rPr lang="it-IT" sz="2400" b="1" dirty="0"/>
            <a:t>14%</a:t>
          </a:r>
        </a:p>
      </dgm:t>
    </dgm:pt>
    <dgm:pt modelId="{D28AE8E3-05F0-45C3-ACF8-004C998DD33D}" type="parTrans" cxnId="{AF2D9916-F38E-47A9-ACE4-0955ADC4FFBA}">
      <dgm:prSet/>
      <dgm:spPr/>
      <dgm:t>
        <a:bodyPr/>
        <a:lstStyle/>
        <a:p>
          <a:endParaRPr lang="it-IT"/>
        </a:p>
      </dgm:t>
    </dgm:pt>
    <dgm:pt modelId="{2A14E056-B184-4D87-B8B9-D30C93147BD7}" type="sibTrans" cxnId="{AF2D9916-F38E-47A9-ACE4-0955ADC4FFBA}">
      <dgm:prSet/>
      <dgm:spPr/>
      <dgm:t>
        <a:bodyPr/>
        <a:lstStyle/>
        <a:p>
          <a:endParaRPr lang="it-IT"/>
        </a:p>
      </dgm:t>
    </dgm:pt>
    <dgm:pt modelId="{9138B3D7-07EE-4D5F-9910-E8AE5850C405}" type="pres">
      <dgm:prSet presAssocID="{01833949-58F8-496E-88D1-B5885F0654BF}" presName="linearFlow" presStyleCnt="0">
        <dgm:presLayoutVars>
          <dgm:dir/>
          <dgm:resizeHandles val="exact"/>
        </dgm:presLayoutVars>
      </dgm:prSet>
      <dgm:spPr/>
    </dgm:pt>
    <dgm:pt modelId="{B7A638EF-A2E7-4BE6-8569-5127838AF4DD}" type="pres">
      <dgm:prSet presAssocID="{D82C672C-11F8-4832-838D-B7E97406CAC9}" presName="composite" presStyleCnt="0"/>
      <dgm:spPr/>
    </dgm:pt>
    <dgm:pt modelId="{A589B7E7-7345-4E67-9974-B4769FBEC89B}" type="pres">
      <dgm:prSet presAssocID="{D82C672C-11F8-4832-838D-B7E97406CAC9}" presName="imgShp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Gruppo di persone con riempimento a tinta unita"/>
        </a:ext>
      </dgm:extLst>
    </dgm:pt>
    <dgm:pt modelId="{9C4BA971-748F-4DAB-8A0C-C5BC0CBE4F21}" type="pres">
      <dgm:prSet presAssocID="{D82C672C-11F8-4832-838D-B7E97406CAC9}" presName="txShp" presStyleLbl="node1" presStyleIdx="0" presStyleCnt="3">
        <dgm:presLayoutVars>
          <dgm:bulletEnabled val="1"/>
        </dgm:presLayoutVars>
      </dgm:prSet>
      <dgm:spPr/>
    </dgm:pt>
    <dgm:pt modelId="{73021EEB-DC6C-401A-BE44-C96282F5F538}" type="pres">
      <dgm:prSet presAssocID="{9F16B229-7EC6-42C7-8C04-8D26382F5860}" presName="spacing" presStyleCnt="0"/>
      <dgm:spPr/>
    </dgm:pt>
    <dgm:pt modelId="{E7607CCC-D762-4845-A8E3-D1ECEB907F45}" type="pres">
      <dgm:prSet presAssocID="{84B40AC8-125C-4B02-BE00-3A2D9613D0BF}" presName="composite" presStyleCnt="0"/>
      <dgm:spPr/>
    </dgm:pt>
    <dgm:pt modelId="{C4865065-7C18-48D8-8B60-E06BEAA9F797}" type="pres">
      <dgm:prSet presAssocID="{84B40AC8-125C-4B02-BE00-3A2D9613D0BF}" presName="imgShp" presStyleLbl="fgImgPlace1" presStyleIdx="1" presStyleCnt="3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Gruppo di persone contorno"/>
        </a:ext>
      </dgm:extLst>
    </dgm:pt>
    <dgm:pt modelId="{E16649F4-A772-4E10-BF7F-292800F11CDB}" type="pres">
      <dgm:prSet presAssocID="{84B40AC8-125C-4B02-BE00-3A2D9613D0BF}" presName="txShp" presStyleLbl="node1" presStyleIdx="1" presStyleCnt="3">
        <dgm:presLayoutVars>
          <dgm:bulletEnabled val="1"/>
        </dgm:presLayoutVars>
      </dgm:prSet>
      <dgm:spPr/>
    </dgm:pt>
    <dgm:pt modelId="{67B8C049-5A10-4600-9609-F450A3B0C236}" type="pres">
      <dgm:prSet presAssocID="{51AF4B9C-04A1-44DC-B206-83090AB3D0CE}" presName="spacing" presStyleCnt="0"/>
      <dgm:spPr/>
    </dgm:pt>
    <dgm:pt modelId="{9D51617C-BD00-431F-AB2C-CB2A61D416ED}" type="pres">
      <dgm:prSet presAssocID="{D8435DFB-5A23-435C-8130-9BD156935B1F}" presName="composite" presStyleCnt="0"/>
      <dgm:spPr/>
    </dgm:pt>
    <dgm:pt modelId="{CDA73F78-74B1-4D0D-94CF-5869F2B424D6}" type="pres">
      <dgm:prSet presAssocID="{D8435DFB-5A23-435C-8130-9BD156935B1F}" presName="imgShp" presStyleLbl="fgImgPlace1" presStyleIdx="2" presStyleCnt="3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Gruppo con riempimento a tinta unita"/>
        </a:ext>
      </dgm:extLst>
    </dgm:pt>
    <dgm:pt modelId="{93206479-AB46-4242-BD85-EE2CC880E18A}" type="pres">
      <dgm:prSet presAssocID="{D8435DFB-5A23-435C-8130-9BD156935B1F}" presName="txShp" presStyleLbl="node1" presStyleIdx="2" presStyleCnt="3">
        <dgm:presLayoutVars>
          <dgm:bulletEnabled val="1"/>
        </dgm:presLayoutVars>
      </dgm:prSet>
      <dgm:spPr/>
    </dgm:pt>
  </dgm:ptLst>
  <dgm:cxnLst>
    <dgm:cxn modelId="{AF2D9916-F38E-47A9-ACE4-0955ADC4FFBA}" srcId="{01833949-58F8-496E-88D1-B5885F0654BF}" destId="{D8435DFB-5A23-435C-8130-9BD156935B1F}" srcOrd="2" destOrd="0" parTransId="{D28AE8E3-05F0-45C3-ACF8-004C998DD33D}" sibTransId="{2A14E056-B184-4D87-B8B9-D30C93147BD7}"/>
    <dgm:cxn modelId="{360B2928-4B3A-4438-AD70-A335B949B344}" type="presOf" srcId="{01833949-58F8-496E-88D1-B5885F0654BF}" destId="{9138B3D7-07EE-4D5F-9910-E8AE5850C405}" srcOrd="0" destOrd="0" presId="urn:microsoft.com/office/officeart/2005/8/layout/vList3"/>
    <dgm:cxn modelId="{8DF1E22D-796B-488D-9374-BBE3E205DD04}" type="presOf" srcId="{84B40AC8-125C-4B02-BE00-3A2D9613D0BF}" destId="{E16649F4-A772-4E10-BF7F-292800F11CDB}" srcOrd="0" destOrd="0" presId="urn:microsoft.com/office/officeart/2005/8/layout/vList3"/>
    <dgm:cxn modelId="{17BA87AB-A08F-42B9-A032-086DFFCFA473}" srcId="{01833949-58F8-496E-88D1-B5885F0654BF}" destId="{D82C672C-11F8-4832-838D-B7E97406CAC9}" srcOrd="0" destOrd="0" parTransId="{87DCF950-E2DE-4878-ADCA-4BA6A2EB7264}" sibTransId="{9F16B229-7EC6-42C7-8C04-8D26382F5860}"/>
    <dgm:cxn modelId="{B1C760EF-74C3-4416-84C5-3612B70F0DE8}" srcId="{01833949-58F8-496E-88D1-B5885F0654BF}" destId="{84B40AC8-125C-4B02-BE00-3A2D9613D0BF}" srcOrd="1" destOrd="0" parTransId="{688F8214-AD12-48AF-90AE-5F310E1A9E93}" sibTransId="{51AF4B9C-04A1-44DC-B206-83090AB3D0CE}"/>
    <dgm:cxn modelId="{E458C6F2-FA51-49B5-BCD0-6FDDB109C812}" type="presOf" srcId="{D82C672C-11F8-4832-838D-B7E97406CAC9}" destId="{9C4BA971-748F-4DAB-8A0C-C5BC0CBE4F21}" srcOrd="0" destOrd="0" presId="urn:microsoft.com/office/officeart/2005/8/layout/vList3"/>
    <dgm:cxn modelId="{A6BA13F3-6F1C-4D4C-9E03-49D72806E32A}" type="presOf" srcId="{D8435DFB-5A23-435C-8130-9BD156935B1F}" destId="{93206479-AB46-4242-BD85-EE2CC880E18A}" srcOrd="0" destOrd="0" presId="urn:microsoft.com/office/officeart/2005/8/layout/vList3"/>
    <dgm:cxn modelId="{561FE0C3-60F0-4785-98C8-E4BD971AB93A}" type="presParOf" srcId="{9138B3D7-07EE-4D5F-9910-E8AE5850C405}" destId="{B7A638EF-A2E7-4BE6-8569-5127838AF4DD}" srcOrd="0" destOrd="0" presId="urn:microsoft.com/office/officeart/2005/8/layout/vList3"/>
    <dgm:cxn modelId="{0E6124B8-379E-487F-9CF6-10860E047BA8}" type="presParOf" srcId="{B7A638EF-A2E7-4BE6-8569-5127838AF4DD}" destId="{A589B7E7-7345-4E67-9974-B4769FBEC89B}" srcOrd="0" destOrd="0" presId="urn:microsoft.com/office/officeart/2005/8/layout/vList3"/>
    <dgm:cxn modelId="{444D0BEE-FC34-459C-9A47-D742F8C86E62}" type="presParOf" srcId="{B7A638EF-A2E7-4BE6-8569-5127838AF4DD}" destId="{9C4BA971-748F-4DAB-8A0C-C5BC0CBE4F21}" srcOrd="1" destOrd="0" presId="urn:microsoft.com/office/officeart/2005/8/layout/vList3"/>
    <dgm:cxn modelId="{71F1E9DB-EF44-4C0F-AD2B-1AD3E8264909}" type="presParOf" srcId="{9138B3D7-07EE-4D5F-9910-E8AE5850C405}" destId="{73021EEB-DC6C-401A-BE44-C96282F5F538}" srcOrd="1" destOrd="0" presId="urn:microsoft.com/office/officeart/2005/8/layout/vList3"/>
    <dgm:cxn modelId="{BBA90340-2421-44E1-B7B5-E7B7DBF5BFAF}" type="presParOf" srcId="{9138B3D7-07EE-4D5F-9910-E8AE5850C405}" destId="{E7607CCC-D762-4845-A8E3-D1ECEB907F45}" srcOrd="2" destOrd="0" presId="urn:microsoft.com/office/officeart/2005/8/layout/vList3"/>
    <dgm:cxn modelId="{FCA11B1A-A98D-4253-9A23-4E782542BFBD}" type="presParOf" srcId="{E7607CCC-D762-4845-A8E3-D1ECEB907F45}" destId="{C4865065-7C18-48D8-8B60-E06BEAA9F797}" srcOrd="0" destOrd="0" presId="urn:microsoft.com/office/officeart/2005/8/layout/vList3"/>
    <dgm:cxn modelId="{B3B50779-7A12-4679-83B6-21F15AD00947}" type="presParOf" srcId="{E7607CCC-D762-4845-A8E3-D1ECEB907F45}" destId="{E16649F4-A772-4E10-BF7F-292800F11CDB}" srcOrd="1" destOrd="0" presId="urn:microsoft.com/office/officeart/2005/8/layout/vList3"/>
    <dgm:cxn modelId="{378BECA0-7241-43FF-A2BC-23A39CCDF9B5}" type="presParOf" srcId="{9138B3D7-07EE-4D5F-9910-E8AE5850C405}" destId="{67B8C049-5A10-4600-9609-F450A3B0C236}" srcOrd="3" destOrd="0" presId="urn:microsoft.com/office/officeart/2005/8/layout/vList3"/>
    <dgm:cxn modelId="{E165BCD2-1B56-42BC-90F8-268B118480AD}" type="presParOf" srcId="{9138B3D7-07EE-4D5F-9910-E8AE5850C405}" destId="{9D51617C-BD00-431F-AB2C-CB2A61D416ED}" srcOrd="4" destOrd="0" presId="urn:microsoft.com/office/officeart/2005/8/layout/vList3"/>
    <dgm:cxn modelId="{14DE155C-DA5D-4A80-B867-3C1D5372E6A6}" type="presParOf" srcId="{9D51617C-BD00-431F-AB2C-CB2A61D416ED}" destId="{CDA73F78-74B1-4D0D-94CF-5869F2B424D6}" srcOrd="0" destOrd="0" presId="urn:microsoft.com/office/officeart/2005/8/layout/vList3"/>
    <dgm:cxn modelId="{9CB67D36-C8E4-46B8-A30F-498D6B40B26B}" type="presParOf" srcId="{9D51617C-BD00-431F-AB2C-CB2A61D416ED}" destId="{93206479-AB46-4242-BD85-EE2CC880E18A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8D4619D-FB91-463C-97A4-B29E8ED1E395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A8EB4C7F-43DE-4100-B2E5-5C586A195F69}">
      <dgm:prSet phldrT="[Testo]" custT="1"/>
      <dgm:spPr/>
      <dgm:t>
        <a:bodyPr/>
        <a:lstStyle/>
        <a:p>
          <a:r>
            <a:rPr lang="it-IT" sz="2400" dirty="0"/>
            <a:t>1 straniero su 3 è in povertà assoluta</a:t>
          </a:r>
        </a:p>
      </dgm:t>
    </dgm:pt>
    <dgm:pt modelId="{83CABC29-05D7-47D0-B7B5-99D757E82494}" type="parTrans" cxnId="{7EFFFFD5-184F-4007-8D87-EF8CEA25184A}">
      <dgm:prSet/>
      <dgm:spPr/>
      <dgm:t>
        <a:bodyPr/>
        <a:lstStyle/>
        <a:p>
          <a:endParaRPr lang="it-IT"/>
        </a:p>
      </dgm:t>
    </dgm:pt>
    <dgm:pt modelId="{2C66CD14-5AFD-45BE-B468-E504CC74294A}" type="sibTrans" cxnId="{7EFFFFD5-184F-4007-8D87-EF8CEA25184A}">
      <dgm:prSet/>
      <dgm:spPr/>
      <dgm:t>
        <a:bodyPr/>
        <a:lstStyle/>
        <a:p>
          <a:endParaRPr lang="it-IT"/>
        </a:p>
      </dgm:t>
    </dgm:pt>
    <dgm:pt modelId="{0C6693E5-0F44-4688-B6BB-856B244448B0}">
      <dgm:prSet phldrT="[Testo]" custT="1"/>
      <dgm:spPr/>
      <dgm:t>
        <a:bodyPr/>
        <a:lstStyle/>
        <a:p>
          <a:r>
            <a:rPr lang="it-IT" sz="2400" dirty="0"/>
            <a:t>1/3 delle famiglie con minori composte unicamente da stranieri è in povertà assoluta, rispetto al 9% circa della famiglie di soli italiani</a:t>
          </a:r>
        </a:p>
      </dgm:t>
    </dgm:pt>
    <dgm:pt modelId="{033BBC81-6CC1-4AA3-BD72-32D89849C9B6}" type="parTrans" cxnId="{2F3DB774-F1FD-4F69-96FB-345D769EEBF0}">
      <dgm:prSet/>
      <dgm:spPr/>
      <dgm:t>
        <a:bodyPr/>
        <a:lstStyle/>
        <a:p>
          <a:endParaRPr lang="it-IT"/>
        </a:p>
      </dgm:t>
    </dgm:pt>
    <dgm:pt modelId="{EED6CAEB-46C9-429E-BF84-90F53E0D638D}" type="sibTrans" cxnId="{2F3DB774-F1FD-4F69-96FB-345D769EEBF0}">
      <dgm:prSet/>
      <dgm:spPr/>
      <dgm:t>
        <a:bodyPr/>
        <a:lstStyle/>
        <a:p>
          <a:endParaRPr lang="it-IT"/>
        </a:p>
      </dgm:t>
    </dgm:pt>
    <dgm:pt modelId="{871C1322-7C33-40B8-AC3F-E883E0893A6B}">
      <dgm:prSet phldrT="[Testo]" custT="1"/>
      <dgm:spPr/>
      <dgm:t>
        <a:bodyPr/>
        <a:lstStyle/>
        <a:p>
          <a:r>
            <a:rPr lang="it-IT" sz="2400" dirty="0"/>
            <a:t>I valori di povertà assoluta sono particolarmente elevati per gli stranieri nel Centro Italia e nel Mezzogiorno</a:t>
          </a:r>
        </a:p>
      </dgm:t>
    </dgm:pt>
    <dgm:pt modelId="{F81D8E20-AA49-440B-883A-6CF1C21B7ADB}" type="parTrans" cxnId="{5BC78047-8D87-44F5-8195-F24D4295A5EB}">
      <dgm:prSet/>
      <dgm:spPr/>
      <dgm:t>
        <a:bodyPr/>
        <a:lstStyle/>
        <a:p>
          <a:endParaRPr lang="it-IT"/>
        </a:p>
      </dgm:t>
    </dgm:pt>
    <dgm:pt modelId="{9933666F-AC25-40B7-8DF5-46BB4DC33E49}" type="sibTrans" cxnId="{5BC78047-8D87-44F5-8195-F24D4295A5EB}">
      <dgm:prSet/>
      <dgm:spPr/>
      <dgm:t>
        <a:bodyPr/>
        <a:lstStyle/>
        <a:p>
          <a:endParaRPr lang="it-IT"/>
        </a:p>
      </dgm:t>
    </dgm:pt>
    <dgm:pt modelId="{28997D84-2117-4803-8609-D718934D7DBC}" type="pres">
      <dgm:prSet presAssocID="{D8D4619D-FB91-463C-97A4-B29E8ED1E395}" presName="Name0" presStyleCnt="0">
        <dgm:presLayoutVars>
          <dgm:chMax val="7"/>
          <dgm:chPref val="7"/>
          <dgm:dir/>
        </dgm:presLayoutVars>
      </dgm:prSet>
      <dgm:spPr/>
    </dgm:pt>
    <dgm:pt modelId="{9103F7D9-9EBA-4341-984B-B811F02422BA}" type="pres">
      <dgm:prSet presAssocID="{D8D4619D-FB91-463C-97A4-B29E8ED1E395}" presName="Name1" presStyleCnt="0"/>
      <dgm:spPr/>
    </dgm:pt>
    <dgm:pt modelId="{7B75FCD9-A40B-453B-BFD6-F6419278AA32}" type="pres">
      <dgm:prSet presAssocID="{D8D4619D-FB91-463C-97A4-B29E8ED1E395}" presName="cycle" presStyleCnt="0"/>
      <dgm:spPr/>
    </dgm:pt>
    <dgm:pt modelId="{ABD74ACA-5FEF-42B8-98DD-0BB36E1FA34E}" type="pres">
      <dgm:prSet presAssocID="{D8D4619D-FB91-463C-97A4-B29E8ED1E395}" presName="srcNode" presStyleLbl="node1" presStyleIdx="0" presStyleCnt="3"/>
      <dgm:spPr/>
    </dgm:pt>
    <dgm:pt modelId="{073E19D0-0FBF-4AB7-B47B-896977DC8332}" type="pres">
      <dgm:prSet presAssocID="{D8D4619D-FB91-463C-97A4-B29E8ED1E395}" presName="conn" presStyleLbl="parChTrans1D2" presStyleIdx="0" presStyleCnt="1"/>
      <dgm:spPr/>
    </dgm:pt>
    <dgm:pt modelId="{328C6344-0448-49F0-B4E2-0F52E20547A2}" type="pres">
      <dgm:prSet presAssocID="{D8D4619D-FB91-463C-97A4-B29E8ED1E395}" presName="extraNode" presStyleLbl="node1" presStyleIdx="0" presStyleCnt="3"/>
      <dgm:spPr/>
    </dgm:pt>
    <dgm:pt modelId="{A949D4AA-44C8-47C1-8D99-0F20C709C14D}" type="pres">
      <dgm:prSet presAssocID="{D8D4619D-FB91-463C-97A4-B29E8ED1E395}" presName="dstNode" presStyleLbl="node1" presStyleIdx="0" presStyleCnt="3"/>
      <dgm:spPr/>
    </dgm:pt>
    <dgm:pt modelId="{58484CC4-E759-41BB-ADEE-3CF75B75CBDF}" type="pres">
      <dgm:prSet presAssocID="{A8EB4C7F-43DE-4100-B2E5-5C586A195F69}" presName="text_1" presStyleLbl="node1" presStyleIdx="0" presStyleCnt="3">
        <dgm:presLayoutVars>
          <dgm:bulletEnabled val="1"/>
        </dgm:presLayoutVars>
      </dgm:prSet>
      <dgm:spPr/>
    </dgm:pt>
    <dgm:pt modelId="{4ABD7AD4-CC14-4CEA-A373-760F67319DE2}" type="pres">
      <dgm:prSet presAssocID="{A8EB4C7F-43DE-4100-B2E5-5C586A195F69}" presName="accent_1" presStyleCnt="0"/>
      <dgm:spPr/>
    </dgm:pt>
    <dgm:pt modelId="{0DC95F89-BDF3-498A-8B26-B25A39433CE1}" type="pres">
      <dgm:prSet presAssocID="{A8EB4C7F-43DE-4100-B2E5-5C586A195F69}" presName="accentRepeatNode" presStyleLbl="solidFgAcc1" presStyleIdx="0" presStyleCnt="3"/>
      <dgm:spPr>
        <a:solidFill>
          <a:srgbClr val="92D050"/>
        </a:solidFill>
      </dgm:spPr>
    </dgm:pt>
    <dgm:pt modelId="{D2A23AA5-5A82-45B0-ACA3-7EBA50C2946B}" type="pres">
      <dgm:prSet presAssocID="{0C6693E5-0F44-4688-B6BB-856B244448B0}" presName="text_2" presStyleLbl="node1" presStyleIdx="1" presStyleCnt="3" custScaleY="125615">
        <dgm:presLayoutVars>
          <dgm:bulletEnabled val="1"/>
        </dgm:presLayoutVars>
      </dgm:prSet>
      <dgm:spPr/>
    </dgm:pt>
    <dgm:pt modelId="{7B89CCAC-33E9-49C3-9BAF-1C30DAF5F588}" type="pres">
      <dgm:prSet presAssocID="{0C6693E5-0F44-4688-B6BB-856B244448B0}" presName="accent_2" presStyleCnt="0"/>
      <dgm:spPr/>
    </dgm:pt>
    <dgm:pt modelId="{6C5CF136-7896-48E3-BC60-C83B9ABCA7F8}" type="pres">
      <dgm:prSet presAssocID="{0C6693E5-0F44-4688-B6BB-856B244448B0}" presName="accentRepeatNode" presStyleLbl="solidFgAcc1" presStyleIdx="1" presStyleCnt="3" custLinFactNeighborX="-606" custLinFactNeighborY="0"/>
      <dgm:spPr>
        <a:solidFill>
          <a:srgbClr val="FF9933"/>
        </a:solidFill>
      </dgm:spPr>
    </dgm:pt>
    <dgm:pt modelId="{0EEB2BC7-0F8B-4DF7-A744-7F01F9CB882F}" type="pres">
      <dgm:prSet presAssocID="{871C1322-7C33-40B8-AC3F-E883E0893A6B}" presName="text_3" presStyleLbl="node1" presStyleIdx="2" presStyleCnt="3">
        <dgm:presLayoutVars>
          <dgm:bulletEnabled val="1"/>
        </dgm:presLayoutVars>
      </dgm:prSet>
      <dgm:spPr/>
    </dgm:pt>
    <dgm:pt modelId="{93029888-04DD-400F-8AA6-5D53E339E307}" type="pres">
      <dgm:prSet presAssocID="{871C1322-7C33-40B8-AC3F-E883E0893A6B}" presName="accent_3" presStyleCnt="0"/>
      <dgm:spPr/>
    </dgm:pt>
    <dgm:pt modelId="{12F03727-6546-42BE-9039-B0AB5576EB63}" type="pres">
      <dgm:prSet presAssocID="{871C1322-7C33-40B8-AC3F-E883E0893A6B}" presName="accentRepeatNode" presStyleLbl="solidFgAcc1" presStyleIdx="2" presStyleCnt="3"/>
      <dgm:spPr>
        <a:solidFill>
          <a:schemeClr val="accent5">
            <a:lumMod val="60000"/>
            <a:lumOff val="40000"/>
          </a:schemeClr>
        </a:solidFill>
      </dgm:spPr>
    </dgm:pt>
  </dgm:ptLst>
  <dgm:cxnLst>
    <dgm:cxn modelId="{0BF17609-EDA0-49F5-9612-E99629DD4B28}" type="presOf" srcId="{A8EB4C7F-43DE-4100-B2E5-5C586A195F69}" destId="{58484CC4-E759-41BB-ADEE-3CF75B75CBDF}" srcOrd="0" destOrd="0" presId="urn:microsoft.com/office/officeart/2008/layout/VerticalCurvedList"/>
    <dgm:cxn modelId="{6AFCF562-9D17-4668-A751-DC57EE5E929D}" type="presOf" srcId="{0C6693E5-0F44-4688-B6BB-856B244448B0}" destId="{D2A23AA5-5A82-45B0-ACA3-7EBA50C2946B}" srcOrd="0" destOrd="0" presId="urn:microsoft.com/office/officeart/2008/layout/VerticalCurvedList"/>
    <dgm:cxn modelId="{5BC78047-8D87-44F5-8195-F24D4295A5EB}" srcId="{D8D4619D-FB91-463C-97A4-B29E8ED1E395}" destId="{871C1322-7C33-40B8-AC3F-E883E0893A6B}" srcOrd="2" destOrd="0" parTransId="{F81D8E20-AA49-440B-883A-6CF1C21B7ADB}" sibTransId="{9933666F-AC25-40B7-8DF5-46BB4DC33E49}"/>
    <dgm:cxn modelId="{2F3DB774-F1FD-4F69-96FB-345D769EEBF0}" srcId="{D8D4619D-FB91-463C-97A4-B29E8ED1E395}" destId="{0C6693E5-0F44-4688-B6BB-856B244448B0}" srcOrd="1" destOrd="0" parTransId="{033BBC81-6CC1-4AA3-BD72-32D89849C9B6}" sibTransId="{EED6CAEB-46C9-429E-BF84-90F53E0D638D}"/>
    <dgm:cxn modelId="{33F79155-597B-4FAC-9096-310CB5869DFB}" type="presOf" srcId="{2C66CD14-5AFD-45BE-B468-E504CC74294A}" destId="{073E19D0-0FBF-4AB7-B47B-896977DC8332}" srcOrd="0" destOrd="0" presId="urn:microsoft.com/office/officeart/2008/layout/VerticalCurvedList"/>
    <dgm:cxn modelId="{04B1118B-E182-4E41-954F-EE999A660A83}" type="presOf" srcId="{871C1322-7C33-40B8-AC3F-E883E0893A6B}" destId="{0EEB2BC7-0F8B-4DF7-A744-7F01F9CB882F}" srcOrd="0" destOrd="0" presId="urn:microsoft.com/office/officeart/2008/layout/VerticalCurvedList"/>
    <dgm:cxn modelId="{AEBC25A2-08E8-423B-A860-F5462A5ED47E}" type="presOf" srcId="{D8D4619D-FB91-463C-97A4-B29E8ED1E395}" destId="{28997D84-2117-4803-8609-D718934D7DBC}" srcOrd="0" destOrd="0" presId="urn:microsoft.com/office/officeart/2008/layout/VerticalCurvedList"/>
    <dgm:cxn modelId="{7EFFFFD5-184F-4007-8D87-EF8CEA25184A}" srcId="{D8D4619D-FB91-463C-97A4-B29E8ED1E395}" destId="{A8EB4C7F-43DE-4100-B2E5-5C586A195F69}" srcOrd="0" destOrd="0" parTransId="{83CABC29-05D7-47D0-B7B5-99D757E82494}" sibTransId="{2C66CD14-5AFD-45BE-B468-E504CC74294A}"/>
    <dgm:cxn modelId="{B2230F98-8E8C-4B1C-B298-DBB6BCB7CCFF}" type="presParOf" srcId="{28997D84-2117-4803-8609-D718934D7DBC}" destId="{9103F7D9-9EBA-4341-984B-B811F02422BA}" srcOrd="0" destOrd="0" presId="urn:microsoft.com/office/officeart/2008/layout/VerticalCurvedList"/>
    <dgm:cxn modelId="{56D44B54-8E88-44FA-9717-577D31AF78E7}" type="presParOf" srcId="{9103F7D9-9EBA-4341-984B-B811F02422BA}" destId="{7B75FCD9-A40B-453B-BFD6-F6419278AA32}" srcOrd="0" destOrd="0" presId="urn:microsoft.com/office/officeart/2008/layout/VerticalCurvedList"/>
    <dgm:cxn modelId="{B90B302C-C8EB-4D93-B55E-42AB201E732D}" type="presParOf" srcId="{7B75FCD9-A40B-453B-BFD6-F6419278AA32}" destId="{ABD74ACA-5FEF-42B8-98DD-0BB36E1FA34E}" srcOrd="0" destOrd="0" presId="urn:microsoft.com/office/officeart/2008/layout/VerticalCurvedList"/>
    <dgm:cxn modelId="{E38D41A5-63D2-435E-80F9-C9AED7789C37}" type="presParOf" srcId="{7B75FCD9-A40B-453B-BFD6-F6419278AA32}" destId="{073E19D0-0FBF-4AB7-B47B-896977DC8332}" srcOrd="1" destOrd="0" presId="urn:microsoft.com/office/officeart/2008/layout/VerticalCurvedList"/>
    <dgm:cxn modelId="{34A454E0-01E1-4A3D-9A03-653258F3E840}" type="presParOf" srcId="{7B75FCD9-A40B-453B-BFD6-F6419278AA32}" destId="{328C6344-0448-49F0-B4E2-0F52E20547A2}" srcOrd="2" destOrd="0" presId="urn:microsoft.com/office/officeart/2008/layout/VerticalCurvedList"/>
    <dgm:cxn modelId="{56F66A71-5B01-4D28-AE01-F7E4209D4D1C}" type="presParOf" srcId="{7B75FCD9-A40B-453B-BFD6-F6419278AA32}" destId="{A949D4AA-44C8-47C1-8D99-0F20C709C14D}" srcOrd="3" destOrd="0" presId="urn:microsoft.com/office/officeart/2008/layout/VerticalCurvedList"/>
    <dgm:cxn modelId="{0199CA92-342C-4F7E-907C-050968344BAD}" type="presParOf" srcId="{9103F7D9-9EBA-4341-984B-B811F02422BA}" destId="{58484CC4-E759-41BB-ADEE-3CF75B75CBDF}" srcOrd="1" destOrd="0" presId="urn:microsoft.com/office/officeart/2008/layout/VerticalCurvedList"/>
    <dgm:cxn modelId="{F543D475-0FAB-4925-A23E-7AE86A011383}" type="presParOf" srcId="{9103F7D9-9EBA-4341-984B-B811F02422BA}" destId="{4ABD7AD4-CC14-4CEA-A373-760F67319DE2}" srcOrd="2" destOrd="0" presId="urn:microsoft.com/office/officeart/2008/layout/VerticalCurvedList"/>
    <dgm:cxn modelId="{C51EE648-B461-4241-A47D-1B65FD380792}" type="presParOf" srcId="{4ABD7AD4-CC14-4CEA-A373-760F67319DE2}" destId="{0DC95F89-BDF3-498A-8B26-B25A39433CE1}" srcOrd="0" destOrd="0" presId="urn:microsoft.com/office/officeart/2008/layout/VerticalCurvedList"/>
    <dgm:cxn modelId="{AE2164BE-6F0D-4CD2-8947-26B16A70FE56}" type="presParOf" srcId="{9103F7D9-9EBA-4341-984B-B811F02422BA}" destId="{D2A23AA5-5A82-45B0-ACA3-7EBA50C2946B}" srcOrd="3" destOrd="0" presId="urn:microsoft.com/office/officeart/2008/layout/VerticalCurvedList"/>
    <dgm:cxn modelId="{83D4FB5B-3B62-455F-A638-A0E89986055E}" type="presParOf" srcId="{9103F7D9-9EBA-4341-984B-B811F02422BA}" destId="{7B89CCAC-33E9-49C3-9BAF-1C30DAF5F588}" srcOrd="4" destOrd="0" presId="urn:microsoft.com/office/officeart/2008/layout/VerticalCurvedList"/>
    <dgm:cxn modelId="{B33F89FB-3991-4EF4-A6FD-57733D7FAB55}" type="presParOf" srcId="{7B89CCAC-33E9-49C3-9BAF-1C30DAF5F588}" destId="{6C5CF136-7896-48E3-BC60-C83B9ABCA7F8}" srcOrd="0" destOrd="0" presId="urn:microsoft.com/office/officeart/2008/layout/VerticalCurvedList"/>
    <dgm:cxn modelId="{CAF12E40-F147-4842-BCFB-0BBA55B74244}" type="presParOf" srcId="{9103F7D9-9EBA-4341-984B-B811F02422BA}" destId="{0EEB2BC7-0F8B-4DF7-A744-7F01F9CB882F}" srcOrd="5" destOrd="0" presId="urn:microsoft.com/office/officeart/2008/layout/VerticalCurvedList"/>
    <dgm:cxn modelId="{0D21ECC2-F807-4089-8AEE-00DD01425807}" type="presParOf" srcId="{9103F7D9-9EBA-4341-984B-B811F02422BA}" destId="{93029888-04DD-400F-8AA6-5D53E339E307}" srcOrd="6" destOrd="0" presId="urn:microsoft.com/office/officeart/2008/layout/VerticalCurvedList"/>
    <dgm:cxn modelId="{33D08370-0D41-45BB-B4FF-53E3F2FB1E7E}" type="presParOf" srcId="{93029888-04DD-400F-8AA6-5D53E339E307}" destId="{12F03727-6546-42BE-9039-B0AB5576EB63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4BA971-748F-4DAB-8A0C-C5BC0CBE4F21}">
      <dsp:nvSpPr>
        <dsp:cNvPr id="0" name=""/>
        <dsp:cNvSpPr/>
      </dsp:nvSpPr>
      <dsp:spPr>
        <a:xfrm rot="10800000">
          <a:off x="1020594" y="2406"/>
          <a:ext cx="2860500" cy="1200367"/>
        </a:xfrm>
        <a:prstGeom prst="homePlate">
          <a:avLst/>
        </a:prstGeom>
        <a:solidFill>
          <a:schemeClr val="accent5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9329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b="1" kern="1200" dirty="0"/>
            <a:t>Nel Nord del Paese vive il </a:t>
          </a:r>
          <a:r>
            <a:rPr lang="it-IT" sz="2400" b="1" kern="1200" dirty="0"/>
            <a:t>62%</a:t>
          </a:r>
          <a:r>
            <a:rPr lang="it-IT" sz="2000" b="1" kern="1200" dirty="0"/>
            <a:t> dei cittadini non comunitari</a:t>
          </a:r>
        </a:p>
      </dsp:txBody>
      <dsp:txXfrm rot="10800000">
        <a:off x="1320686" y="2406"/>
        <a:ext cx="2560408" cy="1200367"/>
      </dsp:txXfrm>
    </dsp:sp>
    <dsp:sp modelId="{A589B7E7-7345-4E67-9974-B4769FBEC89B}">
      <dsp:nvSpPr>
        <dsp:cNvPr id="0" name=""/>
        <dsp:cNvSpPr/>
      </dsp:nvSpPr>
      <dsp:spPr>
        <a:xfrm>
          <a:off x="420410" y="2406"/>
          <a:ext cx="1200367" cy="1200367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16649F4-A772-4E10-BF7F-292800F11CDB}">
      <dsp:nvSpPr>
        <dsp:cNvPr id="0" name=""/>
        <dsp:cNvSpPr/>
      </dsp:nvSpPr>
      <dsp:spPr>
        <a:xfrm rot="10800000">
          <a:off x="1020594" y="1561093"/>
          <a:ext cx="2860500" cy="1200367"/>
        </a:xfrm>
        <a:prstGeom prst="homePlate">
          <a:avLst/>
        </a:prstGeom>
        <a:solidFill>
          <a:schemeClr val="accent6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9329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b="1" kern="1200" dirty="0"/>
            <a:t>Nel Centro il </a:t>
          </a:r>
          <a:r>
            <a:rPr lang="it-IT" sz="2400" b="1" kern="1200" dirty="0"/>
            <a:t>24%</a:t>
          </a:r>
        </a:p>
      </dsp:txBody>
      <dsp:txXfrm rot="10800000">
        <a:off x="1320686" y="1561093"/>
        <a:ext cx="2560408" cy="1200367"/>
      </dsp:txXfrm>
    </dsp:sp>
    <dsp:sp modelId="{C4865065-7C18-48D8-8B60-E06BEAA9F797}">
      <dsp:nvSpPr>
        <dsp:cNvPr id="0" name=""/>
        <dsp:cNvSpPr/>
      </dsp:nvSpPr>
      <dsp:spPr>
        <a:xfrm>
          <a:off x="420410" y="1561093"/>
          <a:ext cx="1200367" cy="1200367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3206479-AB46-4242-BD85-EE2CC880E18A}">
      <dsp:nvSpPr>
        <dsp:cNvPr id="0" name=""/>
        <dsp:cNvSpPr/>
      </dsp:nvSpPr>
      <dsp:spPr>
        <a:xfrm rot="10800000">
          <a:off x="1020594" y="3119779"/>
          <a:ext cx="2860500" cy="1200367"/>
        </a:xfrm>
        <a:prstGeom prst="homePlate">
          <a:avLst/>
        </a:prstGeom>
        <a:solidFill>
          <a:srgbClr val="7030A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9329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b="1" kern="1200" dirty="0"/>
            <a:t>Nel Sud il </a:t>
          </a:r>
          <a:r>
            <a:rPr lang="it-IT" sz="2400" b="1" kern="1200" dirty="0"/>
            <a:t>14%</a:t>
          </a:r>
        </a:p>
      </dsp:txBody>
      <dsp:txXfrm rot="10800000">
        <a:off x="1320686" y="3119779"/>
        <a:ext cx="2560408" cy="1200367"/>
      </dsp:txXfrm>
    </dsp:sp>
    <dsp:sp modelId="{CDA73F78-74B1-4D0D-94CF-5869F2B424D6}">
      <dsp:nvSpPr>
        <dsp:cNvPr id="0" name=""/>
        <dsp:cNvSpPr/>
      </dsp:nvSpPr>
      <dsp:spPr>
        <a:xfrm>
          <a:off x="420410" y="3119779"/>
          <a:ext cx="1200367" cy="1200367"/>
        </a:xfrm>
        <a:prstGeom prst="ellipse">
          <a:avLst/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3E19D0-0FBF-4AB7-B47B-896977DC8332}">
      <dsp:nvSpPr>
        <dsp:cNvPr id="0" name=""/>
        <dsp:cNvSpPr/>
      </dsp:nvSpPr>
      <dsp:spPr>
        <a:xfrm>
          <a:off x="-6125176" y="-937410"/>
          <a:ext cx="7293488" cy="7293488"/>
        </a:xfrm>
        <a:prstGeom prst="blockArc">
          <a:avLst>
            <a:gd name="adj1" fmla="val 18900000"/>
            <a:gd name="adj2" fmla="val 2700000"/>
            <a:gd name="adj3" fmla="val 296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8484CC4-E759-41BB-ADEE-3CF75B75CBDF}">
      <dsp:nvSpPr>
        <dsp:cNvPr id="0" name=""/>
        <dsp:cNvSpPr/>
      </dsp:nvSpPr>
      <dsp:spPr>
        <a:xfrm>
          <a:off x="752110" y="541866"/>
          <a:ext cx="7301111" cy="10837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60213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400" kern="1200" dirty="0"/>
            <a:t>1 straniero su 3 è in povertà assoluta</a:t>
          </a:r>
        </a:p>
      </dsp:txBody>
      <dsp:txXfrm>
        <a:off x="752110" y="541866"/>
        <a:ext cx="7301111" cy="1083733"/>
      </dsp:txXfrm>
    </dsp:sp>
    <dsp:sp modelId="{0DC95F89-BDF3-498A-8B26-B25A39433CE1}">
      <dsp:nvSpPr>
        <dsp:cNvPr id="0" name=""/>
        <dsp:cNvSpPr/>
      </dsp:nvSpPr>
      <dsp:spPr>
        <a:xfrm>
          <a:off x="74777" y="406400"/>
          <a:ext cx="1354666" cy="1354666"/>
        </a:xfrm>
        <a:prstGeom prst="ellipse">
          <a:avLst/>
        </a:prstGeom>
        <a:solidFill>
          <a:srgbClr val="92D050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2A23AA5-5A82-45B0-ACA3-7EBA50C2946B}">
      <dsp:nvSpPr>
        <dsp:cNvPr id="0" name=""/>
        <dsp:cNvSpPr/>
      </dsp:nvSpPr>
      <dsp:spPr>
        <a:xfrm>
          <a:off x="1146048" y="2028667"/>
          <a:ext cx="6907174" cy="136133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60213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400" kern="1200" dirty="0"/>
            <a:t>1/3 delle famiglie con minori composte unicamente da stranieri è in povertà assoluta, rispetto al 9% circa della famiglie di soli italiani</a:t>
          </a:r>
        </a:p>
      </dsp:txBody>
      <dsp:txXfrm>
        <a:off x="1146048" y="2028667"/>
        <a:ext cx="6907174" cy="1361331"/>
      </dsp:txXfrm>
    </dsp:sp>
    <dsp:sp modelId="{6C5CF136-7896-48E3-BC60-C83B9ABCA7F8}">
      <dsp:nvSpPr>
        <dsp:cNvPr id="0" name=""/>
        <dsp:cNvSpPr/>
      </dsp:nvSpPr>
      <dsp:spPr>
        <a:xfrm>
          <a:off x="460505" y="2032000"/>
          <a:ext cx="1354666" cy="1354666"/>
        </a:xfrm>
        <a:prstGeom prst="ellipse">
          <a:avLst/>
        </a:prstGeom>
        <a:solidFill>
          <a:srgbClr val="FF9933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EB2BC7-0F8B-4DF7-A744-7F01F9CB882F}">
      <dsp:nvSpPr>
        <dsp:cNvPr id="0" name=""/>
        <dsp:cNvSpPr/>
      </dsp:nvSpPr>
      <dsp:spPr>
        <a:xfrm>
          <a:off x="752110" y="3793066"/>
          <a:ext cx="7301111" cy="10837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60213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400" kern="1200" dirty="0"/>
            <a:t>I valori di povertà assoluta sono particolarmente elevati per gli stranieri nel Centro Italia e nel Mezzogiorno</a:t>
          </a:r>
        </a:p>
      </dsp:txBody>
      <dsp:txXfrm>
        <a:off x="752110" y="3793066"/>
        <a:ext cx="7301111" cy="1083733"/>
      </dsp:txXfrm>
    </dsp:sp>
    <dsp:sp modelId="{12F03727-6546-42BE-9039-B0AB5576EB63}">
      <dsp:nvSpPr>
        <dsp:cNvPr id="0" name=""/>
        <dsp:cNvSpPr/>
      </dsp:nvSpPr>
      <dsp:spPr>
        <a:xfrm>
          <a:off x="74777" y="3657600"/>
          <a:ext cx="1354666" cy="1354666"/>
        </a:xfrm>
        <a:prstGeom prst="ellipse">
          <a:avLst/>
        </a:prstGeom>
        <a:solidFill>
          <a:schemeClr val="accent5">
            <a:lumMod val="60000"/>
            <a:lumOff val="4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0.1413</cdr:x>
      <cdr:y>0.02189</cdr:y>
    </cdr:from>
    <cdr:to>
      <cdr:x>0.32002</cdr:x>
      <cdr:y>0.12608</cdr:y>
    </cdr:to>
    <cdr:sp macro="" textlink="">
      <cdr:nvSpPr>
        <cdr:cNvPr id="2" name="CasellaDiTesto 1">
          <a:extLst xmlns:a="http://schemas.openxmlformats.org/drawingml/2006/main">
            <a:ext uri="{FF2B5EF4-FFF2-40B4-BE49-F238E27FC236}">
              <a16:creationId xmlns:a16="http://schemas.microsoft.com/office/drawing/2014/main" id="{3CA9976A-2CEA-EECB-690A-26FD5913BDA2}"/>
            </a:ext>
          </a:extLst>
        </cdr:cNvPr>
        <cdr:cNvSpPr txBox="1"/>
      </cdr:nvSpPr>
      <cdr:spPr>
        <a:xfrm xmlns:a="http://schemas.openxmlformats.org/drawingml/2006/main">
          <a:off x="722955" y="74663"/>
          <a:ext cx="914400" cy="35539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it-IT" sz="1100" dirty="0"/>
        </a:p>
      </cdr:txBody>
    </cdr:sp>
  </cdr:relSizeAnchor>
  <cdr:relSizeAnchor xmlns:cdr="http://schemas.openxmlformats.org/drawingml/2006/chartDrawing">
    <cdr:from>
      <cdr:x>0.09375</cdr:x>
      <cdr:y>0.22046</cdr:y>
    </cdr:from>
    <cdr:to>
      <cdr:x>0.38202</cdr:x>
      <cdr:y>0.32897</cdr:y>
    </cdr:to>
    <cdr:sp macro="" textlink="">
      <cdr:nvSpPr>
        <cdr:cNvPr id="3" name="CasellaDiTesto 2">
          <a:extLst xmlns:a="http://schemas.openxmlformats.org/drawingml/2006/main">
            <a:ext uri="{FF2B5EF4-FFF2-40B4-BE49-F238E27FC236}">
              <a16:creationId xmlns:a16="http://schemas.microsoft.com/office/drawing/2014/main" id="{682A145C-A8B3-297D-C02D-8F19B7B4E430}"/>
            </a:ext>
          </a:extLst>
        </cdr:cNvPr>
        <cdr:cNvSpPr txBox="1"/>
      </cdr:nvSpPr>
      <cdr:spPr>
        <a:xfrm xmlns:a="http://schemas.openxmlformats.org/drawingml/2006/main">
          <a:off x="479681" y="752000"/>
          <a:ext cx="1474931" cy="3701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it-IT" sz="16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75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275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2F195B7E-6175-4762-8A1C-DE619110B2F0}" type="datetimeFigureOut">
              <a:rPr lang="it-IT" smtClean="0"/>
              <a:t>29/09/2023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8817" y="4822269"/>
            <a:ext cx="5510530" cy="3945493"/>
          </a:xfrm>
          <a:prstGeom prst="rect">
            <a:avLst/>
          </a:prstGeom>
        </p:spPr>
        <p:txBody>
          <a:bodyPr vert="horz" lIns="96616" tIns="48308" rIns="96616" bIns="48308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517547"/>
            <a:ext cx="2984871" cy="50275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901698" y="9517547"/>
            <a:ext cx="2984871" cy="50275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CF24E45A-FB67-4AEE-BB75-DEEA0FCEB57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379966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36C9F26-A882-A744-83BD-90B5656134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494A3BC4-2A81-6B43-9051-251DB26A21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GB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8401FF5-CAF7-7943-9778-38A7534154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B9041-E1C6-284C-8EBD-8FA19CF7A945}" type="datetimeFigureOut">
              <a:rPr lang="en-GB" smtClean="0"/>
              <a:t>29/09/2023</a:t>
            </a:fld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5823A15-E8D9-C44D-9E46-EEE2BF3BD6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ECC1A6A-BA88-1E45-81BB-8BCDA4EAA5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2D8BF-9445-B24F-9731-98E8BBB4F133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08273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A186A34-5F08-4E48-8A7E-9D60FBAB42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BD32C29-BCC6-324C-86A0-20DBD515DE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A80A1FE-4AB1-5F43-A9F1-65EB00FF8B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B9041-E1C6-284C-8EBD-8FA19CF7A945}" type="datetimeFigureOut">
              <a:rPr lang="en-GB" smtClean="0"/>
              <a:t>29/09/2023</a:t>
            </a:fld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A8A969E-5B38-8E43-A337-98F8F73BF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D47A661-0379-C24F-BBDF-225677D3E1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2D8BF-9445-B24F-9731-98E8BBB4F133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3592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1F94A18-F037-D54A-86D3-B6455AEAB0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362C552-AB54-604F-870F-14C308A173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30CF360-9B18-6C41-8829-77C11BF26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B9041-E1C6-284C-8EBD-8FA19CF7A945}" type="datetimeFigureOut">
              <a:rPr lang="en-GB" smtClean="0"/>
              <a:t>29/09/2023</a:t>
            </a:fld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1EB2865-272B-AE4A-9996-BD4336A864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144D17C-4C95-6241-97EA-3B50FD89A0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2D8BF-9445-B24F-9731-98E8BBB4F133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19551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5A24C0B-D4AB-3747-A821-1BD04ACE98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D30A3F5-CFBA-CB4E-935F-C025523310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04BA428A-0B10-CD49-992C-2329235AB5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DBD9A7FB-120F-1842-922C-0FA5177372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B9041-E1C6-284C-8EBD-8FA19CF7A945}" type="datetimeFigureOut">
              <a:rPr lang="en-GB" smtClean="0"/>
              <a:t>29/09/2023</a:t>
            </a:fld>
            <a:endParaRPr lang="en-GB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3A4A602B-3FB3-1F46-89EC-2B90D36450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A19A744-0C89-0D40-A04B-69D9F88D99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2D8BF-9445-B24F-9731-98E8BBB4F133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9572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7B4A46C-57DF-7B47-90CC-2520414B5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CFB5E43-8D7B-B24A-9D9D-3A2A7EB09C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DC2C1140-3474-3E43-ACC5-6F3A9AFAB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A0AD9F13-6CE1-2F42-8967-52BA13A123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1749FDF0-9A36-6A42-BA01-1D0E65FF7E8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D4BEB3BE-2597-F640-AF67-002F062AD5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B9041-E1C6-284C-8EBD-8FA19CF7A945}" type="datetimeFigureOut">
              <a:rPr lang="en-GB" smtClean="0"/>
              <a:t>29/09/2023</a:t>
            </a:fld>
            <a:endParaRPr lang="en-GB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CB46B012-BF1E-5341-865D-171538D12F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82E8673B-0CCB-534B-A7E6-D2905025D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2D8BF-9445-B24F-9731-98E8BBB4F133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8944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1B4EFF1-2B76-074D-BCBB-BB9CAE5A65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320189F5-23D4-BE48-A7B4-8FB28B9DBE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B9041-E1C6-284C-8EBD-8FA19CF7A945}" type="datetimeFigureOut">
              <a:rPr lang="en-GB" smtClean="0"/>
              <a:t>29/09/2023</a:t>
            </a:fld>
            <a:endParaRPr lang="en-GB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E08385E8-7E74-294B-A3CF-52885ED2B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6A76E5B0-D4D2-1F45-A641-71B43E3BF2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2D8BF-9445-B24F-9731-98E8BBB4F133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79414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95916510-2018-214E-987B-57A8051959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B9041-E1C6-284C-8EBD-8FA19CF7A945}" type="datetimeFigureOut">
              <a:rPr lang="en-GB" smtClean="0"/>
              <a:t>29/09/2023</a:t>
            </a:fld>
            <a:endParaRPr lang="en-GB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8CC3B270-4F73-FF41-A435-FCF1110197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C4E6D7B8-6A71-A64E-8F40-03AC419E18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2D8BF-9445-B24F-9731-98E8BBB4F133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38410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5A946DA-8BE8-0145-86FA-612D23ECF0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7C0255E-75C7-6241-96DD-6570207309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CF7DC7F5-73BA-5A4C-A044-7EC97B0031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62A238F-AB61-C24F-8DE6-D53FA2960A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B9041-E1C6-284C-8EBD-8FA19CF7A945}" type="datetimeFigureOut">
              <a:rPr lang="en-GB" smtClean="0"/>
              <a:t>29/09/2023</a:t>
            </a:fld>
            <a:endParaRPr lang="en-GB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A2B293E2-C935-2140-8860-918C44F0B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14D7F3E-F942-E240-A715-09ACE75F6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2D8BF-9445-B24F-9731-98E8BBB4F133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85623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63A0463-5AA8-1643-980A-C200CD91F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ADE4A9C2-3F34-174D-999C-3D2659F94AF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EB484EAC-1B20-7745-91C6-2D22AB7966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E10C949-8FD2-734A-96C6-BF9A78A0DF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B9041-E1C6-284C-8EBD-8FA19CF7A945}" type="datetimeFigureOut">
              <a:rPr lang="en-GB" smtClean="0"/>
              <a:t>29/09/2023</a:t>
            </a:fld>
            <a:endParaRPr lang="en-GB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6C027EEC-2994-C04F-8134-0682022A46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367770E-A7B7-0947-BFEC-4E7967EE0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2D8BF-9445-B24F-9731-98E8BBB4F133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83109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46C549C-4EA8-A840-B68A-8AD509DA4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6E6E29F7-9FF3-B148-BBF9-AE3E7C3508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0DD2183-B0A2-CA4F-B101-BCE92814AA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B9041-E1C6-284C-8EBD-8FA19CF7A945}" type="datetimeFigureOut">
              <a:rPr lang="en-GB" smtClean="0"/>
              <a:t>29/09/2023</a:t>
            </a:fld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F9548F7-5E14-F546-B547-D5B852D34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8DB5B7E-E190-FB41-8934-81EC31B778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2D8BF-9445-B24F-9731-98E8BBB4F133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66979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A76C92E6-C8F0-B347-A5E2-605731E083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5DCAC506-2874-FE4E-BB67-C4C6687FE9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ABDBA3B-1FA5-E14F-A226-FC09E5420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B9041-E1C6-284C-8EBD-8FA19CF7A945}" type="datetimeFigureOut">
              <a:rPr lang="en-GB" smtClean="0"/>
              <a:t>29/09/2023</a:t>
            </a:fld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03B8FA7-B84D-2243-B684-643A2C420F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4E6BA5A-E7ED-964B-8EEA-6DD0AAECB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2D8BF-9445-B24F-9731-98E8BBB4F133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82779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974604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924872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707518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845898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35276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477A2618-F52B-1A41-B0D6-33BC7BD2FD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5244894-8B2D-8C40-8165-BD9B5FA083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C11B386-43D7-074E-A290-B982D1BBF8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7B9041-E1C6-284C-8EBD-8FA19CF7A945}" type="datetimeFigureOut">
              <a:rPr lang="en-GB" smtClean="0"/>
              <a:t>29/09/2023</a:t>
            </a:fld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7A0D9F8-9048-1B45-ADF1-03FC399823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2FEEE71-7FEB-F541-8C21-EAABE4A670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12D8BF-9445-B24F-9731-98E8BBB4F133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7650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09600" y="274320"/>
            <a:ext cx="109728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4995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8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g"/><Relationship Id="rId4" Type="http://schemas.openxmlformats.org/officeDocument/2006/relationships/image" Target="../media/image16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15.png"/><Relationship Id="rId7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6.svg"/><Relationship Id="rId9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2.xml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jpeg"/><Relationship Id="rId4" Type="http://schemas.openxmlformats.org/officeDocument/2006/relationships/image" Target="../media/image32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13" Type="http://schemas.openxmlformats.org/officeDocument/2006/relationships/image" Target="../media/image47.png"/><Relationship Id="rId3" Type="http://schemas.openxmlformats.org/officeDocument/2006/relationships/image" Target="../media/image37.gif"/><Relationship Id="rId7" Type="http://schemas.openxmlformats.org/officeDocument/2006/relationships/image" Target="../media/image41.png"/><Relationship Id="rId12" Type="http://schemas.openxmlformats.org/officeDocument/2006/relationships/image" Target="../media/image4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11" Type="http://schemas.openxmlformats.org/officeDocument/2006/relationships/image" Target="../media/image45.jpeg"/><Relationship Id="rId5" Type="http://schemas.openxmlformats.org/officeDocument/2006/relationships/image" Target="../media/image39.jpeg"/><Relationship Id="rId10" Type="http://schemas.openxmlformats.org/officeDocument/2006/relationships/image" Target="../media/image44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Relationship Id="rId14" Type="http://schemas.openxmlformats.org/officeDocument/2006/relationships/image" Target="../media/image48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wmf"/><Relationship Id="rId5" Type="http://schemas.openxmlformats.org/officeDocument/2006/relationships/image" Target="../media/image51.wmf"/><Relationship Id="rId4" Type="http://schemas.openxmlformats.org/officeDocument/2006/relationships/image" Target="../media/image50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avoro.gov.it/" TargetMode="External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uppo 21">
            <a:extLst>
              <a:ext uri="{FF2B5EF4-FFF2-40B4-BE49-F238E27FC236}">
                <a16:creationId xmlns:a16="http://schemas.microsoft.com/office/drawing/2014/main" id="{906C2B2F-34A5-FA4E-9A81-6DB6E23421D8}"/>
              </a:ext>
            </a:extLst>
          </p:cNvPr>
          <p:cNvGrpSpPr>
            <a:grpSpLocks noChangeAspect="1"/>
          </p:cNvGrpSpPr>
          <p:nvPr/>
        </p:nvGrpSpPr>
        <p:grpSpPr>
          <a:xfrm>
            <a:off x="1893463" y="115673"/>
            <a:ext cx="953651" cy="843463"/>
            <a:chOff x="0" y="0"/>
            <a:chExt cx="1344930" cy="1122045"/>
          </a:xfrm>
        </p:grpSpPr>
        <p:pic>
          <p:nvPicPr>
            <p:cNvPr id="23" name="image1.png">
              <a:extLst>
                <a:ext uri="{FF2B5EF4-FFF2-40B4-BE49-F238E27FC236}">
                  <a16:creationId xmlns:a16="http://schemas.microsoft.com/office/drawing/2014/main" id="{25EB5213-AFFD-B947-B1C3-D282F78AC5A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876300"/>
              <a:ext cx="1344295" cy="245745"/>
            </a:xfrm>
            <a:prstGeom prst="rect">
              <a:avLst/>
            </a:prstGeom>
          </p:spPr>
        </p:pic>
        <p:grpSp>
          <p:nvGrpSpPr>
            <p:cNvPr id="24" name="Group 5">
              <a:extLst>
                <a:ext uri="{FF2B5EF4-FFF2-40B4-BE49-F238E27FC236}">
                  <a16:creationId xmlns:a16="http://schemas.microsoft.com/office/drawing/2014/main" id="{34D4790B-DD44-FF4D-96A9-2CD40782DF4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045210" cy="798195"/>
              <a:chOff x="906" y="907"/>
              <a:chExt cx="1646" cy="1257"/>
            </a:xfrm>
          </p:grpSpPr>
          <p:sp>
            <p:nvSpPr>
              <p:cNvPr id="26" name="AutoShape 6">
                <a:extLst>
                  <a:ext uri="{FF2B5EF4-FFF2-40B4-BE49-F238E27FC236}">
                    <a16:creationId xmlns:a16="http://schemas.microsoft.com/office/drawing/2014/main" id="{7247D40A-B056-AD4C-8F56-AABA197D06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6" y="907"/>
                <a:ext cx="856" cy="1257"/>
              </a:xfrm>
              <a:custGeom>
                <a:avLst/>
                <a:gdLst>
                  <a:gd name="T0" fmla="+- 0 1183 906"/>
                  <a:gd name="T1" fmla="*/ T0 w 856"/>
                  <a:gd name="T2" fmla="+- 0 1009 907"/>
                  <a:gd name="T3" fmla="*/ 1009 h 1257"/>
                  <a:gd name="T4" fmla="+- 0 1547 906"/>
                  <a:gd name="T5" fmla="*/ T4 w 856"/>
                  <a:gd name="T6" fmla="+- 0 1903 907"/>
                  <a:gd name="T7" fmla="*/ 1903 h 1257"/>
                  <a:gd name="T8" fmla="+- 0 1649 906"/>
                  <a:gd name="T9" fmla="*/ T8 w 856"/>
                  <a:gd name="T10" fmla="+- 0 2147 907"/>
                  <a:gd name="T11" fmla="*/ 2147 h 1257"/>
                  <a:gd name="T12" fmla="+- 0 1680 906"/>
                  <a:gd name="T13" fmla="*/ T12 w 856"/>
                  <a:gd name="T14" fmla="+- 0 2164 907"/>
                  <a:gd name="T15" fmla="*/ 2164 h 1257"/>
                  <a:gd name="T16" fmla="+- 0 1704 906"/>
                  <a:gd name="T17" fmla="*/ T16 w 856"/>
                  <a:gd name="T18" fmla="+- 0 2160 907"/>
                  <a:gd name="T19" fmla="*/ 2160 h 1257"/>
                  <a:gd name="T20" fmla="+- 0 1762 906"/>
                  <a:gd name="T21" fmla="*/ T20 w 856"/>
                  <a:gd name="T22" fmla="+- 0 2020 907"/>
                  <a:gd name="T23" fmla="*/ 2020 h 1257"/>
                  <a:gd name="T24" fmla="+- 0 1727 906"/>
                  <a:gd name="T25" fmla="*/ T24 w 856"/>
                  <a:gd name="T26" fmla="+- 0 1975 907"/>
                  <a:gd name="T27" fmla="*/ 1975 h 1257"/>
                  <a:gd name="T28" fmla="+- 0 1697 906"/>
                  <a:gd name="T29" fmla="*/ T28 w 856"/>
                  <a:gd name="T30" fmla="+- 0 1903 907"/>
                  <a:gd name="T31" fmla="*/ 1903 h 1257"/>
                  <a:gd name="T32" fmla="+- 0 1336 906"/>
                  <a:gd name="T33" fmla="*/ T32 w 856"/>
                  <a:gd name="T34" fmla="+- 0 1009 907"/>
                  <a:gd name="T35" fmla="*/ 1009 h 1257"/>
                  <a:gd name="T36" fmla="+- 0 912 906"/>
                  <a:gd name="T37" fmla="*/ T36 w 856"/>
                  <a:gd name="T38" fmla="+- 0 908 907"/>
                  <a:gd name="T39" fmla="*/ 908 h 1257"/>
                  <a:gd name="T40" fmla="+- 0 906 906"/>
                  <a:gd name="T41" fmla="*/ T40 w 856"/>
                  <a:gd name="T42" fmla="+- 0 919 907"/>
                  <a:gd name="T43" fmla="*/ 919 h 1257"/>
                  <a:gd name="T44" fmla="+- 0 918 906"/>
                  <a:gd name="T45" fmla="*/ T44 w 856"/>
                  <a:gd name="T46" fmla="+- 0 930 907"/>
                  <a:gd name="T47" fmla="*/ 930 h 1257"/>
                  <a:gd name="T48" fmla="+- 0 934 906"/>
                  <a:gd name="T49" fmla="*/ T48 w 856"/>
                  <a:gd name="T50" fmla="+- 0 937 907"/>
                  <a:gd name="T51" fmla="*/ 937 h 1257"/>
                  <a:gd name="T52" fmla="+- 0 974 906"/>
                  <a:gd name="T53" fmla="*/ T52 w 856"/>
                  <a:gd name="T54" fmla="+- 0 943 907"/>
                  <a:gd name="T55" fmla="*/ 943 h 1257"/>
                  <a:gd name="T56" fmla="+- 0 1069 906"/>
                  <a:gd name="T57" fmla="*/ T56 w 856"/>
                  <a:gd name="T58" fmla="+- 0 958 907"/>
                  <a:gd name="T59" fmla="*/ 958 h 1257"/>
                  <a:gd name="T60" fmla="+- 0 1122 906"/>
                  <a:gd name="T61" fmla="*/ T60 w 856"/>
                  <a:gd name="T62" fmla="+- 0 1017 907"/>
                  <a:gd name="T63" fmla="*/ 1017 h 1257"/>
                  <a:gd name="T64" fmla="+- 0 1127 906"/>
                  <a:gd name="T65" fmla="*/ T64 w 856"/>
                  <a:gd name="T66" fmla="+- 0 1456 907"/>
                  <a:gd name="T67" fmla="*/ 1456 h 1257"/>
                  <a:gd name="T68" fmla="+- 0 1127 906"/>
                  <a:gd name="T69" fmla="*/ T68 w 856"/>
                  <a:gd name="T70" fmla="+- 0 1829 907"/>
                  <a:gd name="T71" fmla="*/ 1829 h 1257"/>
                  <a:gd name="T72" fmla="+- 0 1126 906"/>
                  <a:gd name="T73" fmla="*/ T72 w 856"/>
                  <a:gd name="T74" fmla="+- 0 1961 907"/>
                  <a:gd name="T75" fmla="*/ 1961 h 1257"/>
                  <a:gd name="T76" fmla="+- 0 1097 906"/>
                  <a:gd name="T77" fmla="*/ T76 w 856"/>
                  <a:gd name="T78" fmla="+- 0 2066 907"/>
                  <a:gd name="T79" fmla="*/ 2066 h 1257"/>
                  <a:gd name="T80" fmla="+- 0 1000 906"/>
                  <a:gd name="T81" fmla="*/ T80 w 856"/>
                  <a:gd name="T82" fmla="+- 0 2114 907"/>
                  <a:gd name="T83" fmla="*/ 2114 h 1257"/>
                  <a:gd name="T84" fmla="+- 0 966 906"/>
                  <a:gd name="T85" fmla="*/ T84 w 856"/>
                  <a:gd name="T86" fmla="+- 0 2120 907"/>
                  <a:gd name="T87" fmla="*/ 2120 h 1257"/>
                  <a:gd name="T88" fmla="+- 0 932 906"/>
                  <a:gd name="T89" fmla="*/ T88 w 856"/>
                  <a:gd name="T90" fmla="+- 0 2127 907"/>
                  <a:gd name="T91" fmla="*/ 2127 h 1257"/>
                  <a:gd name="T92" fmla="+- 0 918 906"/>
                  <a:gd name="T93" fmla="*/ T92 w 856"/>
                  <a:gd name="T94" fmla="+- 0 2136 907"/>
                  <a:gd name="T95" fmla="*/ 2136 h 1257"/>
                  <a:gd name="T96" fmla="+- 0 907 906"/>
                  <a:gd name="T97" fmla="*/ T96 w 856"/>
                  <a:gd name="T98" fmla="+- 0 2148 907"/>
                  <a:gd name="T99" fmla="*/ 2148 h 1257"/>
                  <a:gd name="T100" fmla="+- 0 913 906"/>
                  <a:gd name="T101" fmla="*/ T100 w 856"/>
                  <a:gd name="T102" fmla="+- 0 2154 907"/>
                  <a:gd name="T103" fmla="*/ 2154 h 1257"/>
                  <a:gd name="T104" fmla="+- 0 1392 906"/>
                  <a:gd name="T105" fmla="*/ T104 w 856"/>
                  <a:gd name="T106" fmla="+- 0 2152 907"/>
                  <a:gd name="T107" fmla="*/ 2152 h 1257"/>
                  <a:gd name="T108" fmla="+- 0 1393 906"/>
                  <a:gd name="T109" fmla="*/ T108 w 856"/>
                  <a:gd name="T110" fmla="+- 0 2149 907"/>
                  <a:gd name="T111" fmla="*/ 2149 h 1257"/>
                  <a:gd name="T112" fmla="+- 0 1393 906"/>
                  <a:gd name="T113" fmla="*/ T112 w 856"/>
                  <a:gd name="T114" fmla="+- 0 2142 907"/>
                  <a:gd name="T115" fmla="*/ 2142 h 1257"/>
                  <a:gd name="T116" fmla="+- 0 1375 906"/>
                  <a:gd name="T117" fmla="*/ T116 w 856"/>
                  <a:gd name="T118" fmla="+- 0 2129 907"/>
                  <a:gd name="T119" fmla="*/ 2129 h 1257"/>
                  <a:gd name="T120" fmla="+- 0 1346 906"/>
                  <a:gd name="T121" fmla="*/ T120 w 856"/>
                  <a:gd name="T122" fmla="+- 0 2123 907"/>
                  <a:gd name="T123" fmla="*/ 2123 h 1257"/>
                  <a:gd name="T124" fmla="+- 0 1283 906"/>
                  <a:gd name="T125" fmla="*/ T124 w 856"/>
                  <a:gd name="T126" fmla="+- 0 2111 907"/>
                  <a:gd name="T127" fmla="*/ 2111 h 1257"/>
                  <a:gd name="T128" fmla="+- 0 1213 906"/>
                  <a:gd name="T129" fmla="*/ T128 w 856"/>
                  <a:gd name="T130" fmla="+- 0 2070 907"/>
                  <a:gd name="T131" fmla="*/ 2070 h 1257"/>
                  <a:gd name="T132" fmla="+- 0 1179 906"/>
                  <a:gd name="T133" fmla="*/ T132 w 856"/>
                  <a:gd name="T134" fmla="+- 0 1996 907"/>
                  <a:gd name="T135" fmla="*/ 1996 h 1257"/>
                  <a:gd name="T136" fmla="+- 0 1175 906"/>
                  <a:gd name="T137" fmla="*/ T136 w 856"/>
                  <a:gd name="T138" fmla="+- 0 1949 907"/>
                  <a:gd name="T139" fmla="*/ 1949 h 1257"/>
                  <a:gd name="T140" fmla="+- 0 1173 906"/>
                  <a:gd name="T141" fmla="*/ T140 w 856"/>
                  <a:gd name="T142" fmla="+- 0 1903 907"/>
                  <a:gd name="T143" fmla="*/ 1903 h 1257"/>
                  <a:gd name="T144" fmla="+- 0 1172 906"/>
                  <a:gd name="T145" fmla="*/ T144 w 856"/>
                  <a:gd name="T146" fmla="+- 0 1026 907"/>
                  <a:gd name="T147" fmla="*/ 1026 h 1257"/>
                  <a:gd name="T148" fmla="+- 0 1173 906"/>
                  <a:gd name="T149" fmla="*/ T148 w 856"/>
                  <a:gd name="T150" fmla="+- 0 1011 907"/>
                  <a:gd name="T151" fmla="*/ 1011 h 1257"/>
                  <a:gd name="T152" fmla="+- 0 1336 906"/>
                  <a:gd name="T153" fmla="*/ T152 w 856"/>
                  <a:gd name="T154" fmla="+- 0 1009 907"/>
                  <a:gd name="T155" fmla="*/ 1009 h 1257"/>
                  <a:gd name="T156" fmla="+- 0 1301 906"/>
                  <a:gd name="T157" fmla="*/ T156 w 856"/>
                  <a:gd name="T158" fmla="+- 0 927 907"/>
                  <a:gd name="T159" fmla="*/ 927 h 1257"/>
                  <a:gd name="T160" fmla="+- 0 1276 906"/>
                  <a:gd name="T161" fmla="*/ T160 w 856"/>
                  <a:gd name="T162" fmla="+- 0 909 907"/>
                  <a:gd name="T163" fmla="*/ 909 h 1257"/>
                  <a:gd name="T164" fmla="+- 0 1127 906"/>
                  <a:gd name="T165" fmla="*/ T164 w 856"/>
                  <a:gd name="T166" fmla="+- 0 908 907"/>
                  <a:gd name="T167" fmla="*/ 908 h 1257"/>
                  <a:gd name="T168" fmla="+- 0 1257 906"/>
                  <a:gd name="T169" fmla="*/ T168 w 856"/>
                  <a:gd name="T170" fmla="+- 0 907 907"/>
                  <a:gd name="T171" fmla="*/ 907 h 1257"/>
                  <a:gd name="T172" fmla="+- 0 1127 906"/>
                  <a:gd name="T173" fmla="*/ T172 w 856"/>
                  <a:gd name="T174" fmla="+- 0 908 907"/>
                  <a:gd name="T175" fmla="*/ 908 h 1257"/>
                  <a:gd name="T176" fmla="+- 0 1257 906"/>
                  <a:gd name="T177" fmla="*/ T176 w 856"/>
                  <a:gd name="T178" fmla="+- 0 907 907"/>
                  <a:gd name="T179" fmla="*/ 907 h 1257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  <a:cxn ang="0">
                    <a:pos x="T21" y="T23"/>
                  </a:cxn>
                  <a:cxn ang="0">
                    <a:pos x="T25" y="T27"/>
                  </a:cxn>
                  <a:cxn ang="0">
                    <a:pos x="T29" y="T31"/>
                  </a:cxn>
                  <a:cxn ang="0">
                    <a:pos x="T33" y="T35"/>
                  </a:cxn>
                  <a:cxn ang="0">
                    <a:pos x="T37" y="T39"/>
                  </a:cxn>
                  <a:cxn ang="0">
                    <a:pos x="T41" y="T43"/>
                  </a:cxn>
                  <a:cxn ang="0">
                    <a:pos x="T45" y="T47"/>
                  </a:cxn>
                  <a:cxn ang="0">
                    <a:pos x="T49" y="T51"/>
                  </a:cxn>
                  <a:cxn ang="0">
                    <a:pos x="T53" y="T55"/>
                  </a:cxn>
                  <a:cxn ang="0">
                    <a:pos x="T57" y="T59"/>
                  </a:cxn>
                  <a:cxn ang="0">
                    <a:pos x="T61" y="T63"/>
                  </a:cxn>
                  <a:cxn ang="0">
                    <a:pos x="T65" y="T67"/>
                  </a:cxn>
                  <a:cxn ang="0">
                    <a:pos x="T69" y="T71"/>
                  </a:cxn>
                  <a:cxn ang="0">
                    <a:pos x="T73" y="T75"/>
                  </a:cxn>
                  <a:cxn ang="0">
                    <a:pos x="T77" y="T79"/>
                  </a:cxn>
                  <a:cxn ang="0">
                    <a:pos x="T81" y="T83"/>
                  </a:cxn>
                  <a:cxn ang="0">
                    <a:pos x="T85" y="T87"/>
                  </a:cxn>
                  <a:cxn ang="0">
                    <a:pos x="T89" y="T91"/>
                  </a:cxn>
                  <a:cxn ang="0">
                    <a:pos x="T93" y="T95"/>
                  </a:cxn>
                  <a:cxn ang="0">
                    <a:pos x="T97" y="T99"/>
                  </a:cxn>
                  <a:cxn ang="0">
                    <a:pos x="T101" y="T103"/>
                  </a:cxn>
                  <a:cxn ang="0">
                    <a:pos x="T105" y="T107"/>
                  </a:cxn>
                  <a:cxn ang="0">
                    <a:pos x="T109" y="T111"/>
                  </a:cxn>
                  <a:cxn ang="0">
                    <a:pos x="T113" y="T115"/>
                  </a:cxn>
                  <a:cxn ang="0">
                    <a:pos x="T117" y="T119"/>
                  </a:cxn>
                  <a:cxn ang="0">
                    <a:pos x="T121" y="T123"/>
                  </a:cxn>
                  <a:cxn ang="0">
                    <a:pos x="T125" y="T127"/>
                  </a:cxn>
                  <a:cxn ang="0">
                    <a:pos x="T129" y="T131"/>
                  </a:cxn>
                  <a:cxn ang="0">
                    <a:pos x="T133" y="T135"/>
                  </a:cxn>
                  <a:cxn ang="0">
                    <a:pos x="T137" y="T139"/>
                  </a:cxn>
                  <a:cxn ang="0">
                    <a:pos x="T141" y="T143"/>
                  </a:cxn>
                  <a:cxn ang="0">
                    <a:pos x="T145" y="T147"/>
                  </a:cxn>
                  <a:cxn ang="0">
                    <a:pos x="T149" y="T151"/>
                  </a:cxn>
                  <a:cxn ang="0">
                    <a:pos x="T153" y="T155"/>
                  </a:cxn>
                  <a:cxn ang="0">
                    <a:pos x="T157" y="T159"/>
                  </a:cxn>
                  <a:cxn ang="0">
                    <a:pos x="T161" y="T163"/>
                  </a:cxn>
                  <a:cxn ang="0">
                    <a:pos x="T165" y="T167"/>
                  </a:cxn>
                  <a:cxn ang="0">
                    <a:pos x="T169" y="T171"/>
                  </a:cxn>
                  <a:cxn ang="0">
                    <a:pos x="T173" y="T175"/>
                  </a:cxn>
                  <a:cxn ang="0">
                    <a:pos x="T177" y="T179"/>
                  </a:cxn>
                </a:cxnLst>
                <a:rect l="0" t="0" r="r" b="b"/>
                <a:pathLst>
                  <a:path w="856" h="1257">
                    <a:moveTo>
                      <a:pt x="430" y="102"/>
                    </a:moveTo>
                    <a:lnTo>
                      <a:pt x="277" y="102"/>
                    </a:lnTo>
                    <a:lnTo>
                      <a:pt x="280" y="109"/>
                    </a:lnTo>
                    <a:lnTo>
                      <a:pt x="641" y="996"/>
                    </a:lnTo>
                    <a:lnTo>
                      <a:pt x="731" y="1218"/>
                    </a:lnTo>
                    <a:lnTo>
                      <a:pt x="743" y="1240"/>
                    </a:lnTo>
                    <a:lnTo>
                      <a:pt x="757" y="1253"/>
                    </a:lnTo>
                    <a:lnTo>
                      <a:pt x="774" y="1257"/>
                    </a:lnTo>
                    <a:lnTo>
                      <a:pt x="796" y="1254"/>
                    </a:lnTo>
                    <a:lnTo>
                      <a:pt x="798" y="1253"/>
                    </a:lnTo>
                    <a:lnTo>
                      <a:pt x="800" y="1251"/>
                    </a:lnTo>
                    <a:lnTo>
                      <a:pt x="856" y="1113"/>
                    </a:lnTo>
                    <a:lnTo>
                      <a:pt x="826" y="1078"/>
                    </a:lnTo>
                    <a:lnTo>
                      <a:pt x="821" y="1068"/>
                    </a:lnTo>
                    <a:lnTo>
                      <a:pt x="819" y="1065"/>
                    </a:lnTo>
                    <a:lnTo>
                      <a:pt x="791" y="996"/>
                    </a:lnTo>
                    <a:lnTo>
                      <a:pt x="462" y="183"/>
                    </a:lnTo>
                    <a:lnTo>
                      <a:pt x="430" y="102"/>
                    </a:lnTo>
                    <a:close/>
                    <a:moveTo>
                      <a:pt x="91" y="1"/>
                    </a:moveTo>
                    <a:lnTo>
                      <a:pt x="6" y="1"/>
                    </a:lnTo>
                    <a:lnTo>
                      <a:pt x="4" y="3"/>
                    </a:lnTo>
                    <a:lnTo>
                      <a:pt x="0" y="12"/>
                    </a:lnTo>
                    <a:lnTo>
                      <a:pt x="2" y="16"/>
                    </a:lnTo>
                    <a:lnTo>
                      <a:pt x="12" y="23"/>
                    </a:lnTo>
                    <a:lnTo>
                      <a:pt x="20" y="29"/>
                    </a:lnTo>
                    <a:lnTo>
                      <a:pt x="28" y="30"/>
                    </a:lnTo>
                    <a:lnTo>
                      <a:pt x="48" y="33"/>
                    </a:lnTo>
                    <a:lnTo>
                      <a:pt x="68" y="36"/>
                    </a:lnTo>
                    <a:lnTo>
                      <a:pt x="108" y="40"/>
                    </a:lnTo>
                    <a:lnTo>
                      <a:pt x="163" y="51"/>
                    </a:lnTo>
                    <a:lnTo>
                      <a:pt x="197" y="74"/>
                    </a:lnTo>
                    <a:lnTo>
                      <a:pt x="216" y="110"/>
                    </a:lnTo>
                    <a:lnTo>
                      <a:pt x="221" y="165"/>
                    </a:lnTo>
                    <a:lnTo>
                      <a:pt x="221" y="549"/>
                    </a:lnTo>
                    <a:lnTo>
                      <a:pt x="221" y="837"/>
                    </a:lnTo>
                    <a:lnTo>
                      <a:pt x="221" y="922"/>
                    </a:lnTo>
                    <a:lnTo>
                      <a:pt x="221" y="979"/>
                    </a:lnTo>
                    <a:lnTo>
                      <a:pt x="220" y="1054"/>
                    </a:lnTo>
                    <a:lnTo>
                      <a:pt x="212" y="1115"/>
                    </a:lnTo>
                    <a:lnTo>
                      <a:pt x="191" y="1159"/>
                    </a:lnTo>
                    <a:lnTo>
                      <a:pt x="152" y="1188"/>
                    </a:lnTo>
                    <a:lnTo>
                      <a:pt x="94" y="1207"/>
                    </a:lnTo>
                    <a:lnTo>
                      <a:pt x="77" y="1210"/>
                    </a:lnTo>
                    <a:lnTo>
                      <a:pt x="60" y="1213"/>
                    </a:lnTo>
                    <a:lnTo>
                      <a:pt x="43" y="1216"/>
                    </a:lnTo>
                    <a:lnTo>
                      <a:pt x="26" y="1220"/>
                    </a:lnTo>
                    <a:lnTo>
                      <a:pt x="18" y="1222"/>
                    </a:lnTo>
                    <a:lnTo>
                      <a:pt x="12" y="1229"/>
                    </a:lnTo>
                    <a:lnTo>
                      <a:pt x="2" y="1237"/>
                    </a:lnTo>
                    <a:lnTo>
                      <a:pt x="1" y="1241"/>
                    </a:lnTo>
                    <a:lnTo>
                      <a:pt x="4" y="1246"/>
                    </a:lnTo>
                    <a:lnTo>
                      <a:pt x="7" y="1247"/>
                    </a:lnTo>
                    <a:lnTo>
                      <a:pt x="483" y="1247"/>
                    </a:lnTo>
                    <a:lnTo>
                      <a:pt x="486" y="1245"/>
                    </a:lnTo>
                    <a:lnTo>
                      <a:pt x="487" y="1242"/>
                    </a:lnTo>
                    <a:lnTo>
                      <a:pt x="489" y="1239"/>
                    </a:lnTo>
                    <a:lnTo>
                      <a:pt x="487" y="1235"/>
                    </a:lnTo>
                    <a:lnTo>
                      <a:pt x="477" y="1228"/>
                    </a:lnTo>
                    <a:lnTo>
                      <a:pt x="469" y="1222"/>
                    </a:lnTo>
                    <a:lnTo>
                      <a:pt x="461" y="1220"/>
                    </a:lnTo>
                    <a:lnTo>
                      <a:pt x="440" y="1216"/>
                    </a:lnTo>
                    <a:lnTo>
                      <a:pt x="398" y="1208"/>
                    </a:lnTo>
                    <a:lnTo>
                      <a:pt x="377" y="1204"/>
                    </a:lnTo>
                    <a:lnTo>
                      <a:pt x="339" y="1189"/>
                    </a:lnTo>
                    <a:lnTo>
                      <a:pt x="307" y="1163"/>
                    </a:lnTo>
                    <a:lnTo>
                      <a:pt x="285" y="1129"/>
                    </a:lnTo>
                    <a:lnTo>
                      <a:pt x="273" y="1089"/>
                    </a:lnTo>
                    <a:lnTo>
                      <a:pt x="271" y="1066"/>
                    </a:lnTo>
                    <a:lnTo>
                      <a:pt x="269" y="1042"/>
                    </a:lnTo>
                    <a:lnTo>
                      <a:pt x="267" y="1019"/>
                    </a:lnTo>
                    <a:lnTo>
                      <a:pt x="267" y="996"/>
                    </a:lnTo>
                    <a:lnTo>
                      <a:pt x="266" y="904"/>
                    </a:lnTo>
                    <a:lnTo>
                      <a:pt x="266" y="119"/>
                    </a:lnTo>
                    <a:lnTo>
                      <a:pt x="266" y="115"/>
                    </a:lnTo>
                    <a:lnTo>
                      <a:pt x="267" y="104"/>
                    </a:lnTo>
                    <a:lnTo>
                      <a:pt x="277" y="102"/>
                    </a:lnTo>
                    <a:lnTo>
                      <a:pt x="430" y="102"/>
                    </a:lnTo>
                    <a:lnTo>
                      <a:pt x="403" y="36"/>
                    </a:lnTo>
                    <a:lnTo>
                      <a:pt x="395" y="20"/>
                    </a:lnTo>
                    <a:lnTo>
                      <a:pt x="384" y="8"/>
                    </a:lnTo>
                    <a:lnTo>
                      <a:pt x="370" y="2"/>
                    </a:lnTo>
                    <a:lnTo>
                      <a:pt x="366" y="1"/>
                    </a:lnTo>
                    <a:lnTo>
                      <a:pt x="221" y="1"/>
                    </a:lnTo>
                    <a:lnTo>
                      <a:pt x="91" y="1"/>
                    </a:lnTo>
                    <a:close/>
                    <a:moveTo>
                      <a:pt x="351" y="0"/>
                    </a:moveTo>
                    <a:lnTo>
                      <a:pt x="286" y="1"/>
                    </a:lnTo>
                    <a:lnTo>
                      <a:pt x="221" y="1"/>
                    </a:lnTo>
                    <a:lnTo>
                      <a:pt x="366" y="1"/>
                    </a:lnTo>
                    <a:lnTo>
                      <a:pt x="351" y="0"/>
                    </a:lnTo>
                    <a:close/>
                  </a:path>
                </a:pathLst>
              </a:custGeom>
              <a:solidFill>
                <a:srgbClr val="00A650"/>
              </a:solidFill>
              <a:ln>
                <a:noFill/>
              </a:ln>
              <a:extLst>
                <a:ext uri="{91240B29-F687-4f45-9708-019B960494DF}">
                  <a14:hiddenLine xmlns:lc="http://schemas.openxmlformats.org/drawingml/2006/lockedCanvas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w16="http://schemas.microsoft.com/office/word/2018/wordml" xmlns:w16cid="http://schemas.microsoft.com/office/word/2016/wordml/cid" xmlns:w16cex="http://schemas.microsoft.com/office/word/2018/wordml/cex" xmlns:am3d="http://schemas.microsoft.com/office/drawing/2017/model3d" xmlns:aink="http://schemas.microsoft.com/office/drawing/2016/ink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5="http://schemas.microsoft.com/office/word/2012/wordml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cx1="http://schemas.microsoft.com/office/drawing/2015/9/8/chartex" xmlns:cx="http://schemas.microsoft.com/office/drawing/2014/chartex" xmlns:wpc="http://schemas.microsoft.com/office/word/2010/wordprocessingCanvas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" name="AutoShape 7">
                <a:extLst>
                  <a:ext uri="{FF2B5EF4-FFF2-40B4-BE49-F238E27FC236}">
                    <a16:creationId xmlns:a16="http://schemas.microsoft.com/office/drawing/2014/main" id="{1964C2BC-B9D8-5B43-A372-A626B76AF0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89" y="907"/>
                <a:ext cx="763" cy="1248"/>
              </a:xfrm>
              <a:custGeom>
                <a:avLst/>
                <a:gdLst>
                  <a:gd name="T0" fmla="+- 0 2179 1789"/>
                  <a:gd name="T1" fmla="*/ T0 w 763"/>
                  <a:gd name="T2" fmla="+- 0 994 907"/>
                  <a:gd name="T3" fmla="*/ 994 h 1248"/>
                  <a:gd name="T4" fmla="+- 0 2187 1789"/>
                  <a:gd name="T5" fmla="*/ T4 w 763"/>
                  <a:gd name="T6" fmla="+- 0 1011 907"/>
                  <a:gd name="T7" fmla="*/ 1011 h 1248"/>
                  <a:gd name="T8" fmla="+- 0 2186 1789"/>
                  <a:gd name="T9" fmla="*/ T8 w 763"/>
                  <a:gd name="T10" fmla="+- 0 2005 907"/>
                  <a:gd name="T11" fmla="*/ 2005 h 1248"/>
                  <a:gd name="T12" fmla="+- 0 2184 1789"/>
                  <a:gd name="T13" fmla="*/ T12 w 763"/>
                  <a:gd name="T14" fmla="+- 0 2026 907"/>
                  <a:gd name="T15" fmla="*/ 2026 h 1248"/>
                  <a:gd name="T16" fmla="+- 0 2164 1789"/>
                  <a:gd name="T17" fmla="*/ T16 w 763"/>
                  <a:gd name="T18" fmla="+- 0 2083 907"/>
                  <a:gd name="T19" fmla="*/ 2083 h 1248"/>
                  <a:gd name="T20" fmla="+- 0 2111 1789"/>
                  <a:gd name="T21" fmla="*/ T20 w 763"/>
                  <a:gd name="T22" fmla="+- 0 2110 907"/>
                  <a:gd name="T23" fmla="*/ 2110 h 1248"/>
                  <a:gd name="T24" fmla="+- 0 2023 1789"/>
                  <a:gd name="T25" fmla="*/ T24 w 763"/>
                  <a:gd name="T26" fmla="+- 0 2123 907"/>
                  <a:gd name="T27" fmla="*/ 2123 h 1248"/>
                  <a:gd name="T28" fmla="+- 0 1985 1789"/>
                  <a:gd name="T29" fmla="*/ T28 w 763"/>
                  <a:gd name="T30" fmla="+- 0 2129 907"/>
                  <a:gd name="T31" fmla="*/ 2129 h 1248"/>
                  <a:gd name="T32" fmla="+- 0 1967 1789"/>
                  <a:gd name="T33" fmla="*/ T32 w 763"/>
                  <a:gd name="T34" fmla="+- 0 2143 907"/>
                  <a:gd name="T35" fmla="*/ 2143 h 1248"/>
                  <a:gd name="T36" fmla="+- 0 1970 1789"/>
                  <a:gd name="T37" fmla="*/ T36 w 763"/>
                  <a:gd name="T38" fmla="+- 0 2153 907"/>
                  <a:gd name="T39" fmla="*/ 2153 h 1248"/>
                  <a:gd name="T40" fmla="+- 0 2546 1789"/>
                  <a:gd name="T41" fmla="*/ T40 w 763"/>
                  <a:gd name="T42" fmla="+- 0 2155 907"/>
                  <a:gd name="T43" fmla="*/ 2155 h 1248"/>
                  <a:gd name="T44" fmla="+- 0 2552 1789"/>
                  <a:gd name="T45" fmla="*/ T44 w 763"/>
                  <a:gd name="T46" fmla="+- 0 2147 907"/>
                  <a:gd name="T47" fmla="*/ 2147 h 1248"/>
                  <a:gd name="T48" fmla="+- 0 2540 1789"/>
                  <a:gd name="T49" fmla="*/ T48 w 763"/>
                  <a:gd name="T50" fmla="+- 0 2135 907"/>
                  <a:gd name="T51" fmla="*/ 2135 h 1248"/>
                  <a:gd name="T52" fmla="+- 0 2523 1789"/>
                  <a:gd name="T53" fmla="*/ T52 w 763"/>
                  <a:gd name="T54" fmla="+- 0 2127 907"/>
                  <a:gd name="T55" fmla="*/ 2127 h 1248"/>
                  <a:gd name="T56" fmla="+- 0 2441 1789"/>
                  <a:gd name="T57" fmla="*/ T56 w 763"/>
                  <a:gd name="T58" fmla="+- 0 2116 907"/>
                  <a:gd name="T59" fmla="*/ 2116 h 1248"/>
                  <a:gd name="T60" fmla="+- 0 2375 1789"/>
                  <a:gd name="T61" fmla="*/ T60 w 763"/>
                  <a:gd name="T62" fmla="+- 0 2100 907"/>
                  <a:gd name="T63" fmla="*/ 2100 h 1248"/>
                  <a:gd name="T64" fmla="+- 0 2336 1789"/>
                  <a:gd name="T65" fmla="*/ T64 w 763"/>
                  <a:gd name="T66" fmla="+- 0 2055 907"/>
                  <a:gd name="T67" fmla="*/ 2055 h 1248"/>
                  <a:gd name="T68" fmla="+- 0 2329 1789"/>
                  <a:gd name="T69" fmla="*/ T68 w 763"/>
                  <a:gd name="T70" fmla="+- 0 2005 907"/>
                  <a:gd name="T71" fmla="*/ 2005 h 1248"/>
                  <a:gd name="T72" fmla="+- 0 2329 1789"/>
                  <a:gd name="T73" fmla="*/ T72 w 763"/>
                  <a:gd name="T74" fmla="+- 0 1051 907"/>
                  <a:gd name="T75" fmla="*/ 1051 h 1248"/>
                  <a:gd name="T76" fmla="+- 0 2337 1789"/>
                  <a:gd name="T77" fmla="*/ T76 w 763"/>
                  <a:gd name="T78" fmla="+- 0 1007 907"/>
                  <a:gd name="T79" fmla="*/ 1007 h 1248"/>
                  <a:gd name="T80" fmla="+- 0 2201 1789"/>
                  <a:gd name="T81" fmla="*/ T80 w 763"/>
                  <a:gd name="T82" fmla="+- 0 907 907"/>
                  <a:gd name="T83" fmla="*/ 907 h 1248"/>
                  <a:gd name="T84" fmla="+- 0 2174 1789"/>
                  <a:gd name="T85" fmla="*/ T84 w 763"/>
                  <a:gd name="T86" fmla="+- 0 913 907"/>
                  <a:gd name="T87" fmla="*/ 913 h 1248"/>
                  <a:gd name="T88" fmla="+- 0 2157 1789"/>
                  <a:gd name="T89" fmla="*/ T88 w 763"/>
                  <a:gd name="T90" fmla="+- 0 937 907"/>
                  <a:gd name="T91" fmla="*/ 937 h 1248"/>
                  <a:gd name="T92" fmla="+- 0 1789 1789"/>
                  <a:gd name="T93" fmla="*/ T92 w 763"/>
                  <a:gd name="T94" fmla="+- 0 1846 907"/>
                  <a:gd name="T95" fmla="*/ 1846 h 1248"/>
                  <a:gd name="T96" fmla="+- 0 2179 1789"/>
                  <a:gd name="T97" fmla="*/ T96 w 763"/>
                  <a:gd name="T98" fmla="+- 0 994 907"/>
                  <a:gd name="T99" fmla="*/ 994 h 1248"/>
                  <a:gd name="T100" fmla="+- 0 2351 1789"/>
                  <a:gd name="T101" fmla="*/ T100 w 763"/>
                  <a:gd name="T102" fmla="+- 0 982 907"/>
                  <a:gd name="T103" fmla="*/ 982 h 1248"/>
                  <a:gd name="T104" fmla="+- 0 2409 1789"/>
                  <a:gd name="T105" fmla="*/ T104 w 763"/>
                  <a:gd name="T106" fmla="+- 0 954 907"/>
                  <a:gd name="T107" fmla="*/ 954 h 1248"/>
                  <a:gd name="T108" fmla="+- 0 2494 1789"/>
                  <a:gd name="T109" fmla="*/ T108 w 763"/>
                  <a:gd name="T110" fmla="+- 0 942 907"/>
                  <a:gd name="T111" fmla="*/ 942 h 1248"/>
                  <a:gd name="T112" fmla="+- 0 2530 1789"/>
                  <a:gd name="T113" fmla="*/ T112 w 763"/>
                  <a:gd name="T114" fmla="+- 0 936 907"/>
                  <a:gd name="T115" fmla="*/ 936 h 1248"/>
                  <a:gd name="T116" fmla="+- 0 2549 1789"/>
                  <a:gd name="T117" fmla="*/ T116 w 763"/>
                  <a:gd name="T118" fmla="+- 0 920 907"/>
                  <a:gd name="T119" fmla="*/ 920 h 1248"/>
                  <a:gd name="T120" fmla="+- 0 2546 1789"/>
                  <a:gd name="T121" fmla="*/ T120 w 763"/>
                  <a:gd name="T122" fmla="+- 0 909 907"/>
                  <a:gd name="T123" fmla="*/ 909 h 1248"/>
                  <a:gd name="T124" fmla="+- 0 2286 1789"/>
                  <a:gd name="T125" fmla="*/ T124 w 763"/>
                  <a:gd name="T126" fmla="+- 0 908 907"/>
                  <a:gd name="T127" fmla="*/ 908 h 1248"/>
                  <a:gd name="T128" fmla="+- 0 2544 1789"/>
                  <a:gd name="T129" fmla="*/ T128 w 763"/>
                  <a:gd name="T130" fmla="+- 0 908 907"/>
                  <a:gd name="T131" fmla="*/ 908 h 1248"/>
                  <a:gd name="T132" fmla="+- 0 2544 1789"/>
                  <a:gd name="T133" fmla="*/ T132 w 763"/>
                  <a:gd name="T134" fmla="+- 0 908 907"/>
                  <a:gd name="T135" fmla="*/ 908 h 124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  <a:cxn ang="0">
                    <a:pos x="T21" y="T23"/>
                  </a:cxn>
                  <a:cxn ang="0">
                    <a:pos x="T25" y="T27"/>
                  </a:cxn>
                  <a:cxn ang="0">
                    <a:pos x="T29" y="T31"/>
                  </a:cxn>
                  <a:cxn ang="0">
                    <a:pos x="T33" y="T35"/>
                  </a:cxn>
                  <a:cxn ang="0">
                    <a:pos x="T37" y="T39"/>
                  </a:cxn>
                  <a:cxn ang="0">
                    <a:pos x="T41" y="T43"/>
                  </a:cxn>
                  <a:cxn ang="0">
                    <a:pos x="T45" y="T47"/>
                  </a:cxn>
                  <a:cxn ang="0">
                    <a:pos x="T49" y="T51"/>
                  </a:cxn>
                  <a:cxn ang="0">
                    <a:pos x="T53" y="T55"/>
                  </a:cxn>
                  <a:cxn ang="0">
                    <a:pos x="T57" y="T59"/>
                  </a:cxn>
                  <a:cxn ang="0">
                    <a:pos x="T61" y="T63"/>
                  </a:cxn>
                  <a:cxn ang="0">
                    <a:pos x="T65" y="T67"/>
                  </a:cxn>
                  <a:cxn ang="0">
                    <a:pos x="T69" y="T71"/>
                  </a:cxn>
                  <a:cxn ang="0">
                    <a:pos x="T73" y="T75"/>
                  </a:cxn>
                  <a:cxn ang="0">
                    <a:pos x="T77" y="T79"/>
                  </a:cxn>
                  <a:cxn ang="0">
                    <a:pos x="T81" y="T83"/>
                  </a:cxn>
                  <a:cxn ang="0">
                    <a:pos x="T85" y="T87"/>
                  </a:cxn>
                  <a:cxn ang="0">
                    <a:pos x="T89" y="T91"/>
                  </a:cxn>
                  <a:cxn ang="0">
                    <a:pos x="T93" y="T95"/>
                  </a:cxn>
                  <a:cxn ang="0">
                    <a:pos x="T97" y="T99"/>
                  </a:cxn>
                  <a:cxn ang="0">
                    <a:pos x="T101" y="T103"/>
                  </a:cxn>
                  <a:cxn ang="0">
                    <a:pos x="T105" y="T107"/>
                  </a:cxn>
                  <a:cxn ang="0">
                    <a:pos x="T109" y="T111"/>
                  </a:cxn>
                  <a:cxn ang="0">
                    <a:pos x="T113" y="T115"/>
                  </a:cxn>
                  <a:cxn ang="0">
                    <a:pos x="T117" y="T119"/>
                  </a:cxn>
                  <a:cxn ang="0">
                    <a:pos x="T121" y="T123"/>
                  </a:cxn>
                  <a:cxn ang="0">
                    <a:pos x="T125" y="T127"/>
                  </a:cxn>
                  <a:cxn ang="0">
                    <a:pos x="T129" y="T131"/>
                  </a:cxn>
                  <a:cxn ang="0">
                    <a:pos x="T133" y="T135"/>
                  </a:cxn>
                </a:cxnLst>
                <a:rect l="0" t="0" r="r" b="b"/>
                <a:pathLst>
                  <a:path w="763" h="1248">
                    <a:moveTo>
                      <a:pt x="555" y="87"/>
                    </a:moveTo>
                    <a:lnTo>
                      <a:pt x="390" y="87"/>
                    </a:lnTo>
                    <a:lnTo>
                      <a:pt x="397" y="97"/>
                    </a:lnTo>
                    <a:lnTo>
                      <a:pt x="398" y="104"/>
                    </a:lnTo>
                    <a:lnTo>
                      <a:pt x="398" y="1087"/>
                    </a:lnTo>
                    <a:lnTo>
                      <a:pt x="397" y="1098"/>
                    </a:lnTo>
                    <a:lnTo>
                      <a:pt x="396" y="1108"/>
                    </a:lnTo>
                    <a:lnTo>
                      <a:pt x="395" y="1119"/>
                    </a:lnTo>
                    <a:lnTo>
                      <a:pt x="389" y="1152"/>
                    </a:lnTo>
                    <a:lnTo>
                      <a:pt x="375" y="1176"/>
                    </a:lnTo>
                    <a:lnTo>
                      <a:pt x="353" y="1192"/>
                    </a:lnTo>
                    <a:lnTo>
                      <a:pt x="322" y="1203"/>
                    </a:lnTo>
                    <a:lnTo>
                      <a:pt x="293" y="1208"/>
                    </a:lnTo>
                    <a:lnTo>
                      <a:pt x="234" y="1216"/>
                    </a:lnTo>
                    <a:lnTo>
                      <a:pt x="205" y="1220"/>
                    </a:lnTo>
                    <a:lnTo>
                      <a:pt x="196" y="1222"/>
                    </a:lnTo>
                    <a:lnTo>
                      <a:pt x="189" y="1228"/>
                    </a:lnTo>
                    <a:lnTo>
                      <a:pt x="178" y="1236"/>
                    </a:lnTo>
                    <a:lnTo>
                      <a:pt x="177" y="1241"/>
                    </a:lnTo>
                    <a:lnTo>
                      <a:pt x="181" y="1246"/>
                    </a:lnTo>
                    <a:lnTo>
                      <a:pt x="183" y="1248"/>
                    </a:lnTo>
                    <a:lnTo>
                      <a:pt x="757" y="1248"/>
                    </a:lnTo>
                    <a:lnTo>
                      <a:pt x="760" y="1246"/>
                    </a:lnTo>
                    <a:lnTo>
                      <a:pt x="763" y="1240"/>
                    </a:lnTo>
                    <a:lnTo>
                      <a:pt x="762" y="1236"/>
                    </a:lnTo>
                    <a:lnTo>
                      <a:pt x="751" y="1228"/>
                    </a:lnTo>
                    <a:lnTo>
                      <a:pt x="743" y="1222"/>
                    </a:lnTo>
                    <a:lnTo>
                      <a:pt x="734" y="1220"/>
                    </a:lnTo>
                    <a:lnTo>
                      <a:pt x="707" y="1216"/>
                    </a:lnTo>
                    <a:lnTo>
                      <a:pt x="652" y="1209"/>
                    </a:lnTo>
                    <a:lnTo>
                      <a:pt x="625" y="1204"/>
                    </a:lnTo>
                    <a:lnTo>
                      <a:pt x="586" y="1193"/>
                    </a:lnTo>
                    <a:lnTo>
                      <a:pt x="562" y="1175"/>
                    </a:lnTo>
                    <a:lnTo>
                      <a:pt x="547" y="1148"/>
                    </a:lnTo>
                    <a:lnTo>
                      <a:pt x="541" y="1108"/>
                    </a:lnTo>
                    <a:lnTo>
                      <a:pt x="540" y="1098"/>
                    </a:lnTo>
                    <a:lnTo>
                      <a:pt x="540" y="153"/>
                    </a:lnTo>
                    <a:lnTo>
                      <a:pt x="540" y="144"/>
                    </a:lnTo>
                    <a:lnTo>
                      <a:pt x="541" y="135"/>
                    </a:lnTo>
                    <a:lnTo>
                      <a:pt x="548" y="100"/>
                    </a:lnTo>
                    <a:lnTo>
                      <a:pt x="555" y="87"/>
                    </a:lnTo>
                    <a:close/>
                    <a:moveTo>
                      <a:pt x="412" y="0"/>
                    </a:moveTo>
                    <a:lnTo>
                      <a:pt x="396" y="1"/>
                    </a:lnTo>
                    <a:lnTo>
                      <a:pt x="385" y="6"/>
                    </a:lnTo>
                    <a:lnTo>
                      <a:pt x="376" y="16"/>
                    </a:lnTo>
                    <a:lnTo>
                      <a:pt x="368" y="30"/>
                    </a:lnTo>
                    <a:lnTo>
                      <a:pt x="277" y="257"/>
                    </a:lnTo>
                    <a:lnTo>
                      <a:pt x="0" y="939"/>
                    </a:lnTo>
                    <a:lnTo>
                      <a:pt x="35" y="957"/>
                    </a:lnTo>
                    <a:lnTo>
                      <a:pt x="390" y="87"/>
                    </a:lnTo>
                    <a:lnTo>
                      <a:pt x="555" y="87"/>
                    </a:lnTo>
                    <a:lnTo>
                      <a:pt x="562" y="75"/>
                    </a:lnTo>
                    <a:lnTo>
                      <a:pt x="586" y="58"/>
                    </a:lnTo>
                    <a:lnTo>
                      <a:pt x="620" y="47"/>
                    </a:lnTo>
                    <a:lnTo>
                      <a:pt x="648" y="42"/>
                    </a:lnTo>
                    <a:lnTo>
                      <a:pt x="705" y="35"/>
                    </a:lnTo>
                    <a:lnTo>
                      <a:pt x="733" y="30"/>
                    </a:lnTo>
                    <a:lnTo>
                      <a:pt x="741" y="29"/>
                    </a:lnTo>
                    <a:lnTo>
                      <a:pt x="749" y="22"/>
                    </a:lnTo>
                    <a:lnTo>
                      <a:pt x="760" y="13"/>
                    </a:lnTo>
                    <a:lnTo>
                      <a:pt x="761" y="8"/>
                    </a:lnTo>
                    <a:lnTo>
                      <a:pt x="757" y="2"/>
                    </a:lnTo>
                    <a:lnTo>
                      <a:pt x="755" y="1"/>
                    </a:lnTo>
                    <a:lnTo>
                      <a:pt x="497" y="1"/>
                    </a:lnTo>
                    <a:lnTo>
                      <a:pt x="412" y="0"/>
                    </a:lnTo>
                    <a:close/>
                    <a:moveTo>
                      <a:pt x="755" y="1"/>
                    </a:moveTo>
                    <a:lnTo>
                      <a:pt x="497" y="1"/>
                    </a:lnTo>
                    <a:lnTo>
                      <a:pt x="755" y="1"/>
                    </a:lnTo>
                    <a:close/>
                  </a:path>
                </a:pathLst>
              </a:custGeom>
              <a:solidFill>
                <a:srgbClr val="BCBEC0"/>
              </a:solidFill>
              <a:ln>
                <a:noFill/>
              </a:ln>
              <a:extLst>
                <a:ext uri="{91240B29-F687-4f45-9708-019B960494DF}">
                  <a14:hiddenLine xmlns:lc="http://schemas.openxmlformats.org/drawingml/2006/lockedCanvas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w16="http://schemas.microsoft.com/office/word/2018/wordml" xmlns:w16cid="http://schemas.microsoft.com/office/word/2016/wordml/cid" xmlns:w16cex="http://schemas.microsoft.com/office/word/2018/wordml/cex" xmlns:am3d="http://schemas.microsoft.com/office/drawing/2017/model3d" xmlns:aink="http://schemas.microsoft.com/office/drawing/2016/ink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5="http://schemas.microsoft.com/office/word/2012/wordml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cx1="http://schemas.microsoft.com/office/drawing/2015/9/8/chartex" xmlns:cx="http://schemas.microsoft.com/office/drawing/2014/chartex" xmlns:wpc="http://schemas.microsoft.com/office/word/2010/wordprocessingCanvas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25" name="Freeform 8">
              <a:extLst>
                <a:ext uri="{FF2B5EF4-FFF2-40B4-BE49-F238E27FC236}">
                  <a16:creationId xmlns:a16="http://schemas.microsoft.com/office/drawing/2014/main" id="{F60B8736-79E3-2842-9D57-A7AE6616BF2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4425" y="495300"/>
              <a:ext cx="230505" cy="294640"/>
            </a:xfrm>
            <a:custGeom>
              <a:avLst/>
              <a:gdLst>
                <a:gd name="T0" fmla="+- 0 3011 2660"/>
                <a:gd name="T1" fmla="*/ T0 w 363"/>
                <a:gd name="T2" fmla="+- 0 1691 1691"/>
                <a:gd name="T3" fmla="*/ 1691 h 464"/>
                <a:gd name="T4" fmla="+- 0 3006 2660"/>
                <a:gd name="T5" fmla="*/ T4 w 363"/>
                <a:gd name="T6" fmla="+- 0 1692 1691"/>
                <a:gd name="T7" fmla="*/ 1692 h 464"/>
                <a:gd name="T8" fmla="+- 0 2996 2660"/>
                <a:gd name="T9" fmla="*/ T8 w 363"/>
                <a:gd name="T10" fmla="+- 0 1705 1691"/>
                <a:gd name="T11" fmla="*/ 1705 h 464"/>
                <a:gd name="T12" fmla="+- 0 2988 2660"/>
                <a:gd name="T13" fmla="*/ T12 w 363"/>
                <a:gd name="T14" fmla="+- 0 1714 1691"/>
                <a:gd name="T15" fmla="*/ 1714 h 464"/>
                <a:gd name="T16" fmla="+- 0 2984 2660"/>
                <a:gd name="T17" fmla="*/ T16 w 363"/>
                <a:gd name="T18" fmla="+- 0 1724 1691"/>
                <a:gd name="T19" fmla="*/ 1724 h 464"/>
                <a:gd name="T20" fmla="+- 0 2961 2660"/>
                <a:gd name="T21" fmla="*/ T20 w 363"/>
                <a:gd name="T22" fmla="+- 0 1793 1691"/>
                <a:gd name="T23" fmla="*/ 1793 h 464"/>
                <a:gd name="T24" fmla="+- 0 2939 2660"/>
                <a:gd name="T25" fmla="*/ T24 w 363"/>
                <a:gd name="T26" fmla="+- 0 1863 1691"/>
                <a:gd name="T27" fmla="*/ 1863 h 464"/>
                <a:gd name="T28" fmla="+- 0 2916 2660"/>
                <a:gd name="T29" fmla="*/ T28 w 363"/>
                <a:gd name="T30" fmla="+- 0 1933 1691"/>
                <a:gd name="T31" fmla="*/ 1933 h 464"/>
                <a:gd name="T32" fmla="+- 0 2890 2660"/>
                <a:gd name="T33" fmla="*/ T32 w 363"/>
                <a:gd name="T34" fmla="+- 0 2001 1691"/>
                <a:gd name="T35" fmla="*/ 2001 h 464"/>
                <a:gd name="T36" fmla="+- 0 2834 2660"/>
                <a:gd name="T37" fmla="*/ T36 w 363"/>
                <a:gd name="T38" fmla="+- 0 2081 1691"/>
                <a:gd name="T39" fmla="*/ 2081 h 464"/>
                <a:gd name="T40" fmla="+- 0 2744 2660"/>
                <a:gd name="T41" fmla="*/ T40 w 363"/>
                <a:gd name="T42" fmla="+- 0 2116 1691"/>
                <a:gd name="T43" fmla="*/ 2116 h 464"/>
                <a:gd name="T44" fmla="+- 0 2665 2660"/>
                <a:gd name="T45" fmla="*/ T44 w 363"/>
                <a:gd name="T46" fmla="+- 0 2120 1691"/>
                <a:gd name="T47" fmla="*/ 2120 h 464"/>
                <a:gd name="T48" fmla="+- 0 2660 2660"/>
                <a:gd name="T49" fmla="*/ T48 w 363"/>
                <a:gd name="T50" fmla="+- 0 2128 1691"/>
                <a:gd name="T51" fmla="*/ 2128 h 464"/>
                <a:gd name="T52" fmla="+- 0 2672 2660"/>
                <a:gd name="T53" fmla="*/ T52 w 363"/>
                <a:gd name="T54" fmla="+- 0 2152 1691"/>
                <a:gd name="T55" fmla="*/ 2152 h 464"/>
                <a:gd name="T56" fmla="+- 0 2675 2660"/>
                <a:gd name="T57" fmla="*/ T56 w 363"/>
                <a:gd name="T58" fmla="+- 0 2154 1691"/>
                <a:gd name="T59" fmla="*/ 2154 h 464"/>
                <a:gd name="T60" fmla="+- 0 2994 2660"/>
                <a:gd name="T61" fmla="*/ T60 w 363"/>
                <a:gd name="T62" fmla="+- 0 2154 1691"/>
                <a:gd name="T63" fmla="*/ 2154 h 464"/>
                <a:gd name="T64" fmla="+- 0 2999 2660"/>
                <a:gd name="T65" fmla="*/ T64 w 363"/>
                <a:gd name="T66" fmla="+- 0 2150 1691"/>
                <a:gd name="T67" fmla="*/ 2150 h 464"/>
                <a:gd name="T68" fmla="+- 0 3023 2660"/>
                <a:gd name="T69" fmla="*/ T68 w 363"/>
                <a:gd name="T70" fmla="+- 0 1699 1691"/>
                <a:gd name="T71" fmla="*/ 1699 h 464"/>
                <a:gd name="T72" fmla="+- 0 3020 2660"/>
                <a:gd name="T73" fmla="*/ T72 w 363"/>
                <a:gd name="T74" fmla="+- 0 1695 1691"/>
                <a:gd name="T75" fmla="*/ 1695 h 464"/>
                <a:gd name="T76" fmla="+- 0 3011 2660"/>
                <a:gd name="T77" fmla="*/ T76 w 363"/>
                <a:gd name="T78" fmla="+- 0 1691 1691"/>
                <a:gd name="T79" fmla="*/ 1691 h 46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</a:cxnLst>
              <a:rect l="0" t="0" r="r" b="b"/>
              <a:pathLst>
                <a:path w="363" h="464">
                  <a:moveTo>
                    <a:pt x="351" y="0"/>
                  </a:moveTo>
                  <a:lnTo>
                    <a:pt x="346" y="1"/>
                  </a:lnTo>
                  <a:lnTo>
                    <a:pt x="336" y="14"/>
                  </a:lnTo>
                  <a:lnTo>
                    <a:pt x="328" y="23"/>
                  </a:lnTo>
                  <a:lnTo>
                    <a:pt x="324" y="33"/>
                  </a:lnTo>
                  <a:lnTo>
                    <a:pt x="301" y="102"/>
                  </a:lnTo>
                  <a:lnTo>
                    <a:pt x="279" y="172"/>
                  </a:lnTo>
                  <a:lnTo>
                    <a:pt x="256" y="242"/>
                  </a:lnTo>
                  <a:lnTo>
                    <a:pt x="230" y="310"/>
                  </a:lnTo>
                  <a:lnTo>
                    <a:pt x="174" y="390"/>
                  </a:lnTo>
                  <a:lnTo>
                    <a:pt x="84" y="425"/>
                  </a:lnTo>
                  <a:lnTo>
                    <a:pt x="5" y="429"/>
                  </a:lnTo>
                  <a:lnTo>
                    <a:pt x="0" y="437"/>
                  </a:lnTo>
                  <a:lnTo>
                    <a:pt x="12" y="461"/>
                  </a:lnTo>
                  <a:lnTo>
                    <a:pt x="15" y="463"/>
                  </a:lnTo>
                  <a:lnTo>
                    <a:pt x="334" y="463"/>
                  </a:lnTo>
                  <a:lnTo>
                    <a:pt x="339" y="459"/>
                  </a:lnTo>
                  <a:lnTo>
                    <a:pt x="363" y="8"/>
                  </a:lnTo>
                  <a:lnTo>
                    <a:pt x="360" y="4"/>
                  </a:lnTo>
                  <a:lnTo>
                    <a:pt x="351" y="0"/>
                  </a:ln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lc="http://schemas.openxmlformats.org/drawingml/2006/lockedCanvas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w16="http://schemas.microsoft.com/office/word/2018/wordml" xmlns:w16cid="http://schemas.microsoft.com/office/word/2016/wordml/cid" xmlns:w16cex="http://schemas.microsoft.com/office/word/2018/wordml/cex" xmlns:am3d="http://schemas.microsoft.com/office/drawing/2017/model3d" xmlns:aink="http://schemas.microsoft.com/office/drawing/2016/ink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5="http://schemas.microsoft.com/office/word/2012/wordml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cx1="http://schemas.microsoft.com/office/drawing/2015/9/8/chartex" xmlns:cx="http://schemas.microsoft.com/office/drawing/2014/chartex" xmlns:wpc="http://schemas.microsoft.com/office/word/2010/wordprocessingCanvas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8" name="Rettangolo 27">
            <a:extLst>
              <a:ext uri="{FF2B5EF4-FFF2-40B4-BE49-F238E27FC236}">
                <a16:creationId xmlns:a16="http://schemas.microsoft.com/office/drawing/2014/main" id="{4118EDE7-3C62-5B42-B183-FC5AD64F4864}"/>
              </a:ext>
            </a:extLst>
          </p:cNvPr>
          <p:cNvSpPr/>
          <p:nvPr/>
        </p:nvSpPr>
        <p:spPr>
          <a:xfrm>
            <a:off x="2807534" y="608246"/>
            <a:ext cx="781753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Times New Roman" panose="02020603050405020304" pitchFamily="18" charset="0"/>
                <a:cs typeface="+mn-cs"/>
              </a:rPr>
              <a:t>DIREZIONE GENERALE dell’IMMIGRAZIONE e delle POLITICHE di INTEGRAZIONE</a:t>
            </a:r>
          </a:p>
        </p:txBody>
      </p:sp>
      <p:sp>
        <p:nvSpPr>
          <p:cNvPr id="29" name="Rectangle 14">
            <a:extLst>
              <a:ext uri="{FF2B5EF4-FFF2-40B4-BE49-F238E27FC236}">
                <a16:creationId xmlns:a16="http://schemas.microsoft.com/office/drawing/2014/main" id="{55BC7EB4-60B0-5D4F-B6F5-94130C2D24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8780" y="1047880"/>
            <a:ext cx="10279872" cy="122784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wrap="square">
            <a:spAutoFit/>
          </a:bodyPr>
          <a:lstStyle>
            <a:lvl1pPr>
              <a:defRPr sz="2400" b="1">
                <a:solidFill>
                  <a:srgbClr val="003399"/>
                </a:solidFill>
                <a:latin typeface="Georgia" pitchFamily="18" charset="0"/>
              </a:defRPr>
            </a:lvl1pPr>
            <a:lvl2pPr marL="742950" indent="-285750">
              <a:defRPr sz="2400" b="1">
                <a:solidFill>
                  <a:srgbClr val="003399"/>
                </a:solidFill>
                <a:latin typeface="Georgia" pitchFamily="18" charset="0"/>
              </a:defRPr>
            </a:lvl2pPr>
            <a:lvl3pPr marL="1143000" indent="-228600">
              <a:defRPr sz="2400" b="1">
                <a:solidFill>
                  <a:srgbClr val="003399"/>
                </a:solidFill>
                <a:latin typeface="Georgia" pitchFamily="18" charset="0"/>
              </a:defRPr>
            </a:lvl3pPr>
            <a:lvl4pPr marL="1600200" indent="-228600">
              <a:defRPr sz="2400" b="1">
                <a:solidFill>
                  <a:srgbClr val="003399"/>
                </a:solidFill>
                <a:latin typeface="Georgia" pitchFamily="18" charset="0"/>
              </a:defRPr>
            </a:lvl4pPr>
            <a:lvl5pPr marL="2057400" indent="-228600">
              <a:defRPr sz="2400" b="1">
                <a:solidFill>
                  <a:srgbClr val="003399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Georgia" pitchFamily="18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1" name="Rectangle 14">
            <a:extLst>
              <a:ext uri="{FF2B5EF4-FFF2-40B4-BE49-F238E27FC236}">
                <a16:creationId xmlns:a16="http://schemas.microsoft.com/office/drawing/2014/main" id="{B3E18774-60D5-D849-B7AA-B5A1F92D6F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8935" y="6276789"/>
            <a:ext cx="7794131" cy="96715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wrap="square">
            <a:spAutoFit/>
          </a:bodyPr>
          <a:lstStyle>
            <a:lvl1pPr>
              <a:defRPr sz="2400" b="1">
                <a:solidFill>
                  <a:srgbClr val="003399"/>
                </a:solidFill>
                <a:latin typeface="Georgia" pitchFamily="18" charset="0"/>
              </a:defRPr>
            </a:lvl1pPr>
            <a:lvl2pPr marL="742950" indent="-285750">
              <a:defRPr sz="2400" b="1">
                <a:solidFill>
                  <a:srgbClr val="003399"/>
                </a:solidFill>
                <a:latin typeface="Georgia" pitchFamily="18" charset="0"/>
              </a:defRPr>
            </a:lvl2pPr>
            <a:lvl3pPr marL="1143000" indent="-228600">
              <a:defRPr sz="2400" b="1">
                <a:solidFill>
                  <a:srgbClr val="003399"/>
                </a:solidFill>
                <a:latin typeface="Georgia" pitchFamily="18" charset="0"/>
              </a:defRPr>
            </a:lvl3pPr>
            <a:lvl4pPr marL="1600200" indent="-228600">
              <a:defRPr sz="2400" b="1">
                <a:solidFill>
                  <a:srgbClr val="003399"/>
                </a:solidFill>
                <a:latin typeface="Georgia" pitchFamily="18" charset="0"/>
              </a:defRPr>
            </a:lvl4pPr>
            <a:lvl5pPr marL="2057400" indent="-228600">
              <a:defRPr sz="2400" b="1">
                <a:solidFill>
                  <a:srgbClr val="003399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Georgia" pitchFamily="18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2" name="CasellaDiTesto 7">
            <a:extLst>
              <a:ext uri="{FF2B5EF4-FFF2-40B4-BE49-F238E27FC236}">
                <a16:creationId xmlns:a16="http://schemas.microsoft.com/office/drawing/2014/main" id="{213B6F27-FD24-0C4F-9B47-7FAA8A0B6593}"/>
              </a:ext>
            </a:extLst>
          </p:cNvPr>
          <p:cNvSpPr txBox="1"/>
          <p:nvPr/>
        </p:nvSpPr>
        <p:spPr>
          <a:xfrm>
            <a:off x="3019389" y="6373505"/>
            <a:ext cx="60913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charset="0"/>
              </a:rPr>
              <a:t>www.lavoro.gov.it     –     www.integrazionemigranti.gov.it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73E1A5F1-2F19-4B00-A004-9EDDC0F52E6C}"/>
              </a:ext>
            </a:extLst>
          </p:cNvPr>
          <p:cNvSpPr/>
          <p:nvPr/>
        </p:nvSpPr>
        <p:spPr>
          <a:xfrm>
            <a:off x="5859494" y="3214802"/>
            <a:ext cx="1847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magine 3" descr="Immagine che contiene strumento scrittorio, stazionario, gruppo, matita&#10;&#10;Descrizione generata automaticamente">
            <a:extLst>
              <a:ext uri="{FF2B5EF4-FFF2-40B4-BE49-F238E27FC236}">
                <a16:creationId xmlns:a16="http://schemas.microsoft.com/office/drawing/2014/main" id="{3D074FE3-8F7D-9074-848A-462947D6238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2225519" y="1241992"/>
            <a:ext cx="8033186" cy="5169794"/>
          </a:xfrm>
          <a:prstGeom prst="rect">
            <a:avLst/>
          </a:prstGeom>
          <a:effectLst>
            <a:glow>
              <a:schemeClr val="accent3">
                <a:satMod val="175000"/>
                <a:alpha val="34000"/>
              </a:schemeClr>
            </a:glow>
            <a:outerShdw blurRad="25400" dist="38100" dir="2700000" algn="tl" rotWithShape="0">
              <a:schemeClr val="bg1">
                <a:lumMod val="50000"/>
                <a:alpha val="40000"/>
              </a:schemeClr>
            </a:outerShdw>
            <a:softEdge rad="139700"/>
          </a:effectLst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BC559A1A-AC16-4AE8-9873-D514FDA3B723}"/>
              </a:ext>
            </a:extLst>
          </p:cNvPr>
          <p:cNvSpPr/>
          <p:nvPr/>
        </p:nvSpPr>
        <p:spPr>
          <a:xfrm>
            <a:off x="1007840" y="2288892"/>
            <a:ext cx="10031867" cy="1200329"/>
          </a:xfrm>
          <a:prstGeom prst="rect">
            <a:avLst/>
          </a:prstGeom>
          <a:solidFill>
            <a:schemeClr val="bg1"/>
          </a:solidFill>
          <a:ln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 cittadini migranti in Italia: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3600" b="1" dirty="0">
                <a:solidFill>
                  <a:srgbClr val="002060"/>
                </a:solidFill>
                <a:latin typeface="Calibri" panose="020F0502020204030204"/>
              </a:rPr>
              <a:t>una presenza stabile, giovane e plurale</a:t>
            </a:r>
            <a:endParaRPr kumimoji="0" lang="it-IT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65886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o 3">
            <a:extLst>
              <a:ext uri="{FF2B5EF4-FFF2-40B4-BE49-F238E27FC236}">
                <a16:creationId xmlns:a16="http://schemas.microsoft.com/office/drawing/2014/main" id="{4D046F44-84A0-4447-A6F5-9720164BE443}"/>
              </a:ext>
            </a:extLst>
          </p:cNvPr>
          <p:cNvGrpSpPr>
            <a:grpSpLocks noChangeAspect="1"/>
          </p:cNvGrpSpPr>
          <p:nvPr/>
        </p:nvGrpSpPr>
        <p:grpSpPr>
          <a:xfrm>
            <a:off x="1893463" y="115673"/>
            <a:ext cx="966440" cy="843463"/>
            <a:chOff x="0" y="0"/>
            <a:chExt cx="1344930" cy="1122045"/>
          </a:xfrm>
        </p:grpSpPr>
        <p:pic>
          <p:nvPicPr>
            <p:cNvPr id="5" name="image1.png">
              <a:extLst>
                <a:ext uri="{FF2B5EF4-FFF2-40B4-BE49-F238E27FC236}">
                  <a16:creationId xmlns:a16="http://schemas.microsoft.com/office/drawing/2014/main" id="{75ED48DE-C345-BA41-8BE3-7C830560BAB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876300"/>
              <a:ext cx="1344295" cy="245745"/>
            </a:xfrm>
            <a:prstGeom prst="rect">
              <a:avLst/>
            </a:prstGeom>
          </p:spPr>
        </p:pic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2994E358-84F7-B341-A416-84415B4720D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045210" cy="798195"/>
              <a:chOff x="906" y="907"/>
              <a:chExt cx="1646" cy="1257"/>
            </a:xfrm>
          </p:grpSpPr>
          <p:sp>
            <p:nvSpPr>
              <p:cNvPr id="8" name="AutoShape 6">
                <a:extLst>
                  <a:ext uri="{FF2B5EF4-FFF2-40B4-BE49-F238E27FC236}">
                    <a16:creationId xmlns:a16="http://schemas.microsoft.com/office/drawing/2014/main" id="{E0DA9AEC-F511-F341-8D86-5A19103B7A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6" y="907"/>
                <a:ext cx="856" cy="1257"/>
              </a:xfrm>
              <a:custGeom>
                <a:avLst/>
                <a:gdLst>
                  <a:gd name="T0" fmla="+- 0 1183 906"/>
                  <a:gd name="T1" fmla="*/ T0 w 856"/>
                  <a:gd name="T2" fmla="+- 0 1009 907"/>
                  <a:gd name="T3" fmla="*/ 1009 h 1257"/>
                  <a:gd name="T4" fmla="+- 0 1547 906"/>
                  <a:gd name="T5" fmla="*/ T4 w 856"/>
                  <a:gd name="T6" fmla="+- 0 1903 907"/>
                  <a:gd name="T7" fmla="*/ 1903 h 1257"/>
                  <a:gd name="T8" fmla="+- 0 1649 906"/>
                  <a:gd name="T9" fmla="*/ T8 w 856"/>
                  <a:gd name="T10" fmla="+- 0 2147 907"/>
                  <a:gd name="T11" fmla="*/ 2147 h 1257"/>
                  <a:gd name="T12" fmla="+- 0 1680 906"/>
                  <a:gd name="T13" fmla="*/ T12 w 856"/>
                  <a:gd name="T14" fmla="+- 0 2164 907"/>
                  <a:gd name="T15" fmla="*/ 2164 h 1257"/>
                  <a:gd name="T16" fmla="+- 0 1704 906"/>
                  <a:gd name="T17" fmla="*/ T16 w 856"/>
                  <a:gd name="T18" fmla="+- 0 2160 907"/>
                  <a:gd name="T19" fmla="*/ 2160 h 1257"/>
                  <a:gd name="T20" fmla="+- 0 1762 906"/>
                  <a:gd name="T21" fmla="*/ T20 w 856"/>
                  <a:gd name="T22" fmla="+- 0 2020 907"/>
                  <a:gd name="T23" fmla="*/ 2020 h 1257"/>
                  <a:gd name="T24" fmla="+- 0 1727 906"/>
                  <a:gd name="T25" fmla="*/ T24 w 856"/>
                  <a:gd name="T26" fmla="+- 0 1975 907"/>
                  <a:gd name="T27" fmla="*/ 1975 h 1257"/>
                  <a:gd name="T28" fmla="+- 0 1697 906"/>
                  <a:gd name="T29" fmla="*/ T28 w 856"/>
                  <a:gd name="T30" fmla="+- 0 1903 907"/>
                  <a:gd name="T31" fmla="*/ 1903 h 1257"/>
                  <a:gd name="T32" fmla="+- 0 1336 906"/>
                  <a:gd name="T33" fmla="*/ T32 w 856"/>
                  <a:gd name="T34" fmla="+- 0 1009 907"/>
                  <a:gd name="T35" fmla="*/ 1009 h 1257"/>
                  <a:gd name="T36" fmla="+- 0 912 906"/>
                  <a:gd name="T37" fmla="*/ T36 w 856"/>
                  <a:gd name="T38" fmla="+- 0 908 907"/>
                  <a:gd name="T39" fmla="*/ 908 h 1257"/>
                  <a:gd name="T40" fmla="+- 0 906 906"/>
                  <a:gd name="T41" fmla="*/ T40 w 856"/>
                  <a:gd name="T42" fmla="+- 0 919 907"/>
                  <a:gd name="T43" fmla="*/ 919 h 1257"/>
                  <a:gd name="T44" fmla="+- 0 918 906"/>
                  <a:gd name="T45" fmla="*/ T44 w 856"/>
                  <a:gd name="T46" fmla="+- 0 930 907"/>
                  <a:gd name="T47" fmla="*/ 930 h 1257"/>
                  <a:gd name="T48" fmla="+- 0 934 906"/>
                  <a:gd name="T49" fmla="*/ T48 w 856"/>
                  <a:gd name="T50" fmla="+- 0 937 907"/>
                  <a:gd name="T51" fmla="*/ 937 h 1257"/>
                  <a:gd name="T52" fmla="+- 0 974 906"/>
                  <a:gd name="T53" fmla="*/ T52 w 856"/>
                  <a:gd name="T54" fmla="+- 0 943 907"/>
                  <a:gd name="T55" fmla="*/ 943 h 1257"/>
                  <a:gd name="T56" fmla="+- 0 1069 906"/>
                  <a:gd name="T57" fmla="*/ T56 w 856"/>
                  <a:gd name="T58" fmla="+- 0 958 907"/>
                  <a:gd name="T59" fmla="*/ 958 h 1257"/>
                  <a:gd name="T60" fmla="+- 0 1122 906"/>
                  <a:gd name="T61" fmla="*/ T60 w 856"/>
                  <a:gd name="T62" fmla="+- 0 1017 907"/>
                  <a:gd name="T63" fmla="*/ 1017 h 1257"/>
                  <a:gd name="T64" fmla="+- 0 1127 906"/>
                  <a:gd name="T65" fmla="*/ T64 w 856"/>
                  <a:gd name="T66" fmla="+- 0 1456 907"/>
                  <a:gd name="T67" fmla="*/ 1456 h 1257"/>
                  <a:gd name="T68" fmla="+- 0 1127 906"/>
                  <a:gd name="T69" fmla="*/ T68 w 856"/>
                  <a:gd name="T70" fmla="+- 0 1829 907"/>
                  <a:gd name="T71" fmla="*/ 1829 h 1257"/>
                  <a:gd name="T72" fmla="+- 0 1126 906"/>
                  <a:gd name="T73" fmla="*/ T72 w 856"/>
                  <a:gd name="T74" fmla="+- 0 1961 907"/>
                  <a:gd name="T75" fmla="*/ 1961 h 1257"/>
                  <a:gd name="T76" fmla="+- 0 1097 906"/>
                  <a:gd name="T77" fmla="*/ T76 w 856"/>
                  <a:gd name="T78" fmla="+- 0 2066 907"/>
                  <a:gd name="T79" fmla="*/ 2066 h 1257"/>
                  <a:gd name="T80" fmla="+- 0 1000 906"/>
                  <a:gd name="T81" fmla="*/ T80 w 856"/>
                  <a:gd name="T82" fmla="+- 0 2114 907"/>
                  <a:gd name="T83" fmla="*/ 2114 h 1257"/>
                  <a:gd name="T84" fmla="+- 0 966 906"/>
                  <a:gd name="T85" fmla="*/ T84 w 856"/>
                  <a:gd name="T86" fmla="+- 0 2120 907"/>
                  <a:gd name="T87" fmla="*/ 2120 h 1257"/>
                  <a:gd name="T88" fmla="+- 0 932 906"/>
                  <a:gd name="T89" fmla="*/ T88 w 856"/>
                  <a:gd name="T90" fmla="+- 0 2127 907"/>
                  <a:gd name="T91" fmla="*/ 2127 h 1257"/>
                  <a:gd name="T92" fmla="+- 0 918 906"/>
                  <a:gd name="T93" fmla="*/ T92 w 856"/>
                  <a:gd name="T94" fmla="+- 0 2136 907"/>
                  <a:gd name="T95" fmla="*/ 2136 h 1257"/>
                  <a:gd name="T96" fmla="+- 0 907 906"/>
                  <a:gd name="T97" fmla="*/ T96 w 856"/>
                  <a:gd name="T98" fmla="+- 0 2148 907"/>
                  <a:gd name="T99" fmla="*/ 2148 h 1257"/>
                  <a:gd name="T100" fmla="+- 0 913 906"/>
                  <a:gd name="T101" fmla="*/ T100 w 856"/>
                  <a:gd name="T102" fmla="+- 0 2154 907"/>
                  <a:gd name="T103" fmla="*/ 2154 h 1257"/>
                  <a:gd name="T104" fmla="+- 0 1392 906"/>
                  <a:gd name="T105" fmla="*/ T104 w 856"/>
                  <a:gd name="T106" fmla="+- 0 2152 907"/>
                  <a:gd name="T107" fmla="*/ 2152 h 1257"/>
                  <a:gd name="T108" fmla="+- 0 1393 906"/>
                  <a:gd name="T109" fmla="*/ T108 w 856"/>
                  <a:gd name="T110" fmla="+- 0 2149 907"/>
                  <a:gd name="T111" fmla="*/ 2149 h 1257"/>
                  <a:gd name="T112" fmla="+- 0 1393 906"/>
                  <a:gd name="T113" fmla="*/ T112 w 856"/>
                  <a:gd name="T114" fmla="+- 0 2142 907"/>
                  <a:gd name="T115" fmla="*/ 2142 h 1257"/>
                  <a:gd name="T116" fmla="+- 0 1375 906"/>
                  <a:gd name="T117" fmla="*/ T116 w 856"/>
                  <a:gd name="T118" fmla="+- 0 2129 907"/>
                  <a:gd name="T119" fmla="*/ 2129 h 1257"/>
                  <a:gd name="T120" fmla="+- 0 1346 906"/>
                  <a:gd name="T121" fmla="*/ T120 w 856"/>
                  <a:gd name="T122" fmla="+- 0 2123 907"/>
                  <a:gd name="T123" fmla="*/ 2123 h 1257"/>
                  <a:gd name="T124" fmla="+- 0 1283 906"/>
                  <a:gd name="T125" fmla="*/ T124 w 856"/>
                  <a:gd name="T126" fmla="+- 0 2111 907"/>
                  <a:gd name="T127" fmla="*/ 2111 h 1257"/>
                  <a:gd name="T128" fmla="+- 0 1213 906"/>
                  <a:gd name="T129" fmla="*/ T128 w 856"/>
                  <a:gd name="T130" fmla="+- 0 2070 907"/>
                  <a:gd name="T131" fmla="*/ 2070 h 1257"/>
                  <a:gd name="T132" fmla="+- 0 1179 906"/>
                  <a:gd name="T133" fmla="*/ T132 w 856"/>
                  <a:gd name="T134" fmla="+- 0 1996 907"/>
                  <a:gd name="T135" fmla="*/ 1996 h 1257"/>
                  <a:gd name="T136" fmla="+- 0 1175 906"/>
                  <a:gd name="T137" fmla="*/ T136 w 856"/>
                  <a:gd name="T138" fmla="+- 0 1949 907"/>
                  <a:gd name="T139" fmla="*/ 1949 h 1257"/>
                  <a:gd name="T140" fmla="+- 0 1173 906"/>
                  <a:gd name="T141" fmla="*/ T140 w 856"/>
                  <a:gd name="T142" fmla="+- 0 1903 907"/>
                  <a:gd name="T143" fmla="*/ 1903 h 1257"/>
                  <a:gd name="T144" fmla="+- 0 1172 906"/>
                  <a:gd name="T145" fmla="*/ T144 w 856"/>
                  <a:gd name="T146" fmla="+- 0 1026 907"/>
                  <a:gd name="T147" fmla="*/ 1026 h 1257"/>
                  <a:gd name="T148" fmla="+- 0 1173 906"/>
                  <a:gd name="T149" fmla="*/ T148 w 856"/>
                  <a:gd name="T150" fmla="+- 0 1011 907"/>
                  <a:gd name="T151" fmla="*/ 1011 h 1257"/>
                  <a:gd name="T152" fmla="+- 0 1336 906"/>
                  <a:gd name="T153" fmla="*/ T152 w 856"/>
                  <a:gd name="T154" fmla="+- 0 1009 907"/>
                  <a:gd name="T155" fmla="*/ 1009 h 1257"/>
                  <a:gd name="T156" fmla="+- 0 1301 906"/>
                  <a:gd name="T157" fmla="*/ T156 w 856"/>
                  <a:gd name="T158" fmla="+- 0 927 907"/>
                  <a:gd name="T159" fmla="*/ 927 h 1257"/>
                  <a:gd name="T160" fmla="+- 0 1276 906"/>
                  <a:gd name="T161" fmla="*/ T160 w 856"/>
                  <a:gd name="T162" fmla="+- 0 909 907"/>
                  <a:gd name="T163" fmla="*/ 909 h 1257"/>
                  <a:gd name="T164" fmla="+- 0 1127 906"/>
                  <a:gd name="T165" fmla="*/ T164 w 856"/>
                  <a:gd name="T166" fmla="+- 0 908 907"/>
                  <a:gd name="T167" fmla="*/ 908 h 1257"/>
                  <a:gd name="T168" fmla="+- 0 1257 906"/>
                  <a:gd name="T169" fmla="*/ T168 w 856"/>
                  <a:gd name="T170" fmla="+- 0 907 907"/>
                  <a:gd name="T171" fmla="*/ 907 h 1257"/>
                  <a:gd name="T172" fmla="+- 0 1127 906"/>
                  <a:gd name="T173" fmla="*/ T172 w 856"/>
                  <a:gd name="T174" fmla="+- 0 908 907"/>
                  <a:gd name="T175" fmla="*/ 908 h 1257"/>
                  <a:gd name="T176" fmla="+- 0 1257 906"/>
                  <a:gd name="T177" fmla="*/ T176 w 856"/>
                  <a:gd name="T178" fmla="+- 0 907 907"/>
                  <a:gd name="T179" fmla="*/ 907 h 1257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  <a:cxn ang="0">
                    <a:pos x="T21" y="T23"/>
                  </a:cxn>
                  <a:cxn ang="0">
                    <a:pos x="T25" y="T27"/>
                  </a:cxn>
                  <a:cxn ang="0">
                    <a:pos x="T29" y="T31"/>
                  </a:cxn>
                  <a:cxn ang="0">
                    <a:pos x="T33" y="T35"/>
                  </a:cxn>
                  <a:cxn ang="0">
                    <a:pos x="T37" y="T39"/>
                  </a:cxn>
                  <a:cxn ang="0">
                    <a:pos x="T41" y="T43"/>
                  </a:cxn>
                  <a:cxn ang="0">
                    <a:pos x="T45" y="T47"/>
                  </a:cxn>
                  <a:cxn ang="0">
                    <a:pos x="T49" y="T51"/>
                  </a:cxn>
                  <a:cxn ang="0">
                    <a:pos x="T53" y="T55"/>
                  </a:cxn>
                  <a:cxn ang="0">
                    <a:pos x="T57" y="T59"/>
                  </a:cxn>
                  <a:cxn ang="0">
                    <a:pos x="T61" y="T63"/>
                  </a:cxn>
                  <a:cxn ang="0">
                    <a:pos x="T65" y="T67"/>
                  </a:cxn>
                  <a:cxn ang="0">
                    <a:pos x="T69" y="T71"/>
                  </a:cxn>
                  <a:cxn ang="0">
                    <a:pos x="T73" y="T75"/>
                  </a:cxn>
                  <a:cxn ang="0">
                    <a:pos x="T77" y="T79"/>
                  </a:cxn>
                  <a:cxn ang="0">
                    <a:pos x="T81" y="T83"/>
                  </a:cxn>
                  <a:cxn ang="0">
                    <a:pos x="T85" y="T87"/>
                  </a:cxn>
                  <a:cxn ang="0">
                    <a:pos x="T89" y="T91"/>
                  </a:cxn>
                  <a:cxn ang="0">
                    <a:pos x="T93" y="T95"/>
                  </a:cxn>
                  <a:cxn ang="0">
                    <a:pos x="T97" y="T99"/>
                  </a:cxn>
                  <a:cxn ang="0">
                    <a:pos x="T101" y="T103"/>
                  </a:cxn>
                  <a:cxn ang="0">
                    <a:pos x="T105" y="T107"/>
                  </a:cxn>
                  <a:cxn ang="0">
                    <a:pos x="T109" y="T111"/>
                  </a:cxn>
                  <a:cxn ang="0">
                    <a:pos x="T113" y="T115"/>
                  </a:cxn>
                  <a:cxn ang="0">
                    <a:pos x="T117" y="T119"/>
                  </a:cxn>
                  <a:cxn ang="0">
                    <a:pos x="T121" y="T123"/>
                  </a:cxn>
                  <a:cxn ang="0">
                    <a:pos x="T125" y="T127"/>
                  </a:cxn>
                  <a:cxn ang="0">
                    <a:pos x="T129" y="T131"/>
                  </a:cxn>
                  <a:cxn ang="0">
                    <a:pos x="T133" y="T135"/>
                  </a:cxn>
                  <a:cxn ang="0">
                    <a:pos x="T137" y="T139"/>
                  </a:cxn>
                  <a:cxn ang="0">
                    <a:pos x="T141" y="T143"/>
                  </a:cxn>
                  <a:cxn ang="0">
                    <a:pos x="T145" y="T147"/>
                  </a:cxn>
                  <a:cxn ang="0">
                    <a:pos x="T149" y="T151"/>
                  </a:cxn>
                  <a:cxn ang="0">
                    <a:pos x="T153" y="T155"/>
                  </a:cxn>
                  <a:cxn ang="0">
                    <a:pos x="T157" y="T159"/>
                  </a:cxn>
                  <a:cxn ang="0">
                    <a:pos x="T161" y="T163"/>
                  </a:cxn>
                  <a:cxn ang="0">
                    <a:pos x="T165" y="T167"/>
                  </a:cxn>
                  <a:cxn ang="0">
                    <a:pos x="T169" y="T171"/>
                  </a:cxn>
                  <a:cxn ang="0">
                    <a:pos x="T173" y="T175"/>
                  </a:cxn>
                  <a:cxn ang="0">
                    <a:pos x="T177" y="T179"/>
                  </a:cxn>
                </a:cxnLst>
                <a:rect l="0" t="0" r="r" b="b"/>
                <a:pathLst>
                  <a:path w="856" h="1257">
                    <a:moveTo>
                      <a:pt x="430" y="102"/>
                    </a:moveTo>
                    <a:lnTo>
                      <a:pt x="277" y="102"/>
                    </a:lnTo>
                    <a:lnTo>
                      <a:pt x="280" y="109"/>
                    </a:lnTo>
                    <a:lnTo>
                      <a:pt x="641" y="996"/>
                    </a:lnTo>
                    <a:lnTo>
                      <a:pt x="731" y="1218"/>
                    </a:lnTo>
                    <a:lnTo>
                      <a:pt x="743" y="1240"/>
                    </a:lnTo>
                    <a:lnTo>
                      <a:pt x="757" y="1253"/>
                    </a:lnTo>
                    <a:lnTo>
                      <a:pt x="774" y="1257"/>
                    </a:lnTo>
                    <a:lnTo>
                      <a:pt x="796" y="1254"/>
                    </a:lnTo>
                    <a:lnTo>
                      <a:pt x="798" y="1253"/>
                    </a:lnTo>
                    <a:lnTo>
                      <a:pt x="800" y="1251"/>
                    </a:lnTo>
                    <a:lnTo>
                      <a:pt x="856" y="1113"/>
                    </a:lnTo>
                    <a:lnTo>
                      <a:pt x="826" y="1078"/>
                    </a:lnTo>
                    <a:lnTo>
                      <a:pt x="821" y="1068"/>
                    </a:lnTo>
                    <a:lnTo>
                      <a:pt x="819" y="1065"/>
                    </a:lnTo>
                    <a:lnTo>
                      <a:pt x="791" y="996"/>
                    </a:lnTo>
                    <a:lnTo>
                      <a:pt x="462" y="183"/>
                    </a:lnTo>
                    <a:lnTo>
                      <a:pt x="430" y="102"/>
                    </a:lnTo>
                    <a:close/>
                    <a:moveTo>
                      <a:pt x="91" y="1"/>
                    </a:moveTo>
                    <a:lnTo>
                      <a:pt x="6" y="1"/>
                    </a:lnTo>
                    <a:lnTo>
                      <a:pt x="4" y="3"/>
                    </a:lnTo>
                    <a:lnTo>
                      <a:pt x="0" y="12"/>
                    </a:lnTo>
                    <a:lnTo>
                      <a:pt x="2" y="16"/>
                    </a:lnTo>
                    <a:lnTo>
                      <a:pt x="12" y="23"/>
                    </a:lnTo>
                    <a:lnTo>
                      <a:pt x="20" y="29"/>
                    </a:lnTo>
                    <a:lnTo>
                      <a:pt x="28" y="30"/>
                    </a:lnTo>
                    <a:lnTo>
                      <a:pt x="48" y="33"/>
                    </a:lnTo>
                    <a:lnTo>
                      <a:pt x="68" y="36"/>
                    </a:lnTo>
                    <a:lnTo>
                      <a:pt x="108" y="40"/>
                    </a:lnTo>
                    <a:lnTo>
                      <a:pt x="163" y="51"/>
                    </a:lnTo>
                    <a:lnTo>
                      <a:pt x="197" y="74"/>
                    </a:lnTo>
                    <a:lnTo>
                      <a:pt x="216" y="110"/>
                    </a:lnTo>
                    <a:lnTo>
                      <a:pt x="221" y="165"/>
                    </a:lnTo>
                    <a:lnTo>
                      <a:pt x="221" y="549"/>
                    </a:lnTo>
                    <a:lnTo>
                      <a:pt x="221" y="837"/>
                    </a:lnTo>
                    <a:lnTo>
                      <a:pt x="221" y="922"/>
                    </a:lnTo>
                    <a:lnTo>
                      <a:pt x="221" y="979"/>
                    </a:lnTo>
                    <a:lnTo>
                      <a:pt x="220" y="1054"/>
                    </a:lnTo>
                    <a:lnTo>
                      <a:pt x="212" y="1115"/>
                    </a:lnTo>
                    <a:lnTo>
                      <a:pt x="191" y="1159"/>
                    </a:lnTo>
                    <a:lnTo>
                      <a:pt x="152" y="1188"/>
                    </a:lnTo>
                    <a:lnTo>
                      <a:pt x="94" y="1207"/>
                    </a:lnTo>
                    <a:lnTo>
                      <a:pt x="77" y="1210"/>
                    </a:lnTo>
                    <a:lnTo>
                      <a:pt x="60" y="1213"/>
                    </a:lnTo>
                    <a:lnTo>
                      <a:pt x="43" y="1216"/>
                    </a:lnTo>
                    <a:lnTo>
                      <a:pt x="26" y="1220"/>
                    </a:lnTo>
                    <a:lnTo>
                      <a:pt x="18" y="1222"/>
                    </a:lnTo>
                    <a:lnTo>
                      <a:pt x="12" y="1229"/>
                    </a:lnTo>
                    <a:lnTo>
                      <a:pt x="2" y="1237"/>
                    </a:lnTo>
                    <a:lnTo>
                      <a:pt x="1" y="1241"/>
                    </a:lnTo>
                    <a:lnTo>
                      <a:pt x="4" y="1246"/>
                    </a:lnTo>
                    <a:lnTo>
                      <a:pt x="7" y="1247"/>
                    </a:lnTo>
                    <a:lnTo>
                      <a:pt x="483" y="1247"/>
                    </a:lnTo>
                    <a:lnTo>
                      <a:pt x="486" y="1245"/>
                    </a:lnTo>
                    <a:lnTo>
                      <a:pt x="487" y="1242"/>
                    </a:lnTo>
                    <a:lnTo>
                      <a:pt x="489" y="1239"/>
                    </a:lnTo>
                    <a:lnTo>
                      <a:pt x="487" y="1235"/>
                    </a:lnTo>
                    <a:lnTo>
                      <a:pt x="477" y="1228"/>
                    </a:lnTo>
                    <a:lnTo>
                      <a:pt x="469" y="1222"/>
                    </a:lnTo>
                    <a:lnTo>
                      <a:pt x="461" y="1220"/>
                    </a:lnTo>
                    <a:lnTo>
                      <a:pt x="440" y="1216"/>
                    </a:lnTo>
                    <a:lnTo>
                      <a:pt x="398" y="1208"/>
                    </a:lnTo>
                    <a:lnTo>
                      <a:pt x="377" y="1204"/>
                    </a:lnTo>
                    <a:lnTo>
                      <a:pt x="339" y="1189"/>
                    </a:lnTo>
                    <a:lnTo>
                      <a:pt x="307" y="1163"/>
                    </a:lnTo>
                    <a:lnTo>
                      <a:pt x="285" y="1129"/>
                    </a:lnTo>
                    <a:lnTo>
                      <a:pt x="273" y="1089"/>
                    </a:lnTo>
                    <a:lnTo>
                      <a:pt x="271" y="1066"/>
                    </a:lnTo>
                    <a:lnTo>
                      <a:pt x="269" y="1042"/>
                    </a:lnTo>
                    <a:lnTo>
                      <a:pt x="267" y="1019"/>
                    </a:lnTo>
                    <a:lnTo>
                      <a:pt x="267" y="996"/>
                    </a:lnTo>
                    <a:lnTo>
                      <a:pt x="266" y="904"/>
                    </a:lnTo>
                    <a:lnTo>
                      <a:pt x="266" y="119"/>
                    </a:lnTo>
                    <a:lnTo>
                      <a:pt x="266" y="115"/>
                    </a:lnTo>
                    <a:lnTo>
                      <a:pt x="267" y="104"/>
                    </a:lnTo>
                    <a:lnTo>
                      <a:pt x="277" y="102"/>
                    </a:lnTo>
                    <a:lnTo>
                      <a:pt x="430" y="102"/>
                    </a:lnTo>
                    <a:lnTo>
                      <a:pt x="403" y="36"/>
                    </a:lnTo>
                    <a:lnTo>
                      <a:pt x="395" y="20"/>
                    </a:lnTo>
                    <a:lnTo>
                      <a:pt x="384" y="8"/>
                    </a:lnTo>
                    <a:lnTo>
                      <a:pt x="370" y="2"/>
                    </a:lnTo>
                    <a:lnTo>
                      <a:pt x="366" y="1"/>
                    </a:lnTo>
                    <a:lnTo>
                      <a:pt x="221" y="1"/>
                    </a:lnTo>
                    <a:lnTo>
                      <a:pt x="91" y="1"/>
                    </a:lnTo>
                    <a:close/>
                    <a:moveTo>
                      <a:pt x="351" y="0"/>
                    </a:moveTo>
                    <a:lnTo>
                      <a:pt x="286" y="1"/>
                    </a:lnTo>
                    <a:lnTo>
                      <a:pt x="221" y="1"/>
                    </a:lnTo>
                    <a:lnTo>
                      <a:pt x="366" y="1"/>
                    </a:lnTo>
                    <a:lnTo>
                      <a:pt x="351" y="0"/>
                    </a:lnTo>
                    <a:close/>
                  </a:path>
                </a:pathLst>
              </a:custGeom>
              <a:solidFill>
                <a:srgbClr val="00A650"/>
              </a:solidFill>
              <a:ln>
                <a:noFill/>
              </a:ln>
              <a:extLst>
                <a:ext uri="{91240B29-F687-4f45-9708-019B960494DF}">
                  <a14:hiddenLine xmlns:wpc="http://schemas.microsoft.com/office/word/2010/wordprocessingCanvas" xmlns:cx="http://schemas.microsoft.com/office/drawing/2014/chartex" xmlns:cx1="http://schemas.microsoft.com/office/drawing/2015/9/8/chartex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aink="http://schemas.microsoft.com/office/drawing/2016/ink" xmlns:am3d="http://schemas.microsoft.com/office/drawing/2017/model3d" xmlns:w16cex="http://schemas.microsoft.com/office/word/2018/wordml/cex" xmlns:w16cid="http://schemas.microsoft.com/office/word/2016/wordml/cid" xmlns:w16="http://schemas.microsoft.com/office/word/2018/wordml" xmlns:a14="http://schemas.microsoft.com/office/drawing/2010/main" xmlns:w="http://schemas.openxmlformats.org/wordprocessingml/2006/main" xmlns:w10="urn:schemas-microsoft-com:office:word" xmlns:v="urn:schemas-microsoft-com:vml" xmlns:o="urn:schemas-microsoft-com:office:office" xmlns:mv="urn:schemas-microsoft-com:mac:vml" xmlns:mo="http://schemas.microsoft.com/office/mac/office/2008/main" xmlns="" xmlns:lc="http://schemas.openxmlformats.org/drawingml/2006/lockedCanvas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AutoShape 7">
                <a:extLst>
                  <a:ext uri="{FF2B5EF4-FFF2-40B4-BE49-F238E27FC236}">
                    <a16:creationId xmlns:a16="http://schemas.microsoft.com/office/drawing/2014/main" id="{DAFE685C-F1F7-B343-BD57-9466E15068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89" y="907"/>
                <a:ext cx="763" cy="1248"/>
              </a:xfrm>
              <a:custGeom>
                <a:avLst/>
                <a:gdLst>
                  <a:gd name="T0" fmla="+- 0 2179 1789"/>
                  <a:gd name="T1" fmla="*/ T0 w 763"/>
                  <a:gd name="T2" fmla="+- 0 994 907"/>
                  <a:gd name="T3" fmla="*/ 994 h 1248"/>
                  <a:gd name="T4" fmla="+- 0 2187 1789"/>
                  <a:gd name="T5" fmla="*/ T4 w 763"/>
                  <a:gd name="T6" fmla="+- 0 1011 907"/>
                  <a:gd name="T7" fmla="*/ 1011 h 1248"/>
                  <a:gd name="T8" fmla="+- 0 2186 1789"/>
                  <a:gd name="T9" fmla="*/ T8 w 763"/>
                  <a:gd name="T10" fmla="+- 0 2005 907"/>
                  <a:gd name="T11" fmla="*/ 2005 h 1248"/>
                  <a:gd name="T12" fmla="+- 0 2184 1789"/>
                  <a:gd name="T13" fmla="*/ T12 w 763"/>
                  <a:gd name="T14" fmla="+- 0 2026 907"/>
                  <a:gd name="T15" fmla="*/ 2026 h 1248"/>
                  <a:gd name="T16" fmla="+- 0 2164 1789"/>
                  <a:gd name="T17" fmla="*/ T16 w 763"/>
                  <a:gd name="T18" fmla="+- 0 2083 907"/>
                  <a:gd name="T19" fmla="*/ 2083 h 1248"/>
                  <a:gd name="T20" fmla="+- 0 2111 1789"/>
                  <a:gd name="T21" fmla="*/ T20 w 763"/>
                  <a:gd name="T22" fmla="+- 0 2110 907"/>
                  <a:gd name="T23" fmla="*/ 2110 h 1248"/>
                  <a:gd name="T24" fmla="+- 0 2023 1789"/>
                  <a:gd name="T25" fmla="*/ T24 w 763"/>
                  <a:gd name="T26" fmla="+- 0 2123 907"/>
                  <a:gd name="T27" fmla="*/ 2123 h 1248"/>
                  <a:gd name="T28" fmla="+- 0 1985 1789"/>
                  <a:gd name="T29" fmla="*/ T28 w 763"/>
                  <a:gd name="T30" fmla="+- 0 2129 907"/>
                  <a:gd name="T31" fmla="*/ 2129 h 1248"/>
                  <a:gd name="T32" fmla="+- 0 1967 1789"/>
                  <a:gd name="T33" fmla="*/ T32 w 763"/>
                  <a:gd name="T34" fmla="+- 0 2143 907"/>
                  <a:gd name="T35" fmla="*/ 2143 h 1248"/>
                  <a:gd name="T36" fmla="+- 0 1970 1789"/>
                  <a:gd name="T37" fmla="*/ T36 w 763"/>
                  <a:gd name="T38" fmla="+- 0 2153 907"/>
                  <a:gd name="T39" fmla="*/ 2153 h 1248"/>
                  <a:gd name="T40" fmla="+- 0 2546 1789"/>
                  <a:gd name="T41" fmla="*/ T40 w 763"/>
                  <a:gd name="T42" fmla="+- 0 2155 907"/>
                  <a:gd name="T43" fmla="*/ 2155 h 1248"/>
                  <a:gd name="T44" fmla="+- 0 2552 1789"/>
                  <a:gd name="T45" fmla="*/ T44 w 763"/>
                  <a:gd name="T46" fmla="+- 0 2147 907"/>
                  <a:gd name="T47" fmla="*/ 2147 h 1248"/>
                  <a:gd name="T48" fmla="+- 0 2540 1789"/>
                  <a:gd name="T49" fmla="*/ T48 w 763"/>
                  <a:gd name="T50" fmla="+- 0 2135 907"/>
                  <a:gd name="T51" fmla="*/ 2135 h 1248"/>
                  <a:gd name="T52" fmla="+- 0 2523 1789"/>
                  <a:gd name="T53" fmla="*/ T52 w 763"/>
                  <a:gd name="T54" fmla="+- 0 2127 907"/>
                  <a:gd name="T55" fmla="*/ 2127 h 1248"/>
                  <a:gd name="T56" fmla="+- 0 2441 1789"/>
                  <a:gd name="T57" fmla="*/ T56 w 763"/>
                  <a:gd name="T58" fmla="+- 0 2116 907"/>
                  <a:gd name="T59" fmla="*/ 2116 h 1248"/>
                  <a:gd name="T60" fmla="+- 0 2375 1789"/>
                  <a:gd name="T61" fmla="*/ T60 w 763"/>
                  <a:gd name="T62" fmla="+- 0 2100 907"/>
                  <a:gd name="T63" fmla="*/ 2100 h 1248"/>
                  <a:gd name="T64" fmla="+- 0 2336 1789"/>
                  <a:gd name="T65" fmla="*/ T64 w 763"/>
                  <a:gd name="T66" fmla="+- 0 2055 907"/>
                  <a:gd name="T67" fmla="*/ 2055 h 1248"/>
                  <a:gd name="T68" fmla="+- 0 2329 1789"/>
                  <a:gd name="T69" fmla="*/ T68 w 763"/>
                  <a:gd name="T70" fmla="+- 0 2005 907"/>
                  <a:gd name="T71" fmla="*/ 2005 h 1248"/>
                  <a:gd name="T72" fmla="+- 0 2329 1789"/>
                  <a:gd name="T73" fmla="*/ T72 w 763"/>
                  <a:gd name="T74" fmla="+- 0 1051 907"/>
                  <a:gd name="T75" fmla="*/ 1051 h 1248"/>
                  <a:gd name="T76" fmla="+- 0 2337 1789"/>
                  <a:gd name="T77" fmla="*/ T76 w 763"/>
                  <a:gd name="T78" fmla="+- 0 1007 907"/>
                  <a:gd name="T79" fmla="*/ 1007 h 1248"/>
                  <a:gd name="T80" fmla="+- 0 2201 1789"/>
                  <a:gd name="T81" fmla="*/ T80 w 763"/>
                  <a:gd name="T82" fmla="+- 0 907 907"/>
                  <a:gd name="T83" fmla="*/ 907 h 1248"/>
                  <a:gd name="T84" fmla="+- 0 2174 1789"/>
                  <a:gd name="T85" fmla="*/ T84 w 763"/>
                  <a:gd name="T86" fmla="+- 0 913 907"/>
                  <a:gd name="T87" fmla="*/ 913 h 1248"/>
                  <a:gd name="T88" fmla="+- 0 2157 1789"/>
                  <a:gd name="T89" fmla="*/ T88 w 763"/>
                  <a:gd name="T90" fmla="+- 0 937 907"/>
                  <a:gd name="T91" fmla="*/ 937 h 1248"/>
                  <a:gd name="T92" fmla="+- 0 1789 1789"/>
                  <a:gd name="T93" fmla="*/ T92 w 763"/>
                  <a:gd name="T94" fmla="+- 0 1846 907"/>
                  <a:gd name="T95" fmla="*/ 1846 h 1248"/>
                  <a:gd name="T96" fmla="+- 0 2179 1789"/>
                  <a:gd name="T97" fmla="*/ T96 w 763"/>
                  <a:gd name="T98" fmla="+- 0 994 907"/>
                  <a:gd name="T99" fmla="*/ 994 h 1248"/>
                  <a:gd name="T100" fmla="+- 0 2351 1789"/>
                  <a:gd name="T101" fmla="*/ T100 w 763"/>
                  <a:gd name="T102" fmla="+- 0 982 907"/>
                  <a:gd name="T103" fmla="*/ 982 h 1248"/>
                  <a:gd name="T104" fmla="+- 0 2409 1789"/>
                  <a:gd name="T105" fmla="*/ T104 w 763"/>
                  <a:gd name="T106" fmla="+- 0 954 907"/>
                  <a:gd name="T107" fmla="*/ 954 h 1248"/>
                  <a:gd name="T108" fmla="+- 0 2494 1789"/>
                  <a:gd name="T109" fmla="*/ T108 w 763"/>
                  <a:gd name="T110" fmla="+- 0 942 907"/>
                  <a:gd name="T111" fmla="*/ 942 h 1248"/>
                  <a:gd name="T112" fmla="+- 0 2530 1789"/>
                  <a:gd name="T113" fmla="*/ T112 w 763"/>
                  <a:gd name="T114" fmla="+- 0 936 907"/>
                  <a:gd name="T115" fmla="*/ 936 h 1248"/>
                  <a:gd name="T116" fmla="+- 0 2549 1789"/>
                  <a:gd name="T117" fmla="*/ T116 w 763"/>
                  <a:gd name="T118" fmla="+- 0 920 907"/>
                  <a:gd name="T119" fmla="*/ 920 h 1248"/>
                  <a:gd name="T120" fmla="+- 0 2546 1789"/>
                  <a:gd name="T121" fmla="*/ T120 w 763"/>
                  <a:gd name="T122" fmla="+- 0 909 907"/>
                  <a:gd name="T123" fmla="*/ 909 h 1248"/>
                  <a:gd name="T124" fmla="+- 0 2286 1789"/>
                  <a:gd name="T125" fmla="*/ T124 w 763"/>
                  <a:gd name="T126" fmla="+- 0 908 907"/>
                  <a:gd name="T127" fmla="*/ 908 h 1248"/>
                  <a:gd name="T128" fmla="+- 0 2544 1789"/>
                  <a:gd name="T129" fmla="*/ T128 w 763"/>
                  <a:gd name="T130" fmla="+- 0 908 907"/>
                  <a:gd name="T131" fmla="*/ 908 h 1248"/>
                  <a:gd name="T132" fmla="+- 0 2544 1789"/>
                  <a:gd name="T133" fmla="*/ T132 w 763"/>
                  <a:gd name="T134" fmla="+- 0 908 907"/>
                  <a:gd name="T135" fmla="*/ 908 h 124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  <a:cxn ang="0">
                    <a:pos x="T21" y="T23"/>
                  </a:cxn>
                  <a:cxn ang="0">
                    <a:pos x="T25" y="T27"/>
                  </a:cxn>
                  <a:cxn ang="0">
                    <a:pos x="T29" y="T31"/>
                  </a:cxn>
                  <a:cxn ang="0">
                    <a:pos x="T33" y="T35"/>
                  </a:cxn>
                  <a:cxn ang="0">
                    <a:pos x="T37" y="T39"/>
                  </a:cxn>
                  <a:cxn ang="0">
                    <a:pos x="T41" y="T43"/>
                  </a:cxn>
                  <a:cxn ang="0">
                    <a:pos x="T45" y="T47"/>
                  </a:cxn>
                  <a:cxn ang="0">
                    <a:pos x="T49" y="T51"/>
                  </a:cxn>
                  <a:cxn ang="0">
                    <a:pos x="T53" y="T55"/>
                  </a:cxn>
                  <a:cxn ang="0">
                    <a:pos x="T57" y="T59"/>
                  </a:cxn>
                  <a:cxn ang="0">
                    <a:pos x="T61" y="T63"/>
                  </a:cxn>
                  <a:cxn ang="0">
                    <a:pos x="T65" y="T67"/>
                  </a:cxn>
                  <a:cxn ang="0">
                    <a:pos x="T69" y="T71"/>
                  </a:cxn>
                  <a:cxn ang="0">
                    <a:pos x="T73" y="T75"/>
                  </a:cxn>
                  <a:cxn ang="0">
                    <a:pos x="T77" y="T79"/>
                  </a:cxn>
                  <a:cxn ang="0">
                    <a:pos x="T81" y="T83"/>
                  </a:cxn>
                  <a:cxn ang="0">
                    <a:pos x="T85" y="T87"/>
                  </a:cxn>
                  <a:cxn ang="0">
                    <a:pos x="T89" y="T91"/>
                  </a:cxn>
                  <a:cxn ang="0">
                    <a:pos x="T93" y="T95"/>
                  </a:cxn>
                  <a:cxn ang="0">
                    <a:pos x="T97" y="T99"/>
                  </a:cxn>
                  <a:cxn ang="0">
                    <a:pos x="T101" y="T103"/>
                  </a:cxn>
                  <a:cxn ang="0">
                    <a:pos x="T105" y="T107"/>
                  </a:cxn>
                  <a:cxn ang="0">
                    <a:pos x="T109" y="T111"/>
                  </a:cxn>
                  <a:cxn ang="0">
                    <a:pos x="T113" y="T115"/>
                  </a:cxn>
                  <a:cxn ang="0">
                    <a:pos x="T117" y="T119"/>
                  </a:cxn>
                  <a:cxn ang="0">
                    <a:pos x="T121" y="T123"/>
                  </a:cxn>
                  <a:cxn ang="0">
                    <a:pos x="T125" y="T127"/>
                  </a:cxn>
                  <a:cxn ang="0">
                    <a:pos x="T129" y="T131"/>
                  </a:cxn>
                  <a:cxn ang="0">
                    <a:pos x="T133" y="T135"/>
                  </a:cxn>
                </a:cxnLst>
                <a:rect l="0" t="0" r="r" b="b"/>
                <a:pathLst>
                  <a:path w="763" h="1248">
                    <a:moveTo>
                      <a:pt x="555" y="87"/>
                    </a:moveTo>
                    <a:lnTo>
                      <a:pt x="390" y="87"/>
                    </a:lnTo>
                    <a:lnTo>
                      <a:pt x="397" y="97"/>
                    </a:lnTo>
                    <a:lnTo>
                      <a:pt x="398" y="104"/>
                    </a:lnTo>
                    <a:lnTo>
                      <a:pt x="398" y="1087"/>
                    </a:lnTo>
                    <a:lnTo>
                      <a:pt x="397" y="1098"/>
                    </a:lnTo>
                    <a:lnTo>
                      <a:pt x="396" y="1108"/>
                    </a:lnTo>
                    <a:lnTo>
                      <a:pt x="395" y="1119"/>
                    </a:lnTo>
                    <a:lnTo>
                      <a:pt x="389" y="1152"/>
                    </a:lnTo>
                    <a:lnTo>
                      <a:pt x="375" y="1176"/>
                    </a:lnTo>
                    <a:lnTo>
                      <a:pt x="353" y="1192"/>
                    </a:lnTo>
                    <a:lnTo>
                      <a:pt x="322" y="1203"/>
                    </a:lnTo>
                    <a:lnTo>
                      <a:pt x="293" y="1208"/>
                    </a:lnTo>
                    <a:lnTo>
                      <a:pt x="234" y="1216"/>
                    </a:lnTo>
                    <a:lnTo>
                      <a:pt x="205" y="1220"/>
                    </a:lnTo>
                    <a:lnTo>
                      <a:pt x="196" y="1222"/>
                    </a:lnTo>
                    <a:lnTo>
                      <a:pt x="189" y="1228"/>
                    </a:lnTo>
                    <a:lnTo>
                      <a:pt x="178" y="1236"/>
                    </a:lnTo>
                    <a:lnTo>
                      <a:pt x="177" y="1241"/>
                    </a:lnTo>
                    <a:lnTo>
                      <a:pt x="181" y="1246"/>
                    </a:lnTo>
                    <a:lnTo>
                      <a:pt x="183" y="1248"/>
                    </a:lnTo>
                    <a:lnTo>
                      <a:pt x="757" y="1248"/>
                    </a:lnTo>
                    <a:lnTo>
                      <a:pt x="760" y="1246"/>
                    </a:lnTo>
                    <a:lnTo>
                      <a:pt x="763" y="1240"/>
                    </a:lnTo>
                    <a:lnTo>
                      <a:pt x="762" y="1236"/>
                    </a:lnTo>
                    <a:lnTo>
                      <a:pt x="751" y="1228"/>
                    </a:lnTo>
                    <a:lnTo>
                      <a:pt x="743" y="1222"/>
                    </a:lnTo>
                    <a:lnTo>
                      <a:pt x="734" y="1220"/>
                    </a:lnTo>
                    <a:lnTo>
                      <a:pt x="707" y="1216"/>
                    </a:lnTo>
                    <a:lnTo>
                      <a:pt x="652" y="1209"/>
                    </a:lnTo>
                    <a:lnTo>
                      <a:pt x="625" y="1204"/>
                    </a:lnTo>
                    <a:lnTo>
                      <a:pt x="586" y="1193"/>
                    </a:lnTo>
                    <a:lnTo>
                      <a:pt x="562" y="1175"/>
                    </a:lnTo>
                    <a:lnTo>
                      <a:pt x="547" y="1148"/>
                    </a:lnTo>
                    <a:lnTo>
                      <a:pt x="541" y="1108"/>
                    </a:lnTo>
                    <a:lnTo>
                      <a:pt x="540" y="1098"/>
                    </a:lnTo>
                    <a:lnTo>
                      <a:pt x="540" y="153"/>
                    </a:lnTo>
                    <a:lnTo>
                      <a:pt x="540" y="144"/>
                    </a:lnTo>
                    <a:lnTo>
                      <a:pt x="541" y="135"/>
                    </a:lnTo>
                    <a:lnTo>
                      <a:pt x="548" y="100"/>
                    </a:lnTo>
                    <a:lnTo>
                      <a:pt x="555" y="87"/>
                    </a:lnTo>
                    <a:close/>
                    <a:moveTo>
                      <a:pt x="412" y="0"/>
                    </a:moveTo>
                    <a:lnTo>
                      <a:pt x="396" y="1"/>
                    </a:lnTo>
                    <a:lnTo>
                      <a:pt x="385" y="6"/>
                    </a:lnTo>
                    <a:lnTo>
                      <a:pt x="376" y="16"/>
                    </a:lnTo>
                    <a:lnTo>
                      <a:pt x="368" y="30"/>
                    </a:lnTo>
                    <a:lnTo>
                      <a:pt x="277" y="257"/>
                    </a:lnTo>
                    <a:lnTo>
                      <a:pt x="0" y="939"/>
                    </a:lnTo>
                    <a:lnTo>
                      <a:pt x="35" y="957"/>
                    </a:lnTo>
                    <a:lnTo>
                      <a:pt x="390" y="87"/>
                    </a:lnTo>
                    <a:lnTo>
                      <a:pt x="555" y="87"/>
                    </a:lnTo>
                    <a:lnTo>
                      <a:pt x="562" y="75"/>
                    </a:lnTo>
                    <a:lnTo>
                      <a:pt x="586" y="58"/>
                    </a:lnTo>
                    <a:lnTo>
                      <a:pt x="620" y="47"/>
                    </a:lnTo>
                    <a:lnTo>
                      <a:pt x="648" y="42"/>
                    </a:lnTo>
                    <a:lnTo>
                      <a:pt x="705" y="35"/>
                    </a:lnTo>
                    <a:lnTo>
                      <a:pt x="733" y="30"/>
                    </a:lnTo>
                    <a:lnTo>
                      <a:pt x="741" y="29"/>
                    </a:lnTo>
                    <a:lnTo>
                      <a:pt x="749" y="22"/>
                    </a:lnTo>
                    <a:lnTo>
                      <a:pt x="760" y="13"/>
                    </a:lnTo>
                    <a:lnTo>
                      <a:pt x="761" y="8"/>
                    </a:lnTo>
                    <a:lnTo>
                      <a:pt x="757" y="2"/>
                    </a:lnTo>
                    <a:lnTo>
                      <a:pt x="755" y="1"/>
                    </a:lnTo>
                    <a:lnTo>
                      <a:pt x="497" y="1"/>
                    </a:lnTo>
                    <a:lnTo>
                      <a:pt x="412" y="0"/>
                    </a:lnTo>
                    <a:close/>
                    <a:moveTo>
                      <a:pt x="755" y="1"/>
                    </a:moveTo>
                    <a:lnTo>
                      <a:pt x="497" y="1"/>
                    </a:lnTo>
                    <a:lnTo>
                      <a:pt x="755" y="1"/>
                    </a:lnTo>
                    <a:close/>
                  </a:path>
                </a:pathLst>
              </a:custGeom>
              <a:solidFill>
                <a:srgbClr val="BCBEC0"/>
              </a:solidFill>
              <a:ln>
                <a:noFill/>
              </a:ln>
              <a:extLst>
                <a:ext uri="{91240B29-F687-4f45-9708-019B960494DF}">
                  <a14:hiddenLine xmlns:wpc="http://schemas.microsoft.com/office/word/2010/wordprocessingCanvas" xmlns:cx="http://schemas.microsoft.com/office/drawing/2014/chartex" xmlns:cx1="http://schemas.microsoft.com/office/drawing/2015/9/8/chartex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aink="http://schemas.microsoft.com/office/drawing/2016/ink" xmlns:am3d="http://schemas.microsoft.com/office/drawing/2017/model3d" xmlns:w16cex="http://schemas.microsoft.com/office/word/2018/wordml/cex" xmlns:w16cid="http://schemas.microsoft.com/office/word/2016/wordml/cid" xmlns:w16="http://schemas.microsoft.com/office/word/2018/wordml" xmlns:a14="http://schemas.microsoft.com/office/drawing/2010/main" xmlns:w="http://schemas.openxmlformats.org/wordprocessingml/2006/main" xmlns:w10="urn:schemas-microsoft-com:office:word" xmlns:v="urn:schemas-microsoft-com:vml" xmlns:o="urn:schemas-microsoft-com:office:office" xmlns:mv="urn:schemas-microsoft-com:mac:vml" xmlns:mo="http://schemas.microsoft.com/office/mac/office/2008/main" xmlns="" xmlns:lc="http://schemas.openxmlformats.org/drawingml/2006/lockedCanvas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7" name="Freeform 8">
              <a:extLst>
                <a:ext uri="{FF2B5EF4-FFF2-40B4-BE49-F238E27FC236}">
                  <a16:creationId xmlns:a16="http://schemas.microsoft.com/office/drawing/2014/main" id="{27DA2946-2BDA-D245-BDF8-AB18040B43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4425" y="495300"/>
              <a:ext cx="230505" cy="294640"/>
            </a:xfrm>
            <a:custGeom>
              <a:avLst/>
              <a:gdLst>
                <a:gd name="T0" fmla="+- 0 3011 2660"/>
                <a:gd name="T1" fmla="*/ T0 w 363"/>
                <a:gd name="T2" fmla="+- 0 1691 1691"/>
                <a:gd name="T3" fmla="*/ 1691 h 464"/>
                <a:gd name="T4" fmla="+- 0 3006 2660"/>
                <a:gd name="T5" fmla="*/ T4 w 363"/>
                <a:gd name="T6" fmla="+- 0 1692 1691"/>
                <a:gd name="T7" fmla="*/ 1692 h 464"/>
                <a:gd name="T8" fmla="+- 0 2996 2660"/>
                <a:gd name="T9" fmla="*/ T8 w 363"/>
                <a:gd name="T10" fmla="+- 0 1705 1691"/>
                <a:gd name="T11" fmla="*/ 1705 h 464"/>
                <a:gd name="T12" fmla="+- 0 2988 2660"/>
                <a:gd name="T13" fmla="*/ T12 w 363"/>
                <a:gd name="T14" fmla="+- 0 1714 1691"/>
                <a:gd name="T15" fmla="*/ 1714 h 464"/>
                <a:gd name="T16" fmla="+- 0 2984 2660"/>
                <a:gd name="T17" fmla="*/ T16 w 363"/>
                <a:gd name="T18" fmla="+- 0 1724 1691"/>
                <a:gd name="T19" fmla="*/ 1724 h 464"/>
                <a:gd name="T20" fmla="+- 0 2961 2660"/>
                <a:gd name="T21" fmla="*/ T20 w 363"/>
                <a:gd name="T22" fmla="+- 0 1793 1691"/>
                <a:gd name="T23" fmla="*/ 1793 h 464"/>
                <a:gd name="T24" fmla="+- 0 2939 2660"/>
                <a:gd name="T25" fmla="*/ T24 w 363"/>
                <a:gd name="T26" fmla="+- 0 1863 1691"/>
                <a:gd name="T27" fmla="*/ 1863 h 464"/>
                <a:gd name="T28" fmla="+- 0 2916 2660"/>
                <a:gd name="T29" fmla="*/ T28 w 363"/>
                <a:gd name="T30" fmla="+- 0 1933 1691"/>
                <a:gd name="T31" fmla="*/ 1933 h 464"/>
                <a:gd name="T32" fmla="+- 0 2890 2660"/>
                <a:gd name="T33" fmla="*/ T32 w 363"/>
                <a:gd name="T34" fmla="+- 0 2001 1691"/>
                <a:gd name="T35" fmla="*/ 2001 h 464"/>
                <a:gd name="T36" fmla="+- 0 2834 2660"/>
                <a:gd name="T37" fmla="*/ T36 w 363"/>
                <a:gd name="T38" fmla="+- 0 2081 1691"/>
                <a:gd name="T39" fmla="*/ 2081 h 464"/>
                <a:gd name="T40" fmla="+- 0 2744 2660"/>
                <a:gd name="T41" fmla="*/ T40 w 363"/>
                <a:gd name="T42" fmla="+- 0 2116 1691"/>
                <a:gd name="T43" fmla="*/ 2116 h 464"/>
                <a:gd name="T44" fmla="+- 0 2665 2660"/>
                <a:gd name="T45" fmla="*/ T44 w 363"/>
                <a:gd name="T46" fmla="+- 0 2120 1691"/>
                <a:gd name="T47" fmla="*/ 2120 h 464"/>
                <a:gd name="T48" fmla="+- 0 2660 2660"/>
                <a:gd name="T49" fmla="*/ T48 w 363"/>
                <a:gd name="T50" fmla="+- 0 2128 1691"/>
                <a:gd name="T51" fmla="*/ 2128 h 464"/>
                <a:gd name="T52" fmla="+- 0 2672 2660"/>
                <a:gd name="T53" fmla="*/ T52 w 363"/>
                <a:gd name="T54" fmla="+- 0 2152 1691"/>
                <a:gd name="T55" fmla="*/ 2152 h 464"/>
                <a:gd name="T56" fmla="+- 0 2675 2660"/>
                <a:gd name="T57" fmla="*/ T56 w 363"/>
                <a:gd name="T58" fmla="+- 0 2154 1691"/>
                <a:gd name="T59" fmla="*/ 2154 h 464"/>
                <a:gd name="T60" fmla="+- 0 2994 2660"/>
                <a:gd name="T61" fmla="*/ T60 w 363"/>
                <a:gd name="T62" fmla="+- 0 2154 1691"/>
                <a:gd name="T63" fmla="*/ 2154 h 464"/>
                <a:gd name="T64" fmla="+- 0 2999 2660"/>
                <a:gd name="T65" fmla="*/ T64 w 363"/>
                <a:gd name="T66" fmla="+- 0 2150 1691"/>
                <a:gd name="T67" fmla="*/ 2150 h 464"/>
                <a:gd name="T68" fmla="+- 0 3023 2660"/>
                <a:gd name="T69" fmla="*/ T68 w 363"/>
                <a:gd name="T70" fmla="+- 0 1699 1691"/>
                <a:gd name="T71" fmla="*/ 1699 h 464"/>
                <a:gd name="T72" fmla="+- 0 3020 2660"/>
                <a:gd name="T73" fmla="*/ T72 w 363"/>
                <a:gd name="T74" fmla="+- 0 1695 1691"/>
                <a:gd name="T75" fmla="*/ 1695 h 464"/>
                <a:gd name="T76" fmla="+- 0 3011 2660"/>
                <a:gd name="T77" fmla="*/ T76 w 363"/>
                <a:gd name="T78" fmla="+- 0 1691 1691"/>
                <a:gd name="T79" fmla="*/ 1691 h 46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</a:cxnLst>
              <a:rect l="0" t="0" r="r" b="b"/>
              <a:pathLst>
                <a:path w="363" h="464">
                  <a:moveTo>
                    <a:pt x="351" y="0"/>
                  </a:moveTo>
                  <a:lnTo>
                    <a:pt x="346" y="1"/>
                  </a:lnTo>
                  <a:lnTo>
                    <a:pt x="336" y="14"/>
                  </a:lnTo>
                  <a:lnTo>
                    <a:pt x="328" y="23"/>
                  </a:lnTo>
                  <a:lnTo>
                    <a:pt x="324" y="33"/>
                  </a:lnTo>
                  <a:lnTo>
                    <a:pt x="301" y="102"/>
                  </a:lnTo>
                  <a:lnTo>
                    <a:pt x="279" y="172"/>
                  </a:lnTo>
                  <a:lnTo>
                    <a:pt x="256" y="242"/>
                  </a:lnTo>
                  <a:lnTo>
                    <a:pt x="230" y="310"/>
                  </a:lnTo>
                  <a:lnTo>
                    <a:pt x="174" y="390"/>
                  </a:lnTo>
                  <a:lnTo>
                    <a:pt x="84" y="425"/>
                  </a:lnTo>
                  <a:lnTo>
                    <a:pt x="5" y="429"/>
                  </a:lnTo>
                  <a:lnTo>
                    <a:pt x="0" y="437"/>
                  </a:lnTo>
                  <a:lnTo>
                    <a:pt x="12" y="461"/>
                  </a:lnTo>
                  <a:lnTo>
                    <a:pt x="15" y="463"/>
                  </a:lnTo>
                  <a:lnTo>
                    <a:pt x="334" y="463"/>
                  </a:lnTo>
                  <a:lnTo>
                    <a:pt x="339" y="459"/>
                  </a:lnTo>
                  <a:lnTo>
                    <a:pt x="363" y="8"/>
                  </a:lnTo>
                  <a:lnTo>
                    <a:pt x="360" y="4"/>
                  </a:lnTo>
                  <a:lnTo>
                    <a:pt x="351" y="0"/>
                  </a:ln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wpc="http://schemas.microsoft.com/office/word/2010/wordprocessingCanvas" xmlns:cx="http://schemas.microsoft.com/office/drawing/2014/chartex" xmlns:cx1="http://schemas.microsoft.com/office/drawing/2015/9/8/chartex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aink="http://schemas.microsoft.com/office/drawing/2016/ink" xmlns:am3d="http://schemas.microsoft.com/office/drawing/2017/model3d" xmlns:w16cex="http://schemas.microsoft.com/office/word/2018/wordml/cex" xmlns:w16cid="http://schemas.microsoft.com/office/word/2016/wordml/cid" xmlns:w16="http://schemas.microsoft.com/office/word/2018/wordml" xmlns:a14="http://schemas.microsoft.com/office/drawing/2010/main" xmlns:w="http://schemas.openxmlformats.org/wordprocessingml/2006/main" xmlns:w10="urn:schemas-microsoft-com:office:word" xmlns:v="urn:schemas-microsoft-com:vml" xmlns:o="urn:schemas-microsoft-com:office:office" xmlns:mv="urn:schemas-microsoft-com:mac:vml" xmlns:mo="http://schemas.microsoft.com/office/mac/office/2008/main" xmlns="" xmlns:lc="http://schemas.openxmlformats.org/drawingml/2006/lockedCanvas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0" name="Rettangolo 9">
            <a:extLst>
              <a:ext uri="{FF2B5EF4-FFF2-40B4-BE49-F238E27FC236}">
                <a16:creationId xmlns:a16="http://schemas.microsoft.com/office/drawing/2014/main" id="{DF4E0B97-1536-3842-BE64-FE2DD34296A5}"/>
              </a:ext>
            </a:extLst>
          </p:cNvPr>
          <p:cNvSpPr/>
          <p:nvPr/>
        </p:nvSpPr>
        <p:spPr>
          <a:xfrm>
            <a:off x="2807534" y="608246"/>
            <a:ext cx="792237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Times New Roman" panose="02020603050405020304" pitchFamily="18" charset="0"/>
                <a:cs typeface="+mn-cs"/>
              </a:rPr>
              <a:t>DIREZIONE GENERALE dell’IMMIGRAZIONE e delle POLITICHE di INTEGRAZIONE </a:t>
            </a:r>
          </a:p>
        </p:txBody>
      </p:sp>
      <p:sp>
        <p:nvSpPr>
          <p:cNvPr id="11" name="Rectangle 14">
            <a:extLst>
              <a:ext uri="{FF2B5EF4-FFF2-40B4-BE49-F238E27FC236}">
                <a16:creationId xmlns:a16="http://schemas.microsoft.com/office/drawing/2014/main" id="{DE4B6E8F-FEA7-754C-BBCF-52B74FD324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8780" y="1047880"/>
            <a:ext cx="10417738" cy="122784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wrap="square">
            <a:spAutoFit/>
          </a:bodyPr>
          <a:lstStyle>
            <a:lvl1pPr>
              <a:defRPr sz="2400" b="1">
                <a:solidFill>
                  <a:srgbClr val="003399"/>
                </a:solidFill>
                <a:latin typeface="Georgia" pitchFamily="18" charset="0"/>
              </a:defRPr>
            </a:lvl1pPr>
            <a:lvl2pPr marL="742950" indent="-285750">
              <a:defRPr sz="2400" b="1">
                <a:solidFill>
                  <a:srgbClr val="003399"/>
                </a:solidFill>
                <a:latin typeface="Georgia" pitchFamily="18" charset="0"/>
              </a:defRPr>
            </a:lvl2pPr>
            <a:lvl3pPr marL="1143000" indent="-228600">
              <a:defRPr sz="2400" b="1">
                <a:solidFill>
                  <a:srgbClr val="003399"/>
                </a:solidFill>
                <a:latin typeface="Georgia" pitchFamily="18" charset="0"/>
              </a:defRPr>
            </a:lvl3pPr>
            <a:lvl4pPr marL="1600200" indent="-228600">
              <a:defRPr sz="2400" b="1">
                <a:solidFill>
                  <a:srgbClr val="003399"/>
                </a:solidFill>
                <a:latin typeface="Georgia" pitchFamily="18" charset="0"/>
              </a:defRPr>
            </a:lvl4pPr>
            <a:lvl5pPr marL="2057400" indent="-228600">
              <a:defRPr sz="2400" b="1">
                <a:solidFill>
                  <a:srgbClr val="003399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Georgia" pitchFamily="18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Rectangle 14">
            <a:extLst>
              <a:ext uri="{FF2B5EF4-FFF2-40B4-BE49-F238E27FC236}">
                <a16:creationId xmlns:a16="http://schemas.microsoft.com/office/drawing/2014/main" id="{EB7D6686-D438-054C-BB63-23736F8B7A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8935" y="6276789"/>
            <a:ext cx="7794131" cy="96715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wrap="square">
            <a:spAutoFit/>
          </a:bodyPr>
          <a:lstStyle>
            <a:lvl1pPr>
              <a:defRPr sz="2400" b="1">
                <a:solidFill>
                  <a:srgbClr val="003399"/>
                </a:solidFill>
                <a:latin typeface="Georgia" pitchFamily="18" charset="0"/>
              </a:defRPr>
            </a:lvl1pPr>
            <a:lvl2pPr marL="742950" indent="-285750">
              <a:defRPr sz="2400" b="1">
                <a:solidFill>
                  <a:srgbClr val="003399"/>
                </a:solidFill>
                <a:latin typeface="Georgia" pitchFamily="18" charset="0"/>
              </a:defRPr>
            </a:lvl2pPr>
            <a:lvl3pPr marL="1143000" indent="-228600">
              <a:defRPr sz="2400" b="1">
                <a:solidFill>
                  <a:srgbClr val="003399"/>
                </a:solidFill>
                <a:latin typeface="Georgia" pitchFamily="18" charset="0"/>
              </a:defRPr>
            </a:lvl3pPr>
            <a:lvl4pPr marL="1600200" indent="-228600">
              <a:defRPr sz="2400" b="1">
                <a:solidFill>
                  <a:srgbClr val="003399"/>
                </a:solidFill>
                <a:latin typeface="Georgia" pitchFamily="18" charset="0"/>
              </a:defRPr>
            </a:lvl4pPr>
            <a:lvl5pPr marL="2057400" indent="-228600">
              <a:defRPr sz="2400" b="1">
                <a:solidFill>
                  <a:srgbClr val="003399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Georgia" pitchFamily="18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CasellaDiTesto 7">
            <a:extLst>
              <a:ext uri="{FF2B5EF4-FFF2-40B4-BE49-F238E27FC236}">
                <a16:creationId xmlns:a16="http://schemas.microsoft.com/office/drawing/2014/main" id="{4B6583DA-7B72-DF4F-883D-83B246D7754C}"/>
              </a:ext>
            </a:extLst>
          </p:cNvPr>
          <p:cNvSpPr txBox="1"/>
          <p:nvPr/>
        </p:nvSpPr>
        <p:spPr>
          <a:xfrm>
            <a:off x="3019389" y="6373505"/>
            <a:ext cx="60913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charset="0"/>
              </a:rPr>
              <a:t>www.lavoro.gov.it     –     www.integrazionemigranti.gov.it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776D1C02-8366-4D32-AEAB-C52CC9116503}"/>
              </a:ext>
            </a:extLst>
          </p:cNvPr>
          <p:cNvSpPr txBox="1"/>
          <p:nvPr/>
        </p:nvSpPr>
        <p:spPr>
          <a:xfrm>
            <a:off x="6919351" y="2613045"/>
            <a:ext cx="13243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Ministero del Lavoro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53A5D7DA-AAFC-4DA9-861E-F25D88DD3B62}"/>
              </a:ext>
            </a:extLst>
          </p:cNvPr>
          <p:cNvSpPr txBox="1"/>
          <p:nvPr/>
        </p:nvSpPr>
        <p:spPr>
          <a:xfrm>
            <a:off x="7108537" y="3773144"/>
            <a:ext cx="13243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Ministero della Salute</a:t>
            </a:r>
          </a:p>
        </p:txBody>
      </p:sp>
      <p:pic>
        <p:nvPicPr>
          <p:cNvPr id="80" name="Picture 16" descr="I 56mila esclusi dai centri di accoglienza">
            <a:extLst>
              <a:ext uri="{FF2B5EF4-FFF2-40B4-BE49-F238E27FC236}">
                <a16:creationId xmlns:a16="http://schemas.microsoft.com/office/drawing/2014/main" id="{C0B2B35C-5A67-6250-F77E-52037F2D87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1996" y="4821177"/>
            <a:ext cx="2098711" cy="1397774"/>
          </a:xfrm>
          <a:prstGeom prst="rect">
            <a:avLst/>
          </a:prstGeom>
          <a:noFill/>
          <a:ln>
            <a:solidFill>
              <a:sysClr val="windowText" lastClr="0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" name="Rettangolo 80">
            <a:extLst>
              <a:ext uri="{FF2B5EF4-FFF2-40B4-BE49-F238E27FC236}">
                <a16:creationId xmlns:a16="http://schemas.microsoft.com/office/drawing/2014/main" id="{F74F4BB2-C4BC-30AE-E1EC-7CD27D17DBBE}"/>
              </a:ext>
            </a:extLst>
          </p:cNvPr>
          <p:cNvSpPr/>
          <p:nvPr/>
        </p:nvSpPr>
        <p:spPr>
          <a:xfrm>
            <a:off x="9158565" y="5201608"/>
            <a:ext cx="2681009" cy="914197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107 mila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persone in accoglienza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2000" b="1" kern="0" dirty="0">
                <a:solidFill>
                  <a:prstClr val="black"/>
                </a:solidFill>
                <a:latin typeface="Calibri" panose="020F0502020204030204"/>
              </a:rPr>
              <a:t>(31 dicembre 2022)</a:t>
            </a:r>
            <a:r>
              <a:rPr kumimoji="0" lang="it-IT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pic>
        <p:nvPicPr>
          <p:cNvPr id="82" name="Picture 18" descr="How the Brain Pays Attention to Faces and Places | National Institutes of  Health (NIH)">
            <a:extLst>
              <a:ext uri="{FF2B5EF4-FFF2-40B4-BE49-F238E27FC236}">
                <a16:creationId xmlns:a16="http://schemas.microsoft.com/office/drawing/2014/main" id="{E5C0F307-B43E-F1DF-2B7A-BAAB422E71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860" y="1760855"/>
            <a:ext cx="2628900" cy="1733550"/>
          </a:xfrm>
          <a:prstGeom prst="rect">
            <a:avLst/>
          </a:prstGeom>
          <a:noFill/>
          <a:ln>
            <a:solidFill>
              <a:srgbClr val="ED7D3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3" name="Picture 22" descr="Hispanic Family Hugging Images – Browse 26,161 Stock Photos, Vectors, and  Video | Adobe Stock">
            <a:extLst>
              <a:ext uri="{FF2B5EF4-FFF2-40B4-BE49-F238E27FC236}">
                <a16:creationId xmlns:a16="http://schemas.microsoft.com/office/drawing/2014/main" id="{9DDF4FBA-3E6D-388B-AC7C-EF433FB609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618" y="2798431"/>
            <a:ext cx="2382982" cy="1588654"/>
          </a:xfrm>
          <a:prstGeom prst="rect">
            <a:avLst/>
          </a:prstGeom>
          <a:noFill/>
          <a:ln>
            <a:solidFill>
              <a:srgbClr val="ED7D3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4" name="Rettangolo 83">
            <a:extLst>
              <a:ext uri="{FF2B5EF4-FFF2-40B4-BE49-F238E27FC236}">
                <a16:creationId xmlns:a16="http://schemas.microsoft.com/office/drawing/2014/main" id="{DCD7BE7E-B71E-F647-AA68-27EBABC1C1A9}"/>
              </a:ext>
            </a:extLst>
          </p:cNvPr>
          <p:cNvSpPr/>
          <p:nvPr/>
        </p:nvSpPr>
        <p:spPr>
          <a:xfrm>
            <a:off x="2585455" y="1788632"/>
            <a:ext cx="3305324" cy="1297793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rgbClr val="ED7D3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3,6 milioni</a:t>
            </a:r>
            <a:br>
              <a:rPr kumimoji="0" lang="it-IT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it-IT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regolarmente soggiornanti (49% donne)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600" b="1" kern="0" dirty="0">
                <a:solidFill>
                  <a:prstClr val="black"/>
                </a:solidFill>
                <a:latin typeface="Calibri" panose="020F0502020204030204"/>
              </a:rPr>
              <a:t>1° gennaio 2022</a:t>
            </a:r>
            <a:endParaRPr kumimoji="0" lang="it-IT" sz="16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88" name="Grafico 87">
            <a:extLst>
              <a:ext uri="{FF2B5EF4-FFF2-40B4-BE49-F238E27FC236}">
                <a16:creationId xmlns:a16="http://schemas.microsoft.com/office/drawing/2014/main" id="{73A6AFFD-491F-4CC2-F274-01E93A65D39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14639295"/>
              </p:ext>
            </p:extLst>
          </p:nvPr>
        </p:nvGraphicFramePr>
        <p:xfrm>
          <a:off x="6447011" y="1330800"/>
          <a:ext cx="5116462" cy="34109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89" name="CasellaDiTesto 88">
            <a:extLst>
              <a:ext uri="{FF2B5EF4-FFF2-40B4-BE49-F238E27FC236}">
                <a16:creationId xmlns:a16="http://schemas.microsoft.com/office/drawing/2014/main" id="{5D403330-DDAA-C5FA-B91F-59D8CCDC3738}"/>
              </a:ext>
            </a:extLst>
          </p:cNvPr>
          <p:cNvSpPr txBox="1"/>
          <p:nvPr/>
        </p:nvSpPr>
        <p:spPr>
          <a:xfrm>
            <a:off x="1151187" y="1134511"/>
            <a:ext cx="51164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 cittadini extra-UE in Italia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6D1748BB-1289-6D94-F8C9-53722BF10D08}"/>
              </a:ext>
            </a:extLst>
          </p:cNvPr>
          <p:cNvSpPr/>
          <p:nvPr/>
        </p:nvSpPr>
        <p:spPr>
          <a:xfrm>
            <a:off x="557860" y="4683040"/>
            <a:ext cx="3305324" cy="1297793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rgbClr val="ED7D3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109.594</a:t>
            </a:r>
            <a:br>
              <a:rPr kumimoji="0" lang="it-IT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it-IT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nuovi cittadini italiani nel 2021</a:t>
            </a:r>
          </a:p>
        </p:txBody>
      </p:sp>
      <p:pic>
        <p:nvPicPr>
          <p:cNvPr id="18" name="Immagine 17" descr="Immagine che contiene testo, persona, uomo, tuta&#10;&#10;Descrizione generata automaticamente">
            <a:extLst>
              <a:ext uri="{FF2B5EF4-FFF2-40B4-BE49-F238E27FC236}">
                <a16:creationId xmlns:a16="http://schemas.microsoft.com/office/drawing/2014/main" id="{58985474-9C0B-DE34-3F6F-B9D6E176EE1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92173" y="4419475"/>
            <a:ext cx="2718065" cy="1793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191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o 3">
            <a:extLst>
              <a:ext uri="{FF2B5EF4-FFF2-40B4-BE49-F238E27FC236}">
                <a16:creationId xmlns:a16="http://schemas.microsoft.com/office/drawing/2014/main" id="{4D046F44-84A0-4447-A6F5-9720164BE443}"/>
              </a:ext>
            </a:extLst>
          </p:cNvPr>
          <p:cNvGrpSpPr>
            <a:grpSpLocks noChangeAspect="1"/>
          </p:cNvGrpSpPr>
          <p:nvPr/>
        </p:nvGrpSpPr>
        <p:grpSpPr>
          <a:xfrm>
            <a:off x="1893463" y="115673"/>
            <a:ext cx="966440" cy="843463"/>
            <a:chOff x="0" y="0"/>
            <a:chExt cx="1344930" cy="1122045"/>
          </a:xfrm>
        </p:grpSpPr>
        <p:pic>
          <p:nvPicPr>
            <p:cNvPr id="5" name="image1.png">
              <a:extLst>
                <a:ext uri="{FF2B5EF4-FFF2-40B4-BE49-F238E27FC236}">
                  <a16:creationId xmlns:a16="http://schemas.microsoft.com/office/drawing/2014/main" id="{75ED48DE-C345-BA41-8BE3-7C830560BAB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876300"/>
              <a:ext cx="1344295" cy="245745"/>
            </a:xfrm>
            <a:prstGeom prst="rect">
              <a:avLst/>
            </a:prstGeom>
          </p:spPr>
        </p:pic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2994E358-84F7-B341-A416-84415B4720D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045210" cy="798195"/>
              <a:chOff x="906" y="907"/>
              <a:chExt cx="1646" cy="1257"/>
            </a:xfrm>
          </p:grpSpPr>
          <p:sp>
            <p:nvSpPr>
              <p:cNvPr id="8" name="AutoShape 6">
                <a:extLst>
                  <a:ext uri="{FF2B5EF4-FFF2-40B4-BE49-F238E27FC236}">
                    <a16:creationId xmlns:a16="http://schemas.microsoft.com/office/drawing/2014/main" id="{E0DA9AEC-F511-F341-8D86-5A19103B7A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6" y="907"/>
                <a:ext cx="856" cy="1257"/>
              </a:xfrm>
              <a:custGeom>
                <a:avLst/>
                <a:gdLst>
                  <a:gd name="T0" fmla="+- 0 1183 906"/>
                  <a:gd name="T1" fmla="*/ T0 w 856"/>
                  <a:gd name="T2" fmla="+- 0 1009 907"/>
                  <a:gd name="T3" fmla="*/ 1009 h 1257"/>
                  <a:gd name="T4" fmla="+- 0 1547 906"/>
                  <a:gd name="T5" fmla="*/ T4 w 856"/>
                  <a:gd name="T6" fmla="+- 0 1903 907"/>
                  <a:gd name="T7" fmla="*/ 1903 h 1257"/>
                  <a:gd name="T8" fmla="+- 0 1649 906"/>
                  <a:gd name="T9" fmla="*/ T8 w 856"/>
                  <a:gd name="T10" fmla="+- 0 2147 907"/>
                  <a:gd name="T11" fmla="*/ 2147 h 1257"/>
                  <a:gd name="T12" fmla="+- 0 1680 906"/>
                  <a:gd name="T13" fmla="*/ T12 w 856"/>
                  <a:gd name="T14" fmla="+- 0 2164 907"/>
                  <a:gd name="T15" fmla="*/ 2164 h 1257"/>
                  <a:gd name="T16" fmla="+- 0 1704 906"/>
                  <a:gd name="T17" fmla="*/ T16 w 856"/>
                  <a:gd name="T18" fmla="+- 0 2160 907"/>
                  <a:gd name="T19" fmla="*/ 2160 h 1257"/>
                  <a:gd name="T20" fmla="+- 0 1762 906"/>
                  <a:gd name="T21" fmla="*/ T20 w 856"/>
                  <a:gd name="T22" fmla="+- 0 2020 907"/>
                  <a:gd name="T23" fmla="*/ 2020 h 1257"/>
                  <a:gd name="T24" fmla="+- 0 1727 906"/>
                  <a:gd name="T25" fmla="*/ T24 w 856"/>
                  <a:gd name="T26" fmla="+- 0 1975 907"/>
                  <a:gd name="T27" fmla="*/ 1975 h 1257"/>
                  <a:gd name="T28" fmla="+- 0 1697 906"/>
                  <a:gd name="T29" fmla="*/ T28 w 856"/>
                  <a:gd name="T30" fmla="+- 0 1903 907"/>
                  <a:gd name="T31" fmla="*/ 1903 h 1257"/>
                  <a:gd name="T32" fmla="+- 0 1336 906"/>
                  <a:gd name="T33" fmla="*/ T32 w 856"/>
                  <a:gd name="T34" fmla="+- 0 1009 907"/>
                  <a:gd name="T35" fmla="*/ 1009 h 1257"/>
                  <a:gd name="T36" fmla="+- 0 912 906"/>
                  <a:gd name="T37" fmla="*/ T36 w 856"/>
                  <a:gd name="T38" fmla="+- 0 908 907"/>
                  <a:gd name="T39" fmla="*/ 908 h 1257"/>
                  <a:gd name="T40" fmla="+- 0 906 906"/>
                  <a:gd name="T41" fmla="*/ T40 w 856"/>
                  <a:gd name="T42" fmla="+- 0 919 907"/>
                  <a:gd name="T43" fmla="*/ 919 h 1257"/>
                  <a:gd name="T44" fmla="+- 0 918 906"/>
                  <a:gd name="T45" fmla="*/ T44 w 856"/>
                  <a:gd name="T46" fmla="+- 0 930 907"/>
                  <a:gd name="T47" fmla="*/ 930 h 1257"/>
                  <a:gd name="T48" fmla="+- 0 934 906"/>
                  <a:gd name="T49" fmla="*/ T48 w 856"/>
                  <a:gd name="T50" fmla="+- 0 937 907"/>
                  <a:gd name="T51" fmla="*/ 937 h 1257"/>
                  <a:gd name="T52" fmla="+- 0 974 906"/>
                  <a:gd name="T53" fmla="*/ T52 w 856"/>
                  <a:gd name="T54" fmla="+- 0 943 907"/>
                  <a:gd name="T55" fmla="*/ 943 h 1257"/>
                  <a:gd name="T56" fmla="+- 0 1069 906"/>
                  <a:gd name="T57" fmla="*/ T56 w 856"/>
                  <a:gd name="T58" fmla="+- 0 958 907"/>
                  <a:gd name="T59" fmla="*/ 958 h 1257"/>
                  <a:gd name="T60" fmla="+- 0 1122 906"/>
                  <a:gd name="T61" fmla="*/ T60 w 856"/>
                  <a:gd name="T62" fmla="+- 0 1017 907"/>
                  <a:gd name="T63" fmla="*/ 1017 h 1257"/>
                  <a:gd name="T64" fmla="+- 0 1127 906"/>
                  <a:gd name="T65" fmla="*/ T64 w 856"/>
                  <a:gd name="T66" fmla="+- 0 1456 907"/>
                  <a:gd name="T67" fmla="*/ 1456 h 1257"/>
                  <a:gd name="T68" fmla="+- 0 1127 906"/>
                  <a:gd name="T69" fmla="*/ T68 w 856"/>
                  <a:gd name="T70" fmla="+- 0 1829 907"/>
                  <a:gd name="T71" fmla="*/ 1829 h 1257"/>
                  <a:gd name="T72" fmla="+- 0 1126 906"/>
                  <a:gd name="T73" fmla="*/ T72 w 856"/>
                  <a:gd name="T74" fmla="+- 0 1961 907"/>
                  <a:gd name="T75" fmla="*/ 1961 h 1257"/>
                  <a:gd name="T76" fmla="+- 0 1097 906"/>
                  <a:gd name="T77" fmla="*/ T76 w 856"/>
                  <a:gd name="T78" fmla="+- 0 2066 907"/>
                  <a:gd name="T79" fmla="*/ 2066 h 1257"/>
                  <a:gd name="T80" fmla="+- 0 1000 906"/>
                  <a:gd name="T81" fmla="*/ T80 w 856"/>
                  <a:gd name="T82" fmla="+- 0 2114 907"/>
                  <a:gd name="T83" fmla="*/ 2114 h 1257"/>
                  <a:gd name="T84" fmla="+- 0 966 906"/>
                  <a:gd name="T85" fmla="*/ T84 w 856"/>
                  <a:gd name="T86" fmla="+- 0 2120 907"/>
                  <a:gd name="T87" fmla="*/ 2120 h 1257"/>
                  <a:gd name="T88" fmla="+- 0 932 906"/>
                  <a:gd name="T89" fmla="*/ T88 w 856"/>
                  <a:gd name="T90" fmla="+- 0 2127 907"/>
                  <a:gd name="T91" fmla="*/ 2127 h 1257"/>
                  <a:gd name="T92" fmla="+- 0 918 906"/>
                  <a:gd name="T93" fmla="*/ T92 w 856"/>
                  <a:gd name="T94" fmla="+- 0 2136 907"/>
                  <a:gd name="T95" fmla="*/ 2136 h 1257"/>
                  <a:gd name="T96" fmla="+- 0 907 906"/>
                  <a:gd name="T97" fmla="*/ T96 w 856"/>
                  <a:gd name="T98" fmla="+- 0 2148 907"/>
                  <a:gd name="T99" fmla="*/ 2148 h 1257"/>
                  <a:gd name="T100" fmla="+- 0 913 906"/>
                  <a:gd name="T101" fmla="*/ T100 w 856"/>
                  <a:gd name="T102" fmla="+- 0 2154 907"/>
                  <a:gd name="T103" fmla="*/ 2154 h 1257"/>
                  <a:gd name="T104" fmla="+- 0 1392 906"/>
                  <a:gd name="T105" fmla="*/ T104 w 856"/>
                  <a:gd name="T106" fmla="+- 0 2152 907"/>
                  <a:gd name="T107" fmla="*/ 2152 h 1257"/>
                  <a:gd name="T108" fmla="+- 0 1393 906"/>
                  <a:gd name="T109" fmla="*/ T108 w 856"/>
                  <a:gd name="T110" fmla="+- 0 2149 907"/>
                  <a:gd name="T111" fmla="*/ 2149 h 1257"/>
                  <a:gd name="T112" fmla="+- 0 1393 906"/>
                  <a:gd name="T113" fmla="*/ T112 w 856"/>
                  <a:gd name="T114" fmla="+- 0 2142 907"/>
                  <a:gd name="T115" fmla="*/ 2142 h 1257"/>
                  <a:gd name="T116" fmla="+- 0 1375 906"/>
                  <a:gd name="T117" fmla="*/ T116 w 856"/>
                  <a:gd name="T118" fmla="+- 0 2129 907"/>
                  <a:gd name="T119" fmla="*/ 2129 h 1257"/>
                  <a:gd name="T120" fmla="+- 0 1346 906"/>
                  <a:gd name="T121" fmla="*/ T120 w 856"/>
                  <a:gd name="T122" fmla="+- 0 2123 907"/>
                  <a:gd name="T123" fmla="*/ 2123 h 1257"/>
                  <a:gd name="T124" fmla="+- 0 1283 906"/>
                  <a:gd name="T125" fmla="*/ T124 w 856"/>
                  <a:gd name="T126" fmla="+- 0 2111 907"/>
                  <a:gd name="T127" fmla="*/ 2111 h 1257"/>
                  <a:gd name="T128" fmla="+- 0 1213 906"/>
                  <a:gd name="T129" fmla="*/ T128 w 856"/>
                  <a:gd name="T130" fmla="+- 0 2070 907"/>
                  <a:gd name="T131" fmla="*/ 2070 h 1257"/>
                  <a:gd name="T132" fmla="+- 0 1179 906"/>
                  <a:gd name="T133" fmla="*/ T132 w 856"/>
                  <a:gd name="T134" fmla="+- 0 1996 907"/>
                  <a:gd name="T135" fmla="*/ 1996 h 1257"/>
                  <a:gd name="T136" fmla="+- 0 1175 906"/>
                  <a:gd name="T137" fmla="*/ T136 w 856"/>
                  <a:gd name="T138" fmla="+- 0 1949 907"/>
                  <a:gd name="T139" fmla="*/ 1949 h 1257"/>
                  <a:gd name="T140" fmla="+- 0 1173 906"/>
                  <a:gd name="T141" fmla="*/ T140 w 856"/>
                  <a:gd name="T142" fmla="+- 0 1903 907"/>
                  <a:gd name="T143" fmla="*/ 1903 h 1257"/>
                  <a:gd name="T144" fmla="+- 0 1172 906"/>
                  <a:gd name="T145" fmla="*/ T144 w 856"/>
                  <a:gd name="T146" fmla="+- 0 1026 907"/>
                  <a:gd name="T147" fmla="*/ 1026 h 1257"/>
                  <a:gd name="T148" fmla="+- 0 1173 906"/>
                  <a:gd name="T149" fmla="*/ T148 w 856"/>
                  <a:gd name="T150" fmla="+- 0 1011 907"/>
                  <a:gd name="T151" fmla="*/ 1011 h 1257"/>
                  <a:gd name="T152" fmla="+- 0 1336 906"/>
                  <a:gd name="T153" fmla="*/ T152 w 856"/>
                  <a:gd name="T154" fmla="+- 0 1009 907"/>
                  <a:gd name="T155" fmla="*/ 1009 h 1257"/>
                  <a:gd name="T156" fmla="+- 0 1301 906"/>
                  <a:gd name="T157" fmla="*/ T156 w 856"/>
                  <a:gd name="T158" fmla="+- 0 927 907"/>
                  <a:gd name="T159" fmla="*/ 927 h 1257"/>
                  <a:gd name="T160" fmla="+- 0 1276 906"/>
                  <a:gd name="T161" fmla="*/ T160 w 856"/>
                  <a:gd name="T162" fmla="+- 0 909 907"/>
                  <a:gd name="T163" fmla="*/ 909 h 1257"/>
                  <a:gd name="T164" fmla="+- 0 1127 906"/>
                  <a:gd name="T165" fmla="*/ T164 w 856"/>
                  <a:gd name="T166" fmla="+- 0 908 907"/>
                  <a:gd name="T167" fmla="*/ 908 h 1257"/>
                  <a:gd name="T168" fmla="+- 0 1257 906"/>
                  <a:gd name="T169" fmla="*/ T168 w 856"/>
                  <a:gd name="T170" fmla="+- 0 907 907"/>
                  <a:gd name="T171" fmla="*/ 907 h 1257"/>
                  <a:gd name="T172" fmla="+- 0 1127 906"/>
                  <a:gd name="T173" fmla="*/ T172 w 856"/>
                  <a:gd name="T174" fmla="+- 0 908 907"/>
                  <a:gd name="T175" fmla="*/ 908 h 1257"/>
                  <a:gd name="T176" fmla="+- 0 1257 906"/>
                  <a:gd name="T177" fmla="*/ T176 w 856"/>
                  <a:gd name="T178" fmla="+- 0 907 907"/>
                  <a:gd name="T179" fmla="*/ 907 h 1257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  <a:cxn ang="0">
                    <a:pos x="T21" y="T23"/>
                  </a:cxn>
                  <a:cxn ang="0">
                    <a:pos x="T25" y="T27"/>
                  </a:cxn>
                  <a:cxn ang="0">
                    <a:pos x="T29" y="T31"/>
                  </a:cxn>
                  <a:cxn ang="0">
                    <a:pos x="T33" y="T35"/>
                  </a:cxn>
                  <a:cxn ang="0">
                    <a:pos x="T37" y="T39"/>
                  </a:cxn>
                  <a:cxn ang="0">
                    <a:pos x="T41" y="T43"/>
                  </a:cxn>
                  <a:cxn ang="0">
                    <a:pos x="T45" y="T47"/>
                  </a:cxn>
                  <a:cxn ang="0">
                    <a:pos x="T49" y="T51"/>
                  </a:cxn>
                  <a:cxn ang="0">
                    <a:pos x="T53" y="T55"/>
                  </a:cxn>
                  <a:cxn ang="0">
                    <a:pos x="T57" y="T59"/>
                  </a:cxn>
                  <a:cxn ang="0">
                    <a:pos x="T61" y="T63"/>
                  </a:cxn>
                  <a:cxn ang="0">
                    <a:pos x="T65" y="T67"/>
                  </a:cxn>
                  <a:cxn ang="0">
                    <a:pos x="T69" y="T71"/>
                  </a:cxn>
                  <a:cxn ang="0">
                    <a:pos x="T73" y="T75"/>
                  </a:cxn>
                  <a:cxn ang="0">
                    <a:pos x="T77" y="T79"/>
                  </a:cxn>
                  <a:cxn ang="0">
                    <a:pos x="T81" y="T83"/>
                  </a:cxn>
                  <a:cxn ang="0">
                    <a:pos x="T85" y="T87"/>
                  </a:cxn>
                  <a:cxn ang="0">
                    <a:pos x="T89" y="T91"/>
                  </a:cxn>
                  <a:cxn ang="0">
                    <a:pos x="T93" y="T95"/>
                  </a:cxn>
                  <a:cxn ang="0">
                    <a:pos x="T97" y="T99"/>
                  </a:cxn>
                  <a:cxn ang="0">
                    <a:pos x="T101" y="T103"/>
                  </a:cxn>
                  <a:cxn ang="0">
                    <a:pos x="T105" y="T107"/>
                  </a:cxn>
                  <a:cxn ang="0">
                    <a:pos x="T109" y="T111"/>
                  </a:cxn>
                  <a:cxn ang="0">
                    <a:pos x="T113" y="T115"/>
                  </a:cxn>
                  <a:cxn ang="0">
                    <a:pos x="T117" y="T119"/>
                  </a:cxn>
                  <a:cxn ang="0">
                    <a:pos x="T121" y="T123"/>
                  </a:cxn>
                  <a:cxn ang="0">
                    <a:pos x="T125" y="T127"/>
                  </a:cxn>
                  <a:cxn ang="0">
                    <a:pos x="T129" y="T131"/>
                  </a:cxn>
                  <a:cxn ang="0">
                    <a:pos x="T133" y="T135"/>
                  </a:cxn>
                  <a:cxn ang="0">
                    <a:pos x="T137" y="T139"/>
                  </a:cxn>
                  <a:cxn ang="0">
                    <a:pos x="T141" y="T143"/>
                  </a:cxn>
                  <a:cxn ang="0">
                    <a:pos x="T145" y="T147"/>
                  </a:cxn>
                  <a:cxn ang="0">
                    <a:pos x="T149" y="T151"/>
                  </a:cxn>
                  <a:cxn ang="0">
                    <a:pos x="T153" y="T155"/>
                  </a:cxn>
                  <a:cxn ang="0">
                    <a:pos x="T157" y="T159"/>
                  </a:cxn>
                  <a:cxn ang="0">
                    <a:pos x="T161" y="T163"/>
                  </a:cxn>
                  <a:cxn ang="0">
                    <a:pos x="T165" y="T167"/>
                  </a:cxn>
                  <a:cxn ang="0">
                    <a:pos x="T169" y="T171"/>
                  </a:cxn>
                  <a:cxn ang="0">
                    <a:pos x="T173" y="T175"/>
                  </a:cxn>
                  <a:cxn ang="0">
                    <a:pos x="T177" y="T179"/>
                  </a:cxn>
                </a:cxnLst>
                <a:rect l="0" t="0" r="r" b="b"/>
                <a:pathLst>
                  <a:path w="856" h="1257">
                    <a:moveTo>
                      <a:pt x="430" y="102"/>
                    </a:moveTo>
                    <a:lnTo>
                      <a:pt x="277" y="102"/>
                    </a:lnTo>
                    <a:lnTo>
                      <a:pt x="280" y="109"/>
                    </a:lnTo>
                    <a:lnTo>
                      <a:pt x="641" y="996"/>
                    </a:lnTo>
                    <a:lnTo>
                      <a:pt x="731" y="1218"/>
                    </a:lnTo>
                    <a:lnTo>
                      <a:pt x="743" y="1240"/>
                    </a:lnTo>
                    <a:lnTo>
                      <a:pt x="757" y="1253"/>
                    </a:lnTo>
                    <a:lnTo>
                      <a:pt x="774" y="1257"/>
                    </a:lnTo>
                    <a:lnTo>
                      <a:pt x="796" y="1254"/>
                    </a:lnTo>
                    <a:lnTo>
                      <a:pt x="798" y="1253"/>
                    </a:lnTo>
                    <a:lnTo>
                      <a:pt x="800" y="1251"/>
                    </a:lnTo>
                    <a:lnTo>
                      <a:pt x="856" y="1113"/>
                    </a:lnTo>
                    <a:lnTo>
                      <a:pt x="826" y="1078"/>
                    </a:lnTo>
                    <a:lnTo>
                      <a:pt x="821" y="1068"/>
                    </a:lnTo>
                    <a:lnTo>
                      <a:pt x="819" y="1065"/>
                    </a:lnTo>
                    <a:lnTo>
                      <a:pt x="791" y="996"/>
                    </a:lnTo>
                    <a:lnTo>
                      <a:pt x="462" y="183"/>
                    </a:lnTo>
                    <a:lnTo>
                      <a:pt x="430" y="102"/>
                    </a:lnTo>
                    <a:close/>
                    <a:moveTo>
                      <a:pt x="91" y="1"/>
                    </a:moveTo>
                    <a:lnTo>
                      <a:pt x="6" y="1"/>
                    </a:lnTo>
                    <a:lnTo>
                      <a:pt x="4" y="3"/>
                    </a:lnTo>
                    <a:lnTo>
                      <a:pt x="0" y="12"/>
                    </a:lnTo>
                    <a:lnTo>
                      <a:pt x="2" y="16"/>
                    </a:lnTo>
                    <a:lnTo>
                      <a:pt x="12" y="23"/>
                    </a:lnTo>
                    <a:lnTo>
                      <a:pt x="20" y="29"/>
                    </a:lnTo>
                    <a:lnTo>
                      <a:pt x="28" y="30"/>
                    </a:lnTo>
                    <a:lnTo>
                      <a:pt x="48" y="33"/>
                    </a:lnTo>
                    <a:lnTo>
                      <a:pt x="68" y="36"/>
                    </a:lnTo>
                    <a:lnTo>
                      <a:pt x="108" y="40"/>
                    </a:lnTo>
                    <a:lnTo>
                      <a:pt x="163" y="51"/>
                    </a:lnTo>
                    <a:lnTo>
                      <a:pt x="197" y="74"/>
                    </a:lnTo>
                    <a:lnTo>
                      <a:pt x="216" y="110"/>
                    </a:lnTo>
                    <a:lnTo>
                      <a:pt x="221" y="165"/>
                    </a:lnTo>
                    <a:lnTo>
                      <a:pt x="221" y="549"/>
                    </a:lnTo>
                    <a:lnTo>
                      <a:pt x="221" y="837"/>
                    </a:lnTo>
                    <a:lnTo>
                      <a:pt x="221" y="922"/>
                    </a:lnTo>
                    <a:lnTo>
                      <a:pt x="221" y="979"/>
                    </a:lnTo>
                    <a:lnTo>
                      <a:pt x="220" y="1054"/>
                    </a:lnTo>
                    <a:lnTo>
                      <a:pt x="212" y="1115"/>
                    </a:lnTo>
                    <a:lnTo>
                      <a:pt x="191" y="1159"/>
                    </a:lnTo>
                    <a:lnTo>
                      <a:pt x="152" y="1188"/>
                    </a:lnTo>
                    <a:lnTo>
                      <a:pt x="94" y="1207"/>
                    </a:lnTo>
                    <a:lnTo>
                      <a:pt x="77" y="1210"/>
                    </a:lnTo>
                    <a:lnTo>
                      <a:pt x="60" y="1213"/>
                    </a:lnTo>
                    <a:lnTo>
                      <a:pt x="43" y="1216"/>
                    </a:lnTo>
                    <a:lnTo>
                      <a:pt x="26" y="1220"/>
                    </a:lnTo>
                    <a:lnTo>
                      <a:pt x="18" y="1222"/>
                    </a:lnTo>
                    <a:lnTo>
                      <a:pt x="12" y="1229"/>
                    </a:lnTo>
                    <a:lnTo>
                      <a:pt x="2" y="1237"/>
                    </a:lnTo>
                    <a:lnTo>
                      <a:pt x="1" y="1241"/>
                    </a:lnTo>
                    <a:lnTo>
                      <a:pt x="4" y="1246"/>
                    </a:lnTo>
                    <a:lnTo>
                      <a:pt x="7" y="1247"/>
                    </a:lnTo>
                    <a:lnTo>
                      <a:pt x="483" y="1247"/>
                    </a:lnTo>
                    <a:lnTo>
                      <a:pt x="486" y="1245"/>
                    </a:lnTo>
                    <a:lnTo>
                      <a:pt x="487" y="1242"/>
                    </a:lnTo>
                    <a:lnTo>
                      <a:pt x="489" y="1239"/>
                    </a:lnTo>
                    <a:lnTo>
                      <a:pt x="487" y="1235"/>
                    </a:lnTo>
                    <a:lnTo>
                      <a:pt x="477" y="1228"/>
                    </a:lnTo>
                    <a:lnTo>
                      <a:pt x="469" y="1222"/>
                    </a:lnTo>
                    <a:lnTo>
                      <a:pt x="461" y="1220"/>
                    </a:lnTo>
                    <a:lnTo>
                      <a:pt x="440" y="1216"/>
                    </a:lnTo>
                    <a:lnTo>
                      <a:pt x="398" y="1208"/>
                    </a:lnTo>
                    <a:lnTo>
                      <a:pt x="377" y="1204"/>
                    </a:lnTo>
                    <a:lnTo>
                      <a:pt x="339" y="1189"/>
                    </a:lnTo>
                    <a:lnTo>
                      <a:pt x="307" y="1163"/>
                    </a:lnTo>
                    <a:lnTo>
                      <a:pt x="285" y="1129"/>
                    </a:lnTo>
                    <a:lnTo>
                      <a:pt x="273" y="1089"/>
                    </a:lnTo>
                    <a:lnTo>
                      <a:pt x="271" y="1066"/>
                    </a:lnTo>
                    <a:lnTo>
                      <a:pt x="269" y="1042"/>
                    </a:lnTo>
                    <a:lnTo>
                      <a:pt x="267" y="1019"/>
                    </a:lnTo>
                    <a:lnTo>
                      <a:pt x="267" y="996"/>
                    </a:lnTo>
                    <a:lnTo>
                      <a:pt x="266" y="904"/>
                    </a:lnTo>
                    <a:lnTo>
                      <a:pt x="266" y="119"/>
                    </a:lnTo>
                    <a:lnTo>
                      <a:pt x="266" y="115"/>
                    </a:lnTo>
                    <a:lnTo>
                      <a:pt x="267" y="104"/>
                    </a:lnTo>
                    <a:lnTo>
                      <a:pt x="277" y="102"/>
                    </a:lnTo>
                    <a:lnTo>
                      <a:pt x="430" y="102"/>
                    </a:lnTo>
                    <a:lnTo>
                      <a:pt x="403" y="36"/>
                    </a:lnTo>
                    <a:lnTo>
                      <a:pt x="395" y="20"/>
                    </a:lnTo>
                    <a:lnTo>
                      <a:pt x="384" y="8"/>
                    </a:lnTo>
                    <a:lnTo>
                      <a:pt x="370" y="2"/>
                    </a:lnTo>
                    <a:lnTo>
                      <a:pt x="366" y="1"/>
                    </a:lnTo>
                    <a:lnTo>
                      <a:pt x="221" y="1"/>
                    </a:lnTo>
                    <a:lnTo>
                      <a:pt x="91" y="1"/>
                    </a:lnTo>
                    <a:close/>
                    <a:moveTo>
                      <a:pt x="351" y="0"/>
                    </a:moveTo>
                    <a:lnTo>
                      <a:pt x="286" y="1"/>
                    </a:lnTo>
                    <a:lnTo>
                      <a:pt x="221" y="1"/>
                    </a:lnTo>
                    <a:lnTo>
                      <a:pt x="366" y="1"/>
                    </a:lnTo>
                    <a:lnTo>
                      <a:pt x="351" y="0"/>
                    </a:lnTo>
                    <a:close/>
                  </a:path>
                </a:pathLst>
              </a:custGeom>
              <a:solidFill>
                <a:srgbClr val="00A650"/>
              </a:solidFill>
              <a:ln>
                <a:noFill/>
              </a:ln>
              <a:extLst>
                <a:ext uri="{91240B29-F687-4f45-9708-019B960494DF}">
                  <a14:hiddenLine xmlns:wpc="http://schemas.microsoft.com/office/word/2010/wordprocessingCanvas" xmlns:cx="http://schemas.microsoft.com/office/drawing/2014/chartex" xmlns:cx1="http://schemas.microsoft.com/office/drawing/2015/9/8/chartex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aink="http://schemas.microsoft.com/office/drawing/2016/ink" xmlns:am3d="http://schemas.microsoft.com/office/drawing/2017/model3d" xmlns:w16cex="http://schemas.microsoft.com/office/word/2018/wordml/cex" xmlns:w16cid="http://schemas.microsoft.com/office/word/2016/wordml/cid" xmlns:w16="http://schemas.microsoft.com/office/word/2018/wordml" xmlns:a14="http://schemas.microsoft.com/office/drawing/2010/main" xmlns:w="http://schemas.openxmlformats.org/wordprocessingml/2006/main" xmlns:w10="urn:schemas-microsoft-com:office:word" xmlns:v="urn:schemas-microsoft-com:vml" xmlns:o="urn:schemas-microsoft-com:office:office" xmlns:mv="urn:schemas-microsoft-com:mac:vml" xmlns:mo="http://schemas.microsoft.com/office/mac/office/2008/main" xmlns="" xmlns:lc="http://schemas.openxmlformats.org/drawingml/2006/lockedCanvas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AutoShape 7">
                <a:extLst>
                  <a:ext uri="{FF2B5EF4-FFF2-40B4-BE49-F238E27FC236}">
                    <a16:creationId xmlns:a16="http://schemas.microsoft.com/office/drawing/2014/main" id="{DAFE685C-F1F7-B343-BD57-9466E15068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89" y="907"/>
                <a:ext cx="763" cy="1248"/>
              </a:xfrm>
              <a:custGeom>
                <a:avLst/>
                <a:gdLst>
                  <a:gd name="T0" fmla="+- 0 2179 1789"/>
                  <a:gd name="T1" fmla="*/ T0 w 763"/>
                  <a:gd name="T2" fmla="+- 0 994 907"/>
                  <a:gd name="T3" fmla="*/ 994 h 1248"/>
                  <a:gd name="T4" fmla="+- 0 2187 1789"/>
                  <a:gd name="T5" fmla="*/ T4 w 763"/>
                  <a:gd name="T6" fmla="+- 0 1011 907"/>
                  <a:gd name="T7" fmla="*/ 1011 h 1248"/>
                  <a:gd name="T8" fmla="+- 0 2186 1789"/>
                  <a:gd name="T9" fmla="*/ T8 w 763"/>
                  <a:gd name="T10" fmla="+- 0 2005 907"/>
                  <a:gd name="T11" fmla="*/ 2005 h 1248"/>
                  <a:gd name="T12" fmla="+- 0 2184 1789"/>
                  <a:gd name="T13" fmla="*/ T12 w 763"/>
                  <a:gd name="T14" fmla="+- 0 2026 907"/>
                  <a:gd name="T15" fmla="*/ 2026 h 1248"/>
                  <a:gd name="T16" fmla="+- 0 2164 1789"/>
                  <a:gd name="T17" fmla="*/ T16 w 763"/>
                  <a:gd name="T18" fmla="+- 0 2083 907"/>
                  <a:gd name="T19" fmla="*/ 2083 h 1248"/>
                  <a:gd name="T20" fmla="+- 0 2111 1789"/>
                  <a:gd name="T21" fmla="*/ T20 w 763"/>
                  <a:gd name="T22" fmla="+- 0 2110 907"/>
                  <a:gd name="T23" fmla="*/ 2110 h 1248"/>
                  <a:gd name="T24" fmla="+- 0 2023 1789"/>
                  <a:gd name="T25" fmla="*/ T24 w 763"/>
                  <a:gd name="T26" fmla="+- 0 2123 907"/>
                  <a:gd name="T27" fmla="*/ 2123 h 1248"/>
                  <a:gd name="T28" fmla="+- 0 1985 1789"/>
                  <a:gd name="T29" fmla="*/ T28 w 763"/>
                  <a:gd name="T30" fmla="+- 0 2129 907"/>
                  <a:gd name="T31" fmla="*/ 2129 h 1248"/>
                  <a:gd name="T32" fmla="+- 0 1967 1789"/>
                  <a:gd name="T33" fmla="*/ T32 w 763"/>
                  <a:gd name="T34" fmla="+- 0 2143 907"/>
                  <a:gd name="T35" fmla="*/ 2143 h 1248"/>
                  <a:gd name="T36" fmla="+- 0 1970 1789"/>
                  <a:gd name="T37" fmla="*/ T36 w 763"/>
                  <a:gd name="T38" fmla="+- 0 2153 907"/>
                  <a:gd name="T39" fmla="*/ 2153 h 1248"/>
                  <a:gd name="T40" fmla="+- 0 2546 1789"/>
                  <a:gd name="T41" fmla="*/ T40 w 763"/>
                  <a:gd name="T42" fmla="+- 0 2155 907"/>
                  <a:gd name="T43" fmla="*/ 2155 h 1248"/>
                  <a:gd name="T44" fmla="+- 0 2552 1789"/>
                  <a:gd name="T45" fmla="*/ T44 w 763"/>
                  <a:gd name="T46" fmla="+- 0 2147 907"/>
                  <a:gd name="T47" fmla="*/ 2147 h 1248"/>
                  <a:gd name="T48" fmla="+- 0 2540 1789"/>
                  <a:gd name="T49" fmla="*/ T48 w 763"/>
                  <a:gd name="T50" fmla="+- 0 2135 907"/>
                  <a:gd name="T51" fmla="*/ 2135 h 1248"/>
                  <a:gd name="T52" fmla="+- 0 2523 1789"/>
                  <a:gd name="T53" fmla="*/ T52 w 763"/>
                  <a:gd name="T54" fmla="+- 0 2127 907"/>
                  <a:gd name="T55" fmla="*/ 2127 h 1248"/>
                  <a:gd name="T56" fmla="+- 0 2441 1789"/>
                  <a:gd name="T57" fmla="*/ T56 w 763"/>
                  <a:gd name="T58" fmla="+- 0 2116 907"/>
                  <a:gd name="T59" fmla="*/ 2116 h 1248"/>
                  <a:gd name="T60" fmla="+- 0 2375 1789"/>
                  <a:gd name="T61" fmla="*/ T60 w 763"/>
                  <a:gd name="T62" fmla="+- 0 2100 907"/>
                  <a:gd name="T63" fmla="*/ 2100 h 1248"/>
                  <a:gd name="T64" fmla="+- 0 2336 1789"/>
                  <a:gd name="T65" fmla="*/ T64 w 763"/>
                  <a:gd name="T66" fmla="+- 0 2055 907"/>
                  <a:gd name="T67" fmla="*/ 2055 h 1248"/>
                  <a:gd name="T68" fmla="+- 0 2329 1789"/>
                  <a:gd name="T69" fmla="*/ T68 w 763"/>
                  <a:gd name="T70" fmla="+- 0 2005 907"/>
                  <a:gd name="T71" fmla="*/ 2005 h 1248"/>
                  <a:gd name="T72" fmla="+- 0 2329 1789"/>
                  <a:gd name="T73" fmla="*/ T72 w 763"/>
                  <a:gd name="T74" fmla="+- 0 1051 907"/>
                  <a:gd name="T75" fmla="*/ 1051 h 1248"/>
                  <a:gd name="T76" fmla="+- 0 2337 1789"/>
                  <a:gd name="T77" fmla="*/ T76 w 763"/>
                  <a:gd name="T78" fmla="+- 0 1007 907"/>
                  <a:gd name="T79" fmla="*/ 1007 h 1248"/>
                  <a:gd name="T80" fmla="+- 0 2201 1789"/>
                  <a:gd name="T81" fmla="*/ T80 w 763"/>
                  <a:gd name="T82" fmla="+- 0 907 907"/>
                  <a:gd name="T83" fmla="*/ 907 h 1248"/>
                  <a:gd name="T84" fmla="+- 0 2174 1789"/>
                  <a:gd name="T85" fmla="*/ T84 w 763"/>
                  <a:gd name="T86" fmla="+- 0 913 907"/>
                  <a:gd name="T87" fmla="*/ 913 h 1248"/>
                  <a:gd name="T88" fmla="+- 0 2157 1789"/>
                  <a:gd name="T89" fmla="*/ T88 w 763"/>
                  <a:gd name="T90" fmla="+- 0 937 907"/>
                  <a:gd name="T91" fmla="*/ 937 h 1248"/>
                  <a:gd name="T92" fmla="+- 0 1789 1789"/>
                  <a:gd name="T93" fmla="*/ T92 w 763"/>
                  <a:gd name="T94" fmla="+- 0 1846 907"/>
                  <a:gd name="T95" fmla="*/ 1846 h 1248"/>
                  <a:gd name="T96" fmla="+- 0 2179 1789"/>
                  <a:gd name="T97" fmla="*/ T96 w 763"/>
                  <a:gd name="T98" fmla="+- 0 994 907"/>
                  <a:gd name="T99" fmla="*/ 994 h 1248"/>
                  <a:gd name="T100" fmla="+- 0 2351 1789"/>
                  <a:gd name="T101" fmla="*/ T100 w 763"/>
                  <a:gd name="T102" fmla="+- 0 982 907"/>
                  <a:gd name="T103" fmla="*/ 982 h 1248"/>
                  <a:gd name="T104" fmla="+- 0 2409 1789"/>
                  <a:gd name="T105" fmla="*/ T104 w 763"/>
                  <a:gd name="T106" fmla="+- 0 954 907"/>
                  <a:gd name="T107" fmla="*/ 954 h 1248"/>
                  <a:gd name="T108" fmla="+- 0 2494 1789"/>
                  <a:gd name="T109" fmla="*/ T108 w 763"/>
                  <a:gd name="T110" fmla="+- 0 942 907"/>
                  <a:gd name="T111" fmla="*/ 942 h 1248"/>
                  <a:gd name="T112" fmla="+- 0 2530 1789"/>
                  <a:gd name="T113" fmla="*/ T112 w 763"/>
                  <a:gd name="T114" fmla="+- 0 936 907"/>
                  <a:gd name="T115" fmla="*/ 936 h 1248"/>
                  <a:gd name="T116" fmla="+- 0 2549 1789"/>
                  <a:gd name="T117" fmla="*/ T116 w 763"/>
                  <a:gd name="T118" fmla="+- 0 920 907"/>
                  <a:gd name="T119" fmla="*/ 920 h 1248"/>
                  <a:gd name="T120" fmla="+- 0 2546 1789"/>
                  <a:gd name="T121" fmla="*/ T120 w 763"/>
                  <a:gd name="T122" fmla="+- 0 909 907"/>
                  <a:gd name="T123" fmla="*/ 909 h 1248"/>
                  <a:gd name="T124" fmla="+- 0 2286 1789"/>
                  <a:gd name="T125" fmla="*/ T124 w 763"/>
                  <a:gd name="T126" fmla="+- 0 908 907"/>
                  <a:gd name="T127" fmla="*/ 908 h 1248"/>
                  <a:gd name="T128" fmla="+- 0 2544 1789"/>
                  <a:gd name="T129" fmla="*/ T128 w 763"/>
                  <a:gd name="T130" fmla="+- 0 908 907"/>
                  <a:gd name="T131" fmla="*/ 908 h 1248"/>
                  <a:gd name="T132" fmla="+- 0 2544 1789"/>
                  <a:gd name="T133" fmla="*/ T132 w 763"/>
                  <a:gd name="T134" fmla="+- 0 908 907"/>
                  <a:gd name="T135" fmla="*/ 908 h 124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  <a:cxn ang="0">
                    <a:pos x="T21" y="T23"/>
                  </a:cxn>
                  <a:cxn ang="0">
                    <a:pos x="T25" y="T27"/>
                  </a:cxn>
                  <a:cxn ang="0">
                    <a:pos x="T29" y="T31"/>
                  </a:cxn>
                  <a:cxn ang="0">
                    <a:pos x="T33" y="T35"/>
                  </a:cxn>
                  <a:cxn ang="0">
                    <a:pos x="T37" y="T39"/>
                  </a:cxn>
                  <a:cxn ang="0">
                    <a:pos x="T41" y="T43"/>
                  </a:cxn>
                  <a:cxn ang="0">
                    <a:pos x="T45" y="T47"/>
                  </a:cxn>
                  <a:cxn ang="0">
                    <a:pos x="T49" y="T51"/>
                  </a:cxn>
                  <a:cxn ang="0">
                    <a:pos x="T53" y="T55"/>
                  </a:cxn>
                  <a:cxn ang="0">
                    <a:pos x="T57" y="T59"/>
                  </a:cxn>
                  <a:cxn ang="0">
                    <a:pos x="T61" y="T63"/>
                  </a:cxn>
                  <a:cxn ang="0">
                    <a:pos x="T65" y="T67"/>
                  </a:cxn>
                  <a:cxn ang="0">
                    <a:pos x="T69" y="T71"/>
                  </a:cxn>
                  <a:cxn ang="0">
                    <a:pos x="T73" y="T75"/>
                  </a:cxn>
                  <a:cxn ang="0">
                    <a:pos x="T77" y="T79"/>
                  </a:cxn>
                  <a:cxn ang="0">
                    <a:pos x="T81" y="T83"/>
                  </a:cxn>
                  <a:cxn ang="0">
                    <a:pos x="T85" y="T87"/>
                  </a:cxn>
                  <a:cxn ang="0">
                    <a:pos x="T89" y="T91"/>
                  </a:cxn>
                  <a:cxn ang="0">
                    <a:pos x="T93" y="T95"/>
                  </a:cxn>
                  <a:cxn ang="0">
                    <a:pos x="T97" y="T99"/>
                  </a:cxn>
                  <a:cxn ang="0">
                    <a:pos x="T101" y="T103"/>
                  </a:cxn>
                  <a:cxn ang="0">
                    <a:pos x="T105" y="T107"/>
                  </a:cxn>
                  <a:cxn ang="0">
                    <a:pos x="T109" y="T111"/>
                  </a:cxn>
                  <a:cxn ang="0">
                    <a:pos x="T113" y="T115"/>
                  </a:cxn>
                  <a:cxn ang="0">
                    <a:pos x="T117" y="T119"/>
                  </a:cxn>
                  <a:cxn ang="0">
                    <a:pos x="T121" y="T123"/>
                  </a:cxn>
                  <a:cxn ang="0">
                    <a:pos x="T125" y="T127"/>
                  </a:cxn>
                  <a:cxn ang="0">
                    <a:pos x="T129" y="T131"/>
                  </a:cxn>
                  <a:cxn ang="0">
                    <a:pos x="T133" y="T135"/>
                  </a:cxn>
                </a:cxnLst>
                <a:rect l="0" t="0" r="r" b="b"/>
                <a:pathLst>
                  <a:path w="763" h="1248">
                    <a:moveTo>
                      <a:pt x="555" y="87"/>
                    </a:moveTo>
                    <a:lnTo>
                      <a:pt x="390" y="87"/>
                    </a:lnTo>
                    <a:lnTo>
                      <a:pt x="397" y="97"/>
                    </a:lnTo>
                    <a:lnTo>
                      <a:pt x="398" y="104"/>
                    </a:lnTo>
                    <a:lnTo>
                      <a:pt x="398" y="1087"/>
                    </a:lnTo>
                    <a:lnTo>
                      <a:pt x="397" y="1098"/>
                    </a:lnTo>
                    <a:lnTo>
                      <a:pt x="396" y="1108"/>
                    </a:lnTo>
                    <a:lnTo>
                      <a:pt x="395" y="1119"/>
                    </a:lnTo>
                    <a:lnTo>
                      <a:pt x="389" y="1152"/>
                    </a:lnTo>
                    <a:lnTo>
                      <a:pt x="375" y="1176"/>
                    </a:lnTo>
                    <a:lnTo>
                      <a:pt x="353" y="1192"/>
                    </a:lnTo>
                    <a:lnTo>
                      <a:pt x="322" y="1203"/>
                    </a:lnTo>
                    <a:lnTo>
                      <a:pt x="293" y="1208"/>
                    </a:lnTo>
                    <a:lnTo>
                      <a:pt x="234" y="1216"/>
                    </a:lnTo>
                    <a:lnTo>
                      <a:pt x="205" y="1220"/>
                    </a:lnTo>
                    <a:lnTo>
                      <a:pt x="196" y="1222"/>
                    </a:lnTo>
                    <a:lnTo>
                      <a:pt x="189" y="1228"/>
                    </a:lnTo>
                    <a:lnTo>
                      <a:pt x="178" y="1236"/>
                    </a:lnTo>
                    <a:lnTo>
                      <a:pt x="177" y="1241"/>
                    </a:lnTo>
                    <a:lnTo>
                      <a:pt x="181" y="1246"/>
                    </a:lnTo>
                    <a:lnTo>
                      <a:pt x="183" y="1248"/>
                    </a:lnTo>
                    <a:lnTo>
                      <a:pt x="757" y="1248"/>
                    </a:lnTo>
                    <a:lnTo>
                      <a:pt x="760" y="1246"/>
                    </a:lnTo>
                    <a:lnTo>
                      <a:pt x="763" y="1240"/>
                    </a:lnTo>
                    <a:lnTo>
                      <a:pt x="762" y="1236"/>
                    </a:lnTo>
                    <a:lnTo>
                      <a:pt x="751" y="1228"/>
                    </a:lnTo>
                    <a:lnTo>
                      <a:pt x="743" y="1222"/>
                    </a:lnTo>
                    <a:lnTo>
                      <a:pt x="734" y="1220"/>
                    </a:lnTo>
                    <a:lnTo>
                      <a:pt x="707" y="1216"/>
                    </a:lnTo>
                    <a:lnTo>
                      <a:pt x="652" y="1209"/>
                    </a:lnTo>
                    <a:lnTo>
                      <a:pt x="625" y="1204"/>
                    </a:lnTo>
                    <a:lnTo>
                      <a:pt x="586" y="1193"/>
                    </a:lnTo>
                    <a:lnTo>
                      <a:pt x="562" y="1175"/>
                    </a:lnTo>
                    <a:lnTo>
                      <a:pt x="547" y="1148"/>
                    </a:lnTo>
                    <a:lnTo>
                      <a:pt x="541" y="1108"/>
                    </a:lnTo>
                    <a:lnTo>
                      <a:pt x="540" y="1098"/>
                    </a:lnTo>
                    <a:lnTo>
                      <a:pt x="540" y="153"/>
                    </a:lnTo>
                    <a:lnTo>
                      <a:pt x="540" y="144"/>
                    </a:lnTo>
                    <a:lnTo>
                      <a:pt x="541" y="135"/>
                    </a:lnTo>
                    <a:lnTo>
                      <a:pt x="548" y="100"/>
                    </a:lnTo>
                    <a:lnTo>
                      <a:pt x="555" y="87"/>
                    </a:lnTo>
                    <a:close/>
                    <a:moveTo>
                      <a:pt x="412" y="0"/>
                    </a:moveTo>
                    <a:lnTo>
                      <a:pt x="396" y="1"/>
                    </a:lnTo>
                    <a:lnTo>
                      <a:pt x="385" y="6"/>
                    </a:lnTo>
                    <a:lnTo>
                      <a:pt x="376" y="16"/>
                    </a:lnTo>
                    <a:lnTo>
                      <a:pt x="368" y="30"/>
                    </a:lnTo>
                    <a:lnTo>
                      <a:pt x="277" y="257"/>
                    </a:lnTo>
                    <a:lnTo>
                      <a:pt x="0" y="939"/>
                    </a:lnTo>
                    <a:lnTo>
                      <a:pt x="35" y="957"/>
                    </a:lnTo>
                    <a:lnTo>
                      <a:pt x="390" y="87"/>
                    </a:lnTo>
                    <a:lnTo>
                      <a:pt x="555" y="87"/>
                    </a:lnTo>
                    <a:lnTo>
                      <a:pt x="562" y="75"/>
                    </a:lnTo>
                    <a:lnTo>
                      <a:pt x="586" y="58"/>
                    </a:lnTo>
                    <a:lnTo>
                      <a:pt x="620" y="47"/>
                    </a:lnTo>
                    <a:lnTo>
                      <a:pt x="648" y="42"/>
                    </a:lnTo>
                    <a:lnTo>
                      <a:pt x="705" y="35"/>
                    </a:lnTo>
                    <a:lnTo>
                      <a:pt x="733" y="30"/>
                    </a:lnTo>
                    <a:lnTo>
                      <a:pt x="741" y="29"/>
                    </a:lnTo>
                    <a:lnTo>
                      <a:pt x="749" y="22"/>
                    </a:lnTo>
                    <a:lnTo>
                      <a:pt x="760" y="13"/>
                    </a:lnTo>
                    <a:lnTo>
                      <a:pt x="761" y="8"/>
                    </a:lnTo>
                    <a:lnTo>
                      <a:pt x="757" y="2"/>
                    </a:lnTo>
                    <a:lnTo>
                      <a:pt x="755" y="1"/>
                    </a:lnTo>
                    <a:lnTo>
                      <a:pt x="497" y="1"/>
                    </a:lnTo>
                    <a:lnTo>
                      <a:pt x="412" y="0"/>
                    </a:lnTo>
                    <a:close/>
                    <a:moveTo>
                      <a:pt x="755" y="1"/>
                    </a:moveTo>
                    <a:lnTo>
                      <a:pt x="497" y="1"/>
                    </a:lnTo>
                    <a:lnTo>
                      <a:pt x="755" y="1"/>
                    </a:lnTo>
                    <a:close/>
                  </a:path>
                </a:pathLst>
              </a:custGeom>
              <a:solidFill>
                <a:srgbClr val="BCBEC0"/>
              </a:solidFill>
              <a:ln>
                <a:noFill/>
              </a:ln>
              <a:extLst>
                <a:ext uri="{91240B29-F687-4f45-9708-019B960494DF}">
                  <a14:hiddenLine xmlns:wpc="http://schemas.microsoft.com/office/word/2010/wordprocessingCanvas" xmlns:cx="http://schemas.microsoft.com/office/drawing/2014/chartex" xmlns:cx1="http://schemas.microsoft.com/office/drawing/2015/9/8/chartex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aink="http://schemas.microsoft.com/office/drawing/2016/ink" xmlns:am3d="http://schemas.microsoft.com/office/drawing/2017/model3d" xmlns:w16cex="http://schemas.microsoft.com/office/word/2018/wordml/cex" xmlns:w16cid="http://schemas.microsoft.com/office/word/2016/wordml/cid" xmlns:w16="http://schemas.microsoft.com/office/word/2018/wordml" xmlns:a14="http://schemas.microsoft.com/office/drawing/2010/main" xmlns:w="http://schemas.openxmlformats.org/wordprocessingml/2006/main" xmlns:w10="urn:schemas-microsoft-com:office:word" xmlns:v="urn:schemas-microsoft-com:vml" xmlns:o="urn:schemas-microsoft-com:office:office" xmlns:mv="urn:schemas-microsoft-com:mac:vml" xmlns:mo="http://schemas.microsoft.com/office/mac/office/2008/main" xmlns="" xmlns:lc="http://schemas.openxmlformats.org/drawingml/2006/lockedCanvas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7" name="Freeform 8">
              <a:extLst>
                <a:ext uri="{FF2B5EF4-FFF2-40B4-BE49-F238E27FC236}">
                  <a16:creationId xmlns:a16="http://schemas.microsoft.com/office/drawing/2014/main" id="{27DA2946-2BDA-D245-BDF8-AB18040B43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4425" y="495300"/>
              <a:ext cx="230505" cy="294640"/>
            </a:xfrm>
            <a:custGeom>
              <a:avLst/>
              <a:gdLst>
                <a:gd name="T0" fmla="+- 0 3011 2660"/>
                <a:gd name="T1" fmla="*/ T0 w 363"/>
                <a:gd name="T2" fmla="+- 0 1691 1691"/>
                <a:gd name="T3" fmla="*/ 1691 h 464"/>
                <a:gd name="T4" fmla="+- 0 3006 2660"/>
                <a:gd name="T5" fmla="*/ T4 w 363"/>
                <a:gd name="T6" fmla="+- 0 1692 1691"/>
                <a:gd name="T7" fmla="*/ 1692 h 464"/>
                <a:gd name="T8" fmla="+- 0 2996 2660"/>
                <a:gd name="T9" fmla="*/ T8 w 363"/>
                <a:gd name="T10" fmla="+- 0 1705 1691"/>
                <a:gd name="T11" fmla="*/ 1705 h 464"/>
                <a:gd name="T12" fmla="+- 0 2988 2660"/>
                <a:gd name="T13" fmla="*/ T12 w 363"/>
                <a:gd name="T14" fmla="+- 0 1714 1691"/>
                <a:gd name="T15" fmla="*/ 1714 h 464"/>
                <a:gd name="T16" fmla="+- 0 2984 2660"/>
                <a:gd name="T17" fmla="*/ T16 w 363"/>
                <a:gd name="T18" fmla="+- 0 1724 1691"/>
                <a:gd name="T19" fmla="*/ 1724 h 464"/>
                <a:gd name="T20" fmla="+- 0 2961 2660"/>
                <a:gd name="T21" fmla="*/ T20 w 363"/>
                <a:gd name="T22" fmla="+- 0 1793 1691"/>
                <a:gd name="T23" fmla="*/ 1793 h 464"/>
                <a:gd name="T24" fmla="+- 0 2939 2660"/>
                <a:gd name="T25" fmla="*/ T24 w 363"/>
                <a:gd name="T26" fmla="+- 0 1863 1691"/>
                <a:gd name="T27" fmla="*/ 1863 h 464"/>
                <a:gd name="T28" fmla="+- 0 2916 2660"/>
                <a:gd name="T29" fmla="*/ T28 w 363"/>
                <a:gd name="T30" fmla="+- 0 1933 1691"/>
                <a:gd name="T31" fmla="*/ 1933 h 464"/>
                <a:gd name="T32" fmla="+- 0 2890 2660"/>
                <a:gd name="T33" fmla="*/ T32 w 363"/>
                <a:gd name="T34" fmla="+- 0 2001 1691"/>
                <a:gd name="T35" fmla="*/ 2001 h 464"/>
                <a:gd name="T36" fmla="+- 0 2834 2660"/>
                <a:gd name="T37" fmla="*/ T36 w 363"/>
                <a:gd name="T38" fmla="+- 0 2081 1691"/>
                <a:gd name="T39" fmla="*/ 2081 h 464"/>
                <a:gd name="T40" fmla="+- 0 2744 2660"/>
                <a:gd name="T41" fmla="*/ T40 w 363"/>
                <a:gd name="T42" fmla="+- 0 2116 1691"/>
                <a:gd name="T43" fmla="*/ 2116 h 464"/>
                <a:gd name="T44" fmla="+- 0 2665 2660"/>
                <a:gd name="T45" fmla="*/ T44 w 363"/>
                <a:gd name="T46" fmla="+- 0 2120 1691"/>
                <a:gd name="T47" fmla="*/ 2120 h 464"/>
                <a:gd name="T48" fmla="+- 0 2660 2660"/>
                <a:gd name="T49" fmla="*/ T48 w 363"/>
                <a:gd name="T50" fmla="+- 0 2128 1691"/>
                <a:gd name="T51" fmla="*/ 2128 h 464"/>
                <a:gd name="T52" fmla="+- 0 2672 2660"/>
                <a:gd name="T53" fmla="*/ T52 w 363"/>
                <a:gd name="T54" fmla="+- 0 2152 1691"/>
                <a:gd name="T55" fmla="*/ 2152 h 464"/>
                <a:gd name="T56" fmla="+- 0 2675 2660"/>
                <a:gd name="T57" fmla="*/ T56 w 363"/>
                <a:gd name="T58" fmla="+- 0 2154 1691"/>
                <a:gd name="T59" fmla="*/ 2154 h 464"/>
                <a:gd name="T60" fmla="+- 0 2994 2660"/>
                <a:gd name="T61" fmla="*/ T60 w 363"/>
                <a:gd name="T62" fmla="+- 0 2154 1691"/>
                <a:gd name="T63" fmla="*/ 2154 h 464"/>
                <a:gd name="T64" fmla="+- 0 2999 2660"/>
                <a:gd name="T65" fmla="*/ T64 w 363"/>
                <a:gd name="T66" fmla="+- 0 2150 1691"/>
                <a:gd name="T67" fmla="*/ 2150 h 464"/>
                <a:gd name="T68" fmla="+- 0 3023 2660"/>
                <a:gd name="T69" fmla="*/ T68 w 363"/>
                <a:gd name="T70" fmla="+- 0 1699 1691"/>
                <a:gd name="T71" fmla="*/ 1699 h 464"/>
                <a:gd name="T72" fmla="+- 0 3020 2660"/>
                <a:gd name="T73" fmla="*/ T72 w 363"/>
                <a:gd name="T74" fmla="+- 0 1695 1691"/>
                <a:gd name="T75" fmla="*/ 1695 h 464"/>
                <a:gd name="T76" fmla="+- 0 3011 2660"/>
                <a:gd name="T77" fmla="*/ T76 w 363"/>
                <a:gd name="T78" fmla="+- 0 1691 1691"/>
                <a:gd name="T79" fmla="*/ 1691 h 46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</a:cxnLst>
              <a:rect l="0" t="0" r="r" b="b"/>
              <a:pathLst>
                <a:path w="363" h="464">
                  <a:moveTo>
                    <a:pt x="351" y="0"/>
                  </a:moveTo>
                  <a:lnTo>
                    <a:pt x="346" y="1"/>
                  </a:lnTo>
                  <a:lnTo>
                    <a:pt x="336" y="14"/>
                  </a:lnTo>
                  <a:lnTo>
                    <a:pt x="328" y="23"/>
                  </a:lnTo>
                  <a:lnTo>
                    <a:pt x="324" y="33"/>
                  </a:lnTo>
                  <a:lnTo>
                    <a:pt x="301" y="102"/>
                  </a:lnTo>
                  <a:lnTo>
                    <a:pt x="279" y="172"/>
                  </a:lnTo>
                  <a:lnTo>
                    <a:pt x="256" y="242"/>
                  </a:lnTo>
                  <a:lnTo>
                    <a:pt x="230" y="310"/>
                  </a:lnTo>
                  <a:lnTo>
                    <a:pt x="174" y="390"/>
                  </a:lnTo>
                  <a:lnTo>
                    <a:pt x="84" y="425"/>
                  </a:lnTo>
                  <a:lnTo>
                    <a:pt x="5" y="429"/>
                  </a:lnTo>
                  <a:lnTo>
                    <a:pt x="0" y="437"/>
                  </a:lnTo>
                  <a:lnTo>
                    <a:pt x="12" y="461"/>
                  </a:lnTo>
                  <a:lnTo>
                    <a:pt x="15" y="463"/>
                  </a:lnTo>
                  <a:lnTo>
                    <a:pt x="334" y="463"/>
                  </a:lnTo>
                  <a:lnTo>
                    <a:pt x="339" y="459"/>
                  </a:lnTo>
                  <a:lnTo>
                    <a:pt x="363" y="8"/>
                  </a:lnTo>
                  <a:lnTo>
                    <a:pt x="360" y="4"/>
                  </a:lnTo>
                  <a:lnTo>
                    <a:pt x="351" y="0"/>
                  </a:ln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wpc="http://schemas.microsoft.com/office/word/2010/wordprocessingCanvas" xmlns:cx="http://schemas.microsoft.com/office/drawing/2014/chartex" xmlns:cx1="http://schemas.microsoft.com/office/drawing/2015/9/8/chartex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aink="http://schemas.microsoft.com/office/drawing/2016/ink" xmlns:am3d="http://schemas.microsoft.com/office/drawing/2017/model3d" xmlns:w16cex="http://schemas.microsoft.com/office/word/2018/wordml/cex" xmlns:w16cid="http://schemas.microsoft.com/office/word/2016/wordml/cid" xmlns:w16="http://schemas.microsoft.com/office/word/2018/wordml" xmlns:a14="http://schemas.microsoft.com/office/drawing/2010/main" xmlns:w="http://schemas.openxmlformats.org/wordprocessingml/2006/main" xmlns:w10="urn:schemas-microsoft-com:office:word" xmlns:v="urn:schemas-microsoft-com:vml" xmlns:o="urn:schemas-microsoft-com:office:office" xmlns:mv="urn:schemas-microsoft-com:mac:vml" xmlns:mo="http://schemas.microsoft.com/office/mac/office/2008/main" xmlns="" xmlns:lc="http://schemas.openxmlformats.org/drawingml/2006/lockedCanvas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0" name="Rettangolo 9">
            <a:extLst>
              <a:ext uri="{FF2B5EF4-FFF2-40B4-BE49-F238E27FC236}">
                <a16:creationId xmlns:a16="http://schemas.microsoft.com/office/drawing/2014/main" id="{DF4E0B97-1536-3842-BE64-FE2DD34296A5}"/>
              </a:ext>
            </a:extLst>
          </p:cNvPr>
          <p:cNvSpPr/>
          <p:nvPr/>
        </p:nvSpPr>
        <p:spPr>
          <a:xfrm>
            <a:off x="2807534" y="608246"/>
            <a:ext cx="792237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Times New Roman" panose="02020603050405020304" pitchFamily="18" charset="0"/>
                <a:cs typeface="+mn-cs"/>
              </a:rPr>
              <a:t>DIREZIONE GENERALE dell’IMMIGRAZIONE e delle POLITICHE di INTEGRAZIONE </a:t>
            </a:r>
          </a:p>
        </p:txBody>
      </p:sp>
      <p:sp>
        <p:nvSpPr>
          <p:cNvPr id="11" name="Rectangle 14">
            <a:extLst>
              <a:ext uri="{FF2B5EF4-FFF2-40B4-BE49-F238E27FC236}">
                <a16:creationId xmlns:a16="http://schemas.microsoft.com/office/drawing/2014/main" id="{DE4B6E8F-FEA7-754C-BBCF-52B74FD324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8780" y="1047880"/>
            <a:ext cx="10417738" cy="122784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wrap="square">
            <a:spAutoFit/>
          </a:bodyPr>
          <a:lstStyle>
            <a:lvl1pPr>
              <a:defRPr sz="2400" b="1">
                <a:solidFill>
                  <a:srgbClr val="003399"/>
                </a:solidFill>
                <a:latin typeface="Georgia" pitchFamily="18" charset="0"/>
              </a:defRPr>
            </a:lvl1pPr>
            <a:lvl2pPr marL="742950" indent="-285750">
              <a:defRPr sz="2400" b="1">
                <a:solidFill>
                  <a:srgbClr val="003399"/>
                </a:solidFill>
                <a:latin typeface="Georgia" pitchFamily="18" charset="0"/>
              </a:defRPr>
            </a:lvl2pPr>
            <a:lvl3pPr marL="1143000" indent="-228600">
              <a:defRPr sz="2400" b="1">
                <a:solidFill>
                  <a:srgbClr val="003399"/>
                </a:solidFill>
                <a:latin typeface="Georgia" pitchFamily="18" charset="0"/>
              </a:defRPr>
            </a:lvl3pPr>
            <a:lvl4pPr marL="1600200" indent="-228600">
              <a:defRPr sz="2400" b="1">
                <a:solidFill>
                  <a:srgbClr val="003399"/>
                </a:solidFill>
                <a:latin typeface="Georgia" pitchFamily="18" charset="0"/>
              </a:defRPr>
            </a:lvl4pPr>
            <a:lvl5pPr marL="2057400" indent="-228600">
              <a:defRPr sz="2400" b="1">
                <a:solidFill>
                  <a:srgbClr val="003399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Georgia" pitchFamily="18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Rectangle 14">
            <a:extLst>
              <a:ext uri="{FF2B5EF4-FFF2-40B4-BE49-F238E27FC236}">
                <a16:creationId xmlns:a16="http://schemas.microsoft.com/office/drawing/2014/main" id="{EB7D6686-D438-054C-BB63-23736F8B7A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8935" y="6276789"/>
            <a:ext cx="7794131" cy="96715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wrap="square">
            <a:spAutoFit/>
          </a:bodyPr>
          <a:lstStyle>
            <a:lvl1pPr>
              <a:defRPr sz="2400" b="1">
                <a:solidFill>
                  <a:srgbClr val="003399"/>
                </a:solidFill>
                <a:latin typeface="Georgia" pitchFamily="18" charset="0"/>
              </a:defRPr>
            </a:lvl1pPr>
            <a:lvl2pPr marL="742950" indent="-285750">
              <a:defRPr sz="2400" b="1">
                <a:solidFill>
                  <a:srgbClr val="003399"/>
                </a:solidFill>
                <a:latin typeface="Georgia" pitchFamily="18" charset="0"/>
              </a:defRPr>
            </a:lvl2pPr>
            <a:lvl3pPr marL="1143000" indent="-228600">
              <a:defRPr sz="2400" b="1">
                <a:solidFill>
                  <a:srgbClr val="003399"/>
                </a:solidFill>
                <a:latin typeface="Georgia" pitchFamily="18" charset="0"/>
              </a:defRPr>
            </a:lvl3pPr>
            <a:lvl4pPr marL="1600200" indent="-228600">
              <a:defRPr sz="2400" b="1">
                <a:solidFill>
                  <a:srgbClr val="003399"/>
                </a:solidFill>
                <a:latin typeface="Georgia" pitchFamily="18" charset="0"/>
              </a:defRPr>
            </a:lvl4pPr>
            <a:lvl5pPr marL="2057400" indent="-228600">
              <a:defRPr sz="2400" b="1">
                <a:solidFill>
                  <a:srgbClr val="003399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Georgia" pitchFamily="18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CasellaDiTesto 7">
            <a:extLst>
              <a:ext uri="{FF2B5EF4-FFF2-40B4-BE49-F238E27FC236}">
                <a16:creationId xmlns:a16="http://schemas.microsoft.com/office/drawing/2014/main" id="{4B6583DA-7B72-DF4F-883D-83B246D7754C}"/>
              </a:ext>
            </a:extLst>
          </p:cNvPr>
          <p:cNvSpPr txBox="1"/>
          <p:nvPr/>
        </p:nvSpPr>
        <p:spPr>
          <a:xfrm>
            <a:off x="3019389" y="6373505"/>
            <a:ext cx="60913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charset="0"/>
              </a:rPr>
              <a:t>www.lavoro.gov.it     –     www.integrazionemigranti.gov.it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776D1C02-8366-4D32-AEAB-C52CC9116503}"/>
              </a:ext>
            </a:extLst>
          </p:cNvPr>
          <p:cNvSpPr txBox="1"/>
          <p:nvPr/>
        </p:nvSpPr>
        <p:spPr>
          <a:xfrm>
            <a:off x="6919351" y="2613045"/>
            <a:ext cx="13243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Ministero del Lavoro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64129A09-8088-4FAE-9912-DB899D1D9F76}"/>
              </a:ext>
            </a:extLst>
          </p:cNvPr>
          <p:cNvSpPr txBox="1"/>
          <p:nvPr/>
        </p:nvSpPr>
        <p:spPr>
          <a:xfrm>
            <a:off x="6095999" y="4923100"/>
            <a:ext cx="14994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Ministero dell’Istruzione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53A5D7DA-AAFC-4DA9-861E-F25D88DD3B62}"/>
              </a:ext>
            </a:extLst>
          </p:cNvPr>
          <p:cNvSpPr txBox="1"/>
          <p:nvPr/>
        </p:nvSpPr>
        <p:spPr>
          <a:xfrm>
            <a:off x="7108537" y="3773144"/>
            <a:ext cx="13243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Ministero della Salute</a:t>
            </a: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D5D1595B-DB9D-4560-BACF-2C43E5AEB2CA}"/>
              </a:ext>
            </a:extLst>
          </p:cNvPr>
          <p:cNvSpPr txBox="1"/>
          <p:nvPr/>
        </p:nvSpPr>
        <p:spPr>
          <a:xfrm>
            <a:off x="4768211" y="4745417"/>
            <a:ext cx="14994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Regioni e Province Autonome</a:t>
            </a:r>
          </a:p>
        </p:txBody>
      </p:sp>
      <p:sp>
        <p:nvSpPr>
          <p:cNvPr id="20" name="object 3">
            <a:extLst>
              <a:ext uri="{FF2B5EF4-FFF2-40B4-BE49-F238E27FC236}">
                <a16:creationId xmlns:a16="http://schemas.microsoft.com/office/drawing/2014/main" id="{F4CCCFD2-CDB9-4BC6-A0E7-5B152B79F278}"/>
              </a:ext>
            </a:extLst>
          </p:cNvPr>
          <p:cNvSpPr txBox="1"/>
          <p:nvPr/>
        </p:nvSpPr>
        <p:spPr>
          <a:xfrm>
            <a:off x="800480" y="1300368"/>
            <a:ext cx="10676038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1" i="0" u="none" strike="noStrike" kern="1200" cap="none" spc="-5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Titillium"/>
                <a:ea typeface="+mn-ea"/>
                <a:cs typeface="Titillium"/>
              </a:rPr>
              <a:t> Una presenza stabile</a:t>
            </a:r>
            <a:endParaRPr kumimoji="0" sz="28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Titillium"/>
              <a:ea typeface="+mn-ea"/>
              <a:cs typeface="Titillium"/>
            </a:endParaRPr>
          </a:p>
        </p:txBody>
      </p:sp>
      <p:pic>
        <p:nvPicPr>
          <p:cNvPr id="21" name="Immagine 20" descr="Immagine che contiene strumento scrittorio, stazionario, gruppo, matita&#10;&#10;Descrizione generata automaticamente">
            <a:extLst>
              <a:ext uri="{FF2B5EF4-FFF2-40B4-BE49-F238E27FC236}">
                <a16:creationId xmlns:a16="http://schemas.microsoft.com/office/drawing/2014/main" id="{0E0AB16A-127A-4FC5-A631-073EA940F9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3307" y="2095803"/>
            <a:ext cx="5703864" cy="3670748"/>
          </a:xfrm>
          <a:prstGeom prst="rect">
            <a:avLst/>
          </a:prstGeom>
          <a:effectLst>
            <a:glow>
              <a:schemeClr val="accent3">
                <a:satMod val="175000"/>
                <a:alpha val="34000"/>
              </a:schemeClr>
            </a:glow>
            <a:outerShdw blurRad="25400" dist="38100" dir="2700000" algn="tl" rotWithShape="0">
              <a:schemeClr val="bg1">
                <a:lumMod val="50000"/>
                <a:alpha val="40000"/>
              </a:schemeClr>
            </a:outerShdw>
            <a:softEdge rad="139700"/>
          </a:effectLst>
        </p:spPr>
      </p:pic>
      <p:sp>
        <p:nvSpPr>
          <p:cNvPr id="19" name="Rettangolo con due angoli in diagonale arrotondati 18">
            <a:extLst>
              <a:ext uri="{FF2B5EF4-FFF2-40B4-BE49-F238E27FC236}">
                <a16:creationId xmlns:a16="http://schemas.microsoft.com/office/drawing/2014/main" id="{2099E330-62EB-4CCD-B067-DC8B52DC150C}"/>
              </a:ext>
            </a:extLst>
          </p:cNvPr>
          <p:cNvSpPr/>
          <p:nvPr/>
        </p:nvSpPr>
        <p:spPr>
          <a:xfrm>
            <a:off x="6919351" y="1990037"/>
            <a:ext cx="3758988" cy="3758988"/>
          </a:xfrm>
          <a:prstGeom prst="round2Diag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Il </a:t>
            </a: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66%</a:t>
            </a: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dei cittadini non comunitari – circa 2.350.000 - ha un permesso di soggiorno di lungo periodo, che richiede la presenza in Italia da più di 5 anni e dei requisiti reddituali. </a:t>
            </a:r>
          </a:p>
        </p:txBody>
      </p:sp>
    </p:spTree>
    <p:extLst>
      <p:ext uri="{BB962C8B-B14F-4D97-AF65-F5344CB8AC3E}">
        <p14:creationId xmlns:p14="http://schemas.microsoft.com/office/powerpoint/2010/main" val="30220664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o 3">
            <a:extLst>
              <a:ext uri="{FF2B5EF4-FFF2-40B4-BE49-F238E27FC236}">
                <a16:creationId xmlns:a16="http://schemas.microsoft.com/office/drawing/2014/main" id="{4D046F44-84A0-4447-A6F5-9720164BE443}"/>
              </a:ext>
            </a:extLst>
          </p:cNvPr>
          <p:cNvGrpSpPr>
            <a:grpSpLocks noChangeAspect="1"/>
          </p:cNvGrpSpPr>
          <p:nvPr/>
        </p:nvGrpSpPr>
        <p:grpSpPr>
          <a:xfrm>
            <a:off x="1893463" y="115673"/>
            <a:ext cx="966440" cy="843463"/>
            <a:chOff x="0" y="0"/>
            <a:chExt cx="1344930" cy="1122045"/>
          </a:xfrm>
        </p:grpSpPr>
        <p:pic>
          <p:nvPicPr>
            <p:cNvPr id="5" name="image1.png">
              <a:extLst>
                <a:ext uri="{FF2B5EF4-FFF2-40B4-BE49-F238E27FC236}">
                  <a16:creationId xmlns:a16="http://schemas.microsoft.com/office/drawing/2014/main" id="{75ED48DE-C345-BA41-8BE3-7C830560BAB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876300"/>
              <a:ext cx="1344295" cy="245745"/>
            </a:xfrm>
            <a:prstGeom prst="rect">
              <a:avLst/>
            </a:prstGeom>
          </p:spPr>
        </p:pic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2994E358-84F7-B341-A416-84415B4720D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045210" cy="798195"/>
              <a:chOff x="906" y="907"/>
              <a:chExt cx="1646" cy="1257"/>
            </a:xfrm>
          </p:grpSpPr>
          <p:sp>
            <p:nvSpPr>
              <p:cNvPr id="8" name="AutoShape 6">
                <a:extLst>
                  <a:ext uri="{FF2B5EF4-FFF2-40B4-BE49-F238E27FC236}">
                    <a16:creationId xmlns:a16="http://schemas.microsoft.com/office/drawing/2014/main" id="{E0DA9AEC-F511-F341-8D86-5A19103B7A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6" y="907"/>
                <a:ext cx="856" cy="1257"/>
              </a:xfrm>
              <a:custGeom>
                <a:avLst/>
                <a:gdLst>
                  <a:gd name="T0" fmla="+- 0 1183 906"/>
                  <a:gd name="T1" fmla="*/ T0 w 856"/>
                  <a:gd name="T2" fmla="+- 0 1009 907"/>
                  <a:gd name="T3" fmla="*/ 1009 h 1257"/>
                  <a:gd name="T4" fmla="+- 0 1547 906"/>
                  <a:gd name="T5" fmla="*/ T4 w 856"/>
                  <a:gd name="T6" fmla="+- 0 1903 907"/>
                  <a:gd name="T7" fmla="*/ 1903 h 1257"/>
                  <a:gd name="T8" fmla="+- 0 1649 906"/>
                  <a:gd name="T9" fmla="*/ T8 w 856"/>
                  <a:gd name="T10" fmla="+- 0 2147 907"/>
                  <a:gd name="T11" fmla="*/ 2147 h 1257"/>
                  <a:gd name="T12" fmla="+- 0 1680 906"/>
                  <a:gd name="T13" fmla="*/ T12 w 856"/>
                  <a:gd name="T14" fmla="+- 0 2164 907"/>
                  <a:gd name="T15" fmla="*/ 2164 h 1257"/>
                  <a:gd name="T16" fmla="+- 0 1704 906"/>
                  <a:gd name="T17" fmla="*/ T16 w 856"/>
                  <a:gd name="T18" fmla="+- 0 2160 907"/>
                  <a:gd name="T19" fmla="*/ 2160 h 1257"/>
                  <a:gd name="T20" fmla="+- 0 1762 906"/>
                  <a:gd name="T21" fmla="*/ T20 w 856"/>
                  <a:gd name="T22" fmla="+- 0 2020 907"/>
                  <a:gd name="T23" fmla="*/ 2020 h 1257"/>
                  <a:gd name="T24" fmla="+- 0 1727 906"/>
                  <a:gd name="T25" fmla="*/ T24 w 856"/>
                  <a:gd name="T26" fmla="+- 0 1975 907"/>
                  <a:gd name="T27" fmla="*/ 1975 h 1257"/>
                  <a:gd name="T28" fmla="+- 0 1697 906"/>
                  <a:gd name="T29" fmla="*/ T28 w 856"/>
                  <a:gd name="T30" fmla="+- 0 1903 907"/>
                  <a:gd name="T31" fmla="*/ 1903 h 1257"/>
                  <a:gd name="T32" fmla="+- 0 1336 906"/>
                  <a:gd name="T33" fmla="*/ T32 w 856"/>
                  <a:gd name="T34" fmla="+- 0 1009 907"/>
                  <a:gd name="T35" fmla="*/ 1009 h 1257"/>
                  <a:gd name="T36" fmla="+- 0 912 906"/>
                  <a:gd name="T37" fmla="*/ T36 w 856"/>
                  <a:gd name="T38" fmla="+- 0 908 907"/>
                  <a:gd name="T39" fmla="*/ 908 h 1257"/>
                  <a:gd name="T40" fmla="+- 0 906 906"/>
                  <a:gd name="T41" fmla="*/ T40 w 856"/>
                  <a:gd name="T42" fmla="+- 0 919 907"/>
                  <a:gd name="T43" fmla="*/ 919 h 1257"/>
                  <a:gd name="T44" fmla="+- 0 918 906"/>
                  <a:gd name="T45" fmla="*/ T44 w 856"/>
                  <a:gd name="T46" fmla="+- 0 930 907"/>
                  <a:gd name="T47" fmla="*/ 930 h 1257"/>
                  <a:gd name="T48" fmla="+- 0 934 906"/>
                  <a:gd name="T49" fmla="*/ T48 w 856"/>
                  <a:gd name="T50" fmla="+- 0 937 907"/>
                  <a:gd name="T51" fmla="*/ 937 h 1257"/>
                  <a:gd name="T52" fmla="+- 0 974 906"/>
                  <a:gd name="T53" fmla="*/ T52 w 856"/>
                  <a:gd name="T54" fmla="+- 0 943 907"/>
                  <a:gd name="T55" fmla="*/ 943 h 1257"/>
                  <a:gd name="T56" fmla="+- 0 1069 906"/>
                  <a:gd name="T57" fmla="*/ T56 w 856"/>
                  <a:gd name="T58" fmla="+- 0 958 907"/>
                  <a:gd name="T59" fmla="*/ 958 h 1257"/>
                  <a:gd name="T60" fmla="+- 0 1122 906"/>
                  <a:gd name="T61" fmla="*/ T60 w 856"/>
                  <a:gd name="T62" fmla="+- 0 1017 907"/>
                  <a:gd name="T63" fmla="*/ 1017 h 1257"/>
                  <a:gd name="T64" fmla="+- 0 1127 906"/>
                  <a:gd name="T65" fmla="*/ T64 w 856"/>
                  <a:gd name="T66" fmla="+- 0 1456 907"/>
                  <a:gd name="T67" fmla="*/ 1456 h 1257"/>
                  <a:gd name="T68" fmla="+- 0 1127 906"/>
                  <a:gd name="T69" fmla="*/ T68 w 856"/>
                  <a:gd name="T70" fmla="+- 0 1829 907"/>
                  <a:gd name="T71" fmla="*/ 1829 h 1257"/>
                  <a:gd name="T72" fmla="+- 0 1126 906"/>
                  <a:gd name="T73" fmla="*/ T72 w 856"/>
                  <a:gd name="T74" fmla="+- 0 1961 907"/>
                  <a:gd name="T75" fmla="*/ 1961 h 1257"/>
                  <a:gd name="T76" fmla="+- 0 1097 906"/>
                  <a:gd name="T77" fmla="*/ T76 w 856"/>
                  <a:gd name="T78" fmla="+- 0 2066 907"/>
                  <a:gd name="T79" fmla="*/ 2066 h 1257"/>
                  <a:gd name="T80" fmla="+- 0 1000 906"/>
                  <a:gd name="T81" fmla="*/ T80 w 856"/>
                  <a:gd name="T82" fmla="+- 0 2114 907"/>
                  <a:gd name="T83" fmla="*/ 2114 h 1257"/>
                  <a:gd name="T84" fmla="+- 0 966 906"/>
                  <a:gd name="T85" fmla="*/ T84 w 856"/>
                  <a:gd name="T86" fmla="+- 0 2120 907"/>
                  <a:gd name="T87" fmla="*/ 2120 h 1257"/>
                  <a:gd name="T88" fmla="+- 0 932 906"/>
                  <a:gd name="T89" fmla="*/ T88 w 856"/>
                  <a:gd name="T90" fmla="+- 0 2127 907"/>
                  <a:gd name="T91" fmla="*/ 2127 h 1257"/>
                  <a:gd name="T92" fmla="+- 0 918 906"/>
                  <a:gd name="T93" fmla="*/ T92 w 856"/>
                  <a:gd name="T94" fmla="+- 0 2136 907"/>
                  <a:gd name="T95" fmla="*/ 2136 h 1257"/>
                  <a:gd name="T96" fmla="+- 0 907 906"/>
                  <a:gd name="T97" fmla="*/ T96 w 856"/>
                  <a:gd name="T98" fmla="+- 0 2148 907"/>
                  <a:gd name="T99" fmla="*/ 2148 h 1257"/>
                  <a:gd name="T100" fmla="+- 0 913 906"/>
                  <a:gd name="T101" fmla="*/ T100 w 856"/>
                  <a:gd name="T102" fmla="+- 0 2154 907"/>
                  <a:gd name="T103" fmla="*/ 2154 h 1257"/>
                  <a:gd name="T104" fmla="+- 0 1392 906"/>
                  <a:gd name="T105" fmla="*/ T104 w 856"/>
                  <a:gd name="T106" fmla="+- 0 2152 907"/>
                  <a:gd name="T107" fmla="*/ 2152 h 1257"/>
                  <a:gd name="T108" fmla="+- 0 1393 906"/>
                  <a:gd name="T109" fmla="*/ T108 w 856"/>
                  <a:gd name="T110" fmla="+- 0 2149 907"/>
                  <a:gd name="T111" fmla="*/ 2149 h 1257"/>
                  <a:gd name="T112" fmla="+- 0 1393 906"/>
                  <a:gd name="T113" fmla="*/ T112 w 856"/>
                  <a:gd name="T114" fmla="+- 0 2142 907"/>
                  <a:gd name="T115" fmla="*/ 2142 h 1257"/>
                  <a:gd name="T116" fmla="+- 0 1375 906"/>
                  <a:gd name="T117" fmla="*/ T116 w 856"/>
                  <a:gd name="T118" fmla="+- 0 2129 907"/>
                  <a:gd name="T119" fmla="*/ 2129 h 1257"/>
                  <a:gd name="T120" fmla="+- 0 1346 906"/>
                  <a:gd name="T121" fmla="*/ T120 w 856"/>
                  <a:gd name="T122" fmla="+- 0 2123 907"/>
                  <a:gd name="T123" fmla="*/ 2123 h 1257"/>
                  <a:gd name="T124" fmla="+- 0 1283 906"/>
                  <a:gd name="T125" fmla="*/ T124 w 856"/>
                  <a:gd name="T126" fmla="+- 0 2111 907"/>
                  <a:gd name="T127" fmla="*/ 2111 h 1257"/>
                  <a:gd name="T128" fmla="+- 0 1213 906"/>
                  <a:gd name="T129" fmla="*/ T128 w 856"/>
                  <a:gd name="T130" fmla="+- 0 2070 907"/>
                  <a:gd name="T131" fmla="*/ 2070 h 1257"/>
                  <a:gd name="T132" fmla="+- 0 1179 906"/>
                  <a:gd name="T133" fmla="*/ T132 w 856"/>
                  <a:gd name="T134" fmla="+- 0 1996 907"/>
                  <a:gd name="T135" fmla="*/ 1996 h 1257"/>
                  <a:gd name="T136" fmla="+- 0 1175 906"/>
                  <a:gd name="T137" fmla="*/ T136 w 856"/>
                  <a:gd name="T138" fmla="+- 0 1949 907"/>
                  <a:gd name="T139" fmla="*/ 1949 h 1257"/>
                  <a:gd name="T140" fmla="+- 0 1173 906"/>
                  <a:gd name="T141" fmla="*/ T140 w 856"/>
                  <a:gd name="T142" fmla="+- 0 1903 907"/>
                  <a:gd name="T143" fmla="*/ 1903 h 1257"/>
                  <a:gd name="T144" fmla="+- 0 1172 906"/>
                  <a:gd name="T145" fmla="*/ T144 w 856"/>
                  <a:gd name="T146" fmla="+- 0 1026 907"/>
                  <a:gd name="T147" fmla="*/ 1026 h 1257"/>
                  <a:gd name="T148" fmla="+- 0 1173 906"/>
                  <a:gd name="T149" fmla="*/ T148 w 856"/>
                  <a:gd name="T150" fmla="+- 0 1011 907"/>
                  <a:gd name="T151" fmla="*/ 1011 h 1257"/>
                  <a:gd name="T152" fmla="+- 0 1336 906"/>
                  <a:gd name="T153" fmla="*/ T152 w 856"/>
                  <a:gd name="T154" fmla="+- 0 1009 907"/>
                  <a:gd name="T155" fmla="*/ 1009 h 1257"/>
                  <a:gd name="T156" fmla="+- 0 1301 906"/>
                  <a:gd name="T157" fmla="*/ T156 w 856"/>
                  <a:gd name="T158" fmla="+- 0 927 907"/>
                  <a:gd name="T159" fmla="*/ 927 h 1257"/>
                  <a:gd name="T160" fmla="+- 0 1276 906"/>
                  <a:gd name="T161" fmla="*/ T160 w 856"/>
                  <a:gd name="T162" fmla="+- 0 909 907"/>
                  <a:gd name="T163" fmla="*/ 909 h 1257"/>
                  <a:gd name="T164" fmla="+- 0 1127 906"/>
                  <a:gd name="T165" fmla="*/ T164 w 856"/>
                  <a:gd name="T166" fmla="+- 0 908 907"/>
                  <a:gd name="T167" fmla="*/ 908 h 1257"/>
                  <a:gd name="T168" fmla="+- 0 1257 906"/>
                  <a:gd name="T169" fmla="*/ T168 w 856"/>
                  <a:gd name="T170" fmla="+- 0 907 907"/>
                  <a:gd name="T171" fmla="*/ 907 h 1257"/>
                  <a:gd name="T172" fmla="+- 0 1127 906"/>
                  <a:gd name="T173" fmla="*/ T172 w 856"/>
                  <a:gd name="T174" fmla="+- 0 908 907"/>
                  <a:gd name="T175" fmla="*/ 908 h 1257"/>
                  <a:gd name="T176" fmla="+- 0 1257 906"/>
                  <a:gd name="T177" fmla="*/ T176 w 856"/>
                  <a:gd name="T178" fmla="+- 0 907 907"/>
                  <a:gd name="T179" fmla="*/ 907 h 1257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  <a:cxn ang="0">
                    <a:pos x="T21" y="T23"/>
                  </a:cxn>
                  <a:cxn ang="0">
                    <a:pos x="T25" y="T27"/>
                  </a:cxn>
                  <a:cxn ang="0">
                    <a:pos x="T29" y="T31"/>
                  </a:cxn>
                  <a:cxn ang="0">
                    <a:pos x="T33" y="T35"/>
                  </a:cxn>
                  <a:cxn ang="0">
                    <a:pos x="T37" y="T39"/>
                  </a:cxn>
                  <a:cxn ang="0">
                    <a:pos x="T41" y="T43"/>
                  </a:cxn>
                  <a:cxn ang="0">
                    <a:pos x="T45" y="T47"/>
                  </a:cxn>
                  <a:cxn ang="0">
                    <a:pos x="T49" y="T51"/>
                  </a:cxn>
                  <a:cxn ang="0">
                    <a:pos x="T53" y="T55"/>
                  </a:cxn>
                  <a:cxn ang="0">
                    <a:pos x="T57" y="T59"/>
                  </a:cxn>
                  <a:cxn ang="0">
                    <a:pos x="T61" y="T63"/>
                  </a:cxn>
                  <a:cxn ang="0">
                    <a:pos x="T65" y="T67"/>
                  </a:cxn>
                  <a:cxn ang="0">
                    <a:pos x="T69" y="T71"/>
                  </a:cxn>
                  <a:cxn ang="0">
                    <a:pos x="T73" y="T75"/>
                  </a:cxn>
                  <a:cxn ang="0">
                    <a:pos x="T77" y="T79"/>
                  </a:cxn>
                  <a:cxn ang="0">
                    <a:pos x="T81" y="T83"/>
                  </a:cxn>
                  <a:cxn ang="0">
                    <a:pos x="T85" y="T87"/>
                  </a:cxn>
                  <a:cxn ang="0">
                    <a:pos x="T89" y="T91"/>
                  </a:cxn>
                  <a:cxn ang="0">
                    <a:pos x="T93" y="T95"/>
                  </a:cxn>
                  <a:cxn ang="0">
                    <a:pos x="T97" y="T99"/>
                  </a:cxn>
                  <a:cxn ang="0">
                    <a:pos x="T101" y="T103"/>
                  </a:cxn>
                  <a:cxn ang="0">
                    <a:pos x="T105" y="T107"/>
                  </a:cxn>
                  <a:cxn ang="0">
                    <a:pos x="T109" y="T111"/>
                  </a:cxn>
                  <a:cxn ang="0">
                    <a:pos x="T113" y="T115"/>
                  </a:cxn>
                  <a:cxn ang="0">
                    <a:pos x="T117" y="T119"/>
                  </a:cxn>
                  <a:cxn ang="0">
                    <a:pos x="T121" y="T123"/>
                  </a:cxn>
                  <a:cxn ang="0">
                    <a:pos x="T125" y="T127"/>
                  </a:cxn>
                  <a:cxn ang="0">
                    <a:pos x="T129" y="T131"/>
                  </a:cxn>
                  <a:cxn ang="0">
                    <a:pos x="T133" y="T135"/>
                  </a:cxn>
                  <a:cxn ang="0">
                    <a:pos x="T137" y="T139"/>
                  </a:cxn>
                  <a:cxn ang="0">
                    <a:pos x="T141" y="T143"/>
                  </a:cxn>
                  <a:cxn ang="0">
                    <a:pos x="T145" y="T147"/>
                  </a:cxn>
                  <a:cxn ang="0">
                    <a:pos x="T149" y="T151"/>
                  </a:cxn>
                  <a:cxn ang="0">
                    <a:pos x="T153" y="T155"/>
                  </a:cxn>
                  <a:cxn ang="0">
                    <a:pos x="T157" y="T159"/>
                  </a:cxn>
                  <a:cxn ang="0">
                    <a:pos x="T161" y="T163"/>
                  </a:cxn>
                  <a:cxn ang="0">
                    <a:pos x="T165" y="T167"/>
                  </a:cxn>
                  <a:cxn ang="0">
                    <a:pos x="T169" y="T171"/>
                  </a:cxn>
                  <a:cxn ang="0">
                    <a:pos x="T173" y="T175"/>
                  </a:cxn>
                  <a:cxn ang="0">
                    <a:pos x="T177" y="T179"/>
                  </a:cxn>
                </a:cxnLst>
                <a:rect l="0" t="0" r="r" b="b"/>
                <a:pathLst>
                  <a:path w="856" h="1257">
                    <a:moveTo>
                      <a:pt x="430" y="102"/>
                    </a:moveTo>
                    <a:lnTo>
                      <a:pt x="277" y="102"/>
                    </a:lnTo>
                    <a:lnTo>
                      <a:pt x="280" y="109"/>
                    </a:lnTo>
                    <a:lnTo>
                      <a:pt x="641" y="996"/>
                    </a:lnTo>
                    <a:lnTo>
                      <a:pt x="731" y="1218"/>
                    </a:lnTo>
                    <a:lnTo>
                      <a:pt x="743" y="1240"/>
                    </a:lnTo>
                    <a:lnTo>
                      <a:pt x="757" y="1253"/>
                    </a:lnTo>
                    <a:lnTo>
                      <a:pt x="774" y="1257"/>
                    </a:lnTo>
                    <a:lnTo>
                      <a:pt x="796" y="1254"/>
                    </a:lnTo>
                    <a:lnTo>
                      <a:pt x="798" y="1253"/>
                    </a:lnTo>
                    <a:lnTo>
                      <a:pt x="800" y="1251"/>
                    </a:lnTo>
                    <a:lnTo>
                      <a:pt x="856" y="1113"/>
                    </a:lnTo>
                    <a:lnTo>
                      <a:pt x="826" y="1078"/>
                    </a:lnTo>
                    <a:lnTo>
                      <a:pt x="821" y="1068"/>
                    </a:lnTo>
                    <a:lnTo>
                      <a:pt x="819" y="1065"/>
                    </a:lnTo>
                    <a:lnTo>
                      <a:pt x="791" y="996"/>
                    </a:lnTo>
                    <a:lnTo>
                      <a:pt x="462" y="183"/>
                    </a:lnTo>
                    <a:lnTo>
                      <a:pt x="430" y="102"/>
                    </a:lnTo>
                    <a:close/>
                    <a:moveTo>
                      <a:pt x="91" y="1"/>
                    </a:moveTo>
                    <a:lnTo>
                      <a:pt x="6" y="1"/>
                    </a:lnTo>
                    <a:lnTo>
                      <a:pt x="4" y="3"/>
                    </a:lnTo>
                    <a:lnTo>
                      <a:pt x="0" y="12"/>
                    </a:lnTo>
                    <a:lnTo>
                      <a:pt x="2" y="16"/>
                    </a:lnTo>
                    <a:lnTo>
                      <a:pt x="12" y="23"/>
                    </a:lnTo>
                    <a:lnTo>
                      <a:pt x="20" y="29"/>
                    </a:lnTo>
                    <a:lnTo>
                      <a:pt x="28" y="30"/>
                    </a:lnTo>
                    <a:lnTo>
                      <a:pt x="48" y="33"/>
                    </a:lnTo>
                    <a:lnTo>
                      <a:pt x="68" y="36"/>
                    </a:lnTo>
                    <a:lnTo>
                      <a:pt x="108" y="40"/>
                    </a:lnTo>
                    <a:lnTo>
                      <a:pt x="163" y="51"/>
                    </a:lnTo>
                    <a:lnTo>
                      <a:pt x="197" y="74"/>
                    </a:lnTo>
                    <a:lnTo>
                      <a:pt x="216" y="110"/>
                    </a:lnTo>
                    <a:lnTo>
                      <a:pt x="221" y="165"/>
                    </a:lnTo>
                    <a:lnTo>
                      <a:pt x="221" y="549"/>
                    </a:lnTo>
                    <a:lnTo>
                      <a:pt x="221" y="837"/>
                    </a:lnTo>
                    <a:lnTo>
                      <a:pt x="221" y="922"/>
                    </a:lnTo>
                    <a:lnTo>
                      <a:pt x="221" y="979"/>
                    </a:lnTo>
                    <a:lnTo>
                      <a:pt x="220" y="1054"/>
                    </a:lnTo>
                    <a:lnTo>
                      <a:pt x="212" y="1115"/>
                    </a:lnTo>
                    <a:lnTo>
                      <a:pt x="191" y="1159"/>
                    </a:lnTo>
                    <a:lnTo>
                      <a:pt x="152" y="1188"/>
                    </a:lnTo>
                    <a:lnTo>
                      <a:pt x="94" y="1207"/>
                    </a:lnTo>
                    <a:lnTo>
                      <a:pt x="77" y="1210"/>
                    </a:lnTo>
                    <a:lnTo>
                      <a:pt x="60" y="1213"/>
                    </a:lnTo>
                    <a:lnTo>
                      <a:pt x="43" y="1216"/>
                    </a:lnTo>
                    <a:lnTo>
                      <a:pt x="26" y="1220"/>
                    </a:lnTo>
                    <a:lnTo>
                      <a:pt x="18" y="1222"/>
                    </a:lnTo>
                    <a:lnTo>
                      <a:pt x="12" y="1229"/>
                    </a:lnTo>
                    <a:lnTo>
                      <a:pt x="2" y="1237"/>
                    </a:lnTo>
                    <a:lnTo>
                      <a:pt x="1" y="1241"/>
                    </a:lnTo>
                    <a:lnTo>
                      <a:pt x="4" y="1246"/>
                    </a:lnTo>
                    <a:lnTo>
                      <a:pt x="7" y="1247"/>
                    </a:lnTo>
                    <a:lnTo>
                      <a:pt x="483" y="1247"/>
                    </a:lnTo>
                    <a:lnTo>
                      <a:pt x="486" y="1245"/>
                    </a:lnTo>
                    <a:lnTo>
                      <a:pt x="487" y="1242"/>
                    </a:lnTo>
                    <a:lnTo>
                      <a:pt x="489" y="1239"/>
                    </a:lnTo>
                    <a:lnTo>
                      <a:pt x="487" y="1235"/>
                    </a:lnTo>
                    <a:lnTo>
                      <a:pt x="477" y="1228"/>
                    </a:lnTo>
                    <a:lnTo>
                      <a:pt x="469" y="1222"/>
                    </a:lnTo>
                    <a:lnTo>
                      <a:pt x="461" y="1220"/>
                    </a:lnTo>
                    <a:lnTo>
                      <a:pt x="440" y="1216"/>
                    </a:lnTo>
                    <a:lnTo>
                      <a:pt x="398" y="1208"/>
                    </a:lnTo>
                    <a:lnTo>
                      <a:pt x="377" y="1204"/>
                    </a:lnTo>
                    <a:lnTo>
                      <a:pt x="339" y="1189"/>
                    </a:lnTo>
                    <a:lnTo>
                      <a:pt x="307" y="1163"/>
                    </a:lnTo>
                    <a:lnTo>
                      <a:pt x="285" y="1129"/>
                    </a:lnTo>
                    <a:lnTo>
                      <a:pt x="273" y="1089"/>
                    </a:lnTo>
                    <a:lnTo>
                      <a:pt x="271" y="1066"/>
                    </a:lnTo>
                    <a:lnTo>
                      <a:pt x="269" y="1042"/>
                    </a:lnTo>
                    <a:lnTo>
                      <a:pt x="267" y="1019"/>
                    </a:lnTo>
                    <a:lnTo>
                      <a:pt x="267" y="996"/>
                    </a:lnTo>
                    <a:lnTo>
                      <a:pt x="266" y="904"/>
                    </a:lnTo>
                    <a:lnTo>
                      <a:pt x="266" y="119"/>
                    </a:lnTo>
                    <a:lnTo>
                      <a:pt x="266" y="115"/>
                    </a:lnTo>
                    <a:lnTo>
                      <a:pt x="267" y="104"/>
                    </a:lnTo>
                    <a:lnTo>
                      <a:pt x="277" y="102"/>
                    </a:lnTo>
                    <a:lnTo>
                      <a:pt x="430" y="102"/>
                    </a:lnTo>
                    <a:lnTo>
                      <a:pt x="403" y="36"/>
                    </a:lnTo>
                    <a:lnTo>
                      <a:pt x="395" y="20"/>
                    </a:lnTo>
                    <a:lnTo>
                      <a:pt x="384" y="8"/>
                    </a:lnTo>
                    <a:lnTo>
                      <a:pt x="370" y="2"/>
                    </a:lnTo>
                    <a:lnTo>
                      <a:pt x="366" y="1"/>
                    </a:lnTo>
                    <a:lnTo>
                      <a:pt x="221" y="1"/>
                    </a:lnTo>
                    <a:lnTo>
                      <a:pt x="91" y="1"/>
                    </a:lnTo>
                    <a:close/>
                    <a:moveTo>
                      <a:pt x="351" y="0"/>
                    </a:moveTo>
                    <a:lnTo>
                      <a:pt x="286" y="1"/>
                    </a:lnTo>
                    <a:lnTo>
                      <a:pt x="221" y="1"/>
                    </a:lnTo>
                    <a:lnTo>
                      <a:pt x="366" y="1"/>
                    </a:lnTo>
                    <a:lnTo>
                      <a:pt x="351" y="0"/>
                    </a:lnTo>
                    <a:close/>
                  </a:path>
                </a:pathLst>
              </a:custGeom>
              <a:solidFill>
                <a:srgbClr val="00A650"/>
              </a:solidFill>
              <a:ln>
                <a:noFill/>
              </a:ln>
              <a:extLst>
                <a:ext uri="{91240B29-F687-4f45-9708-019B960494DF}">
                  <a14:hiddenLine xmlns:wpc="http://schemas.microsoft.com/office/word/2010/wordprocessingCanvas" xmlns:cx="http://schemas.microsoft.com/office/drawing/2014/chartex" xmlns:cx1="http://schemas.microsoft.com/office/drawing/2015/9/8/chartex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aink="http://schemas.microsoft.com/office/drawing/2016/ink" xmlns:am3d="http://schemas.microsoft.com/office/drawing/2017/model3d" xmlns:w16cex="http://schemas.microsoft.com/office/word/2018/wordml/cex" xmlns:w16cid="http://schemas.microsoft.com/office/word/2016/wordml/cid" xmlns:w16="http://schemas.microsoft.com/office/word/2018/wordml" xmlns:a14="http://schemas.microsoft.com/office/drawing/2010/main" xmlns:w="http://schemas.openxmlformats.org/wordprocessingml/2006/main" xmlns:w10="urn:schemas-microsoft-com:office:word" xmlns:v="urn:schemas-microsoft-com:vml" xmlns:o="urn:schemas-microsoft-com:office:office" xmlns:mv="urn:schemas-microsoft-com:mac:vml" xmlns:mo="http://schemas.microsoft.com/office/mac/office/2008/main" xmlns="" xmlns:lc="http://schemas.openxmlformats.org/drawingml/2006/lockedCanvas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AutoShape 7">
                <a:extLst>
                  <a:ext uri="{FF2B5EF4-FFF2-40B4-BE49-F238E27FC236}">
                    <a16:creationId xmlns:a16="http://schemas.microsoft.com/office/drawing/2014/main" id="{DAFE685C-F1F7-B343-BD57-9466E15068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89" y="907"/>
                <a:ext cx="763" cy="1248"/>
              </a:xfrm>
              <a:custGeom>
                <a:avLst/>
                <a:gdLst>
                  <a:gd name="T0" fmla="+- 0 2179 1789"/>
                  <a:gd name="T1" fmla="*/ T0 w 763"/>
                  <a:gd name="T2" fmla="+- 0 994 907"/>
                  <a:gd name="T3" fmla="*/ 994 h 1248"/>
                  <a:gd name="T4" fmla="+- 0 2187 1789"/>
                  <a:gd name="T5" fmla="*/ T4 w 763"/>
                  <a:gd name="T6" fmla="+- 0 1011 907"/>
                  <a:gd name="T7" fmla="*/ 1011 h 1248"/>
                  <a:gd name="T8" fmla="+- 0 2186 1789"/>
                  <a:gd name="T9" fmla="*/ T8 w 763"/>
                  <a:gd name="T10" fmla="+- 0 2005 907"/>
                  <a:gd name="T11" fmla="*/ 2005 h 1248"/>
                  <a:gd name="T12" fmla="+- 0 2184 1789"/>
                  <a:gd name="T13" fmla="*/ T12 w 763"/>
                  <a:gd name="T14" fmla="+- 0 2026 907"/>
                  <a:gd name="T15" fmla="*/ 2026 h 1248"/>
                  <a:gd name="T16" fmla="+- 0 2164 1789"/>
                  <a:gd name="T17" fmla="*/ T16 w 763"/>
                  <a:gd name="T18" fmla="+- 0 2083 907"/>
                  <a:gd name="T19" fmla="*/ 2083 h 1248"/>
                  <a:gd name="T20" fmla="+- 0 2111 1789"/>
                  <a:gd name="T21" fmla="*/ T20 w 763"/>
                  <a:gd name="T22" fmla="+- 0 2110 907"/>
                  <a:gd name="T23" fmla="*/ 2110 h 1248"/>
                  <a:gd name="T24" fmla="+- 0 2023 1789"/>
                  <a:gd name="T25" fmla="*/ T24 w 763"/>
                  <a:gd name="T26" fmla="+- 0 2123 907"/>
                  <a:gd name="T27" fmla="*/ 2123 h 1248"/>
                  <a:gd name="T28" fmla="+- 0 1985 1789"/>
                  <a:gd name="T29" fmla="*/ T28 w 763"/>
                  <a:gd name="T30" fmla="+- 0 2129 907"/>
                  <a:gd name="T31" fmla="*/ 2129 h 1248"/>
                  <a:gd name="T32" fmla="+- 0 1967 1789"/>
                  <a:gd name="T33" fmla="*/ T32 w 763"/>
                  <a:gd name="T34" fmla="+- 0 2143 907"/>
                  <a:gd name="T35" fmla="*/ 2143 h 1248"/>
                  <a:gd name="T36" fmla="+- 0 1970 1789"/>
                  <a:gd name="T37" fmla="*/ T36 w 763"/>
                  <a:gd name="T38" fmla="+- 0 2153 907"/>
                  <a:gd name="T39" fmla="*/ 2153 h 1248"/>
                  <a:gd name="T40" fmla="+- 0 2546 1789"/>
                  <a:gd name="T41" fmla="*/ T40 w 763"/>
                  <a:gd name="T42" fmla="+- 0 2155 907"/>
                  <a:gd name="T43" fmla="*/ 2155 h 1248"/>
                  <a:gd name="T44" fmla="+- 0 2552 1789"/>
                  <a:gd name="T45" fmla="*/ T44 w 763"/>
                  <a:gd name="T46" fmla="+- 0 2147 907"/>
                  <a:gd name="T47" fmla="*/ 2147 h 1248"/>
                  <a:gd name="T48" fmla="+- 0 2540 1789"/>
                  <a:gd name="T49" fmla="*/ T48 w 763"/>
                  <a:gd name="T50" fmla="+- 0 2135 907"/>
                  <a:gd name="T51" fmla="*/ 2135 h 1248"/>
                  <a:gd name="T52" fmla="+- 0 2523 1789"/>
                  <a:gd name="T53" fmla="*/ T52 w 763"/>
                  <a:gd name="T54" fmla="+- 0 2127 907"/>
                  <a:gd name="T55" fmla="*/ 2127 h 1248"/>
                  <a:gd name="T56" fmla="+- 0 2441 1789"/>
                  <a:gd name="T57" fmla="*/ T56 w 763"/>
                  <a:gd name="T58" fmla="+- 0 2116 907"/>
                  <a:gd name="T59" fmla="*/ 2116 h 1248"/>
                  <a:gd name="T60" fmla="+- 0 2375 1789"/>
                  <a:gd name="T61" fmla="*/ T60 w 763"/>
                  <a:gd name="T62" fmla="+- 0 2100 907"/>
                  <a:gd name="T63" fmla="*/ 2100 h 1248"/>
                  <a:gd name="T64" fmla="+- 0 2336 1789"/>
                  <a:gd name="T65" fmla="*/ T64 w 763"/>
                  <a:gd name="T66" fmla="+- 0 2055 907"/>
                  <a:gd name="T67" fmla="*/ 2055 h 1248"/>
                  <a:gd name="T68" fmla="+- 0 2329 1789"/>
                  <a:gd name="T69" fmla="*/ T68 w 763"/>
                  <a:gd name="T70" fmla="+- 0 2005 907"/>
                  <a:gd name="T71" fmla="*/ 2005 h 1248"/>
                  <a:gd name="T72" fmla="+- 0 2329 1789"/>
                  <a:gd name="T73" fmla="*/ T72 w 763"/>
                  <a:gd name="T74" fmla="+- 0 1051 907"/>
                  <a:gd name="T75" fmla="*/ 1051 h 1248"/>
                  <a:gd name="T76" fmla="+- 0 2337 1789"/>
                  <a:gd name="T77" fmla="*/ T76 w 763"/>
                  <a:gd name="T78" fmla="+- 0 1007 907"/>
                  <a:gd name="T79" fmla="*/ 1007 h 1248"/>
                  <a:gd name="T80" fmla="+- 0 2201 1789"/>
                  <a:gd name="T81" fmla="*/ T80 w 763"/>
                  <a:gd name="T82" fmla="+- 0 907 907"/>
                  <a:gd name="T83" fmla="*/ 907 h 1248"/>
                  <a:gd name="T84" fmla="+- 0 2174 1789"/>
                  <a:gd name="T85" fmla="*/ T84 w 763"/>
                  <a:gd name="T86" fmla="+- 0 913 907"/>
                  <a:gd name="T87" fmla="*/ 913 h 1248"/>
                  <a:gd name="T88" fmla="+- 0 2157 1789"/>
                  <a:gd name="T89" fmla="*/ T88 w 763"/>
                  <a:gd name="T90" fmla="+- 0 937 907"/>
                  <a:gd name="T91" fmla="*/ 937 h 1248"/>
                  <a:gd name="T92" fmla="+- 0 1789 1789"/>
                  <a:gd name="T93" fmla="*/ T92 w 763"/>
                  <a:gd name="T94" fmla="+- 0 1846 907"/>
                  <a:gd name="T95" fmla="*/ 1846 h 1248"/>
                  <a:gd name="T96" fmla="+- 0 2179 1789"/>
                  <a:gd name="T97" fmla="*/ T96 w 763"/>
                  <a:gd name="T98" fmla="+- 0 994 907"/>
                  <a:gd name="T99" fmla="*/ 994 h 1248"/>
                  <a:gd name="T100" fmla="+- 0 2351 1789"/>
                  <a:gd name="T101" fmla="*/ T100 w 763"/>
                  <a:gd name="T102" fmla="+- 0 982 907"/>
                  <a:gd name="T103" fmla="*/ 982 h 1248"/>
                  <a:gd name="T104" fmla="+- 0 2409 1789"/>
                  <a:gd name="T105" fmla="*/ T104 w 763"/>
                  <a:gd name="T106" fmla="+- 0 954 907"/>
                  <a:gd name="T107" fmla="*/ 954 h 1248"/>
                  <a:gd name="T108" fmla="+- 0 2494 1789"/>
                  <a:gd name="T109" fmla="*/ T108 w 763"/>
                  <a:gd name="T110" fmla="+- 0 942 907"/>
                  <a:gd name="T111" fmla="*/ 942 h 1248"/>
                  <a:gd name="T112" fmla="+- 0 2530 1789"/>
                  <a:gd name="T113" fmla="*/ T112 w 763"/>
                  <a:gd name="T114" fmla="+- 0 936 907"/>
                  <a:gd name="T115" fmla="*/ 936 h 1248"/>
                  <a:gd name="T116" fmla="+- 0 2549 1789"/>
                  <a:gd name="T117" fmla="*/ T116 w 763"/>
                  <a:gd name="T118" fmla="+- 0 920 907"/>
                  <a:gd name="T119" fmla="*/ 920 h 1248"/>
                  <a:gd name="T120" fmla="+- 0 2546 1789"/>
                  <a:gd name="T121" fmla="*/ T120 w 763"/>
                  <a:gd name="T122" fmla="+- 0 909 907"/>
                  <a:gd name="T123" fmla="*/ 909 h 1248"/>
                  <a:gd name="T124" fmla="+- 0 2286 1789"/>
                  <a:gd name="T125" fmla="*/ T124 w 763"/>
                  <a:gd name="T126" fmla="+- 0 908 907"/>
                  <a:gd name="T127" fmla="*/ 908 h 1248"/>
                  <a:gd name="T128" fmla="+- 0 2544 1789"/>
                  <a:gd name="T129" fmla="*/ T128 w 763"/>
                  <a:gd name="T130" fmla="+- 0 908 907"/>
                  <a:gd name="T131" fmla="*/ 908 h 1248"/>
                  <a:gd name="T132" fmla="+- 0 2544 1789"/>
                  <a:gd name="T133" fmla="*/ T132 w 763"/>
                  <a:gd name="T134" fmla="+- 0 908 907"/>
                  <a:gd name="T135" fmla="*/ 908 h 124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  <a:cxn ang="0">
                    <a:pos x="T21" y="T23"/>
                  </a:cxn>
                  <a:cxn ang="0">
                    <a:pos x="T25" y="T27"/>
                  </a:cxn>
                  <a:cxn ang="0">
                    <a:pos x="T29" y="T31"/>
                  </a:cxn>
                  <a:cxn ang="0">
                    <a:pos x="T33" y="T35"/>
                  </a:cxn>
                  <a:cxn ang="0">
                    <a:pos x="T37" y="T39"/>
                  </a:cxn>
                  <a:cxn ang="0">
                    <a:pos x="T41" y="T43"/>
                  </a:cxn>
                  <a:cxn ang="0">
                    <a:pos x="T45" y="T47"/>
                  </a:cxn>
                  <a:cxn ang="0">
                    <a:pos x="T49" y="T51"/>
                  </a:cxn>
                  <a:cxn ang="0">
                    <a:pos x="T53" y="T55"/>
                  </a:cxn>
                  <a:cxn ang="0">
                    <a:pos x="T57" y="T59"/>
                  </a:cxn>
                  <a:cxn ang="0">
                    <a:pos x="T61" y="T63"/>
                  </a:cxn>
                  <a:cxn ang="0">
                    <a:pos x="T65" y="T67"/>
                  </a:cxn>
                  <a:cxn ang="0">
                    <a:pos x="T69" y="T71"/>
                  </a:cxn>
                  <a:cxn ang="0">
                    <a:pos x="T73" y="T75"/>
                  </a:cxn>
                  <a:cxn ang="0">
                    <a:pos x="T77" y="T79"/>
                  </a:cxn>
                  <a:cxn ang="0">
                    <a:pos x="T81" y="T83"/>
                  </a:cxn>
                  <a:cxn ang="0">
                    <a:pos x="T85" y="T87"/>
                  </a:cxn>
                  <a:cxn ang="0">
                    <a:pos x="T89" y="T91"/>
                  </a:cxn>
                  <a:cxn ang="0">
                    <a:pos x="T93" y="T95"/>
                  </a:cxn>
                  <a:cxn ang="0">
                    <a:pos x="T97" y="T99"/>
                  </a:cxn>
                  <a:cxn ang="0">
                    <a:pos x="T101" y="T103"/>
                  </a:cxn>
                  <a:cxn ang="0">
                    <a:pos x="T105" y="T107"/>
                  </a:cxn>
                  <a:cxn ang="0">
                    <a:pos x="T109" y="T111"/>
                  </a:cxn>
                  <a:cxn ang="0">
                    <a:pos x="T113" y="T115"/>
                  </a:cxn>
                  <a:cxn ang="0">
                    <a:pos x="T117" y="T119"/>
                  </a:cxn>
                  <a:cxn ang="0">
                    <a:pos x="T121" y="T123"/>
                  </a:cxn>
                  <a:cxn ang="0">
                    <a:pos x="T125" y="T127"/>
                  </a:cxn>
                  <a:cxn ang="0">
                    <a:pos x="T129" y="T131"/>
                  </a:cxn>
                  <a:cxn ang="0">
                    <a:pos x="T133" y="T135"/>
                  </a:cxn>
                </a:cxnLst>
                <a:rect l="0" t="0" r="r" b="b"/>
                <a:pathLst>
                  <a:path w="763" h="1248">
                    <a:moveTo>
                      <a:pt x="555" y="87"/>
                    </a:moveTo>
                    <a:lnTo>
                      <a:pt x="390" y="87"/>
                    </a:lnTo>
                    <a:lnTo>
                      <a:pt x="397" y="97"/>
                    </a:lnTo>
                    <a:lnTo>
                      <a:pt x="398" y="104"/>
                    </a:lnTo>
                    <a:lnTo>
                      <a:pt x="398" y="1087"/>
                    </a:lnTo>
                    <a:lnTo>
                      <a:pt x="397" y="1098"/>
                    </a:lnTo>
                    <a:lnTo>
                      <a:pt x="396" y="1108"/>
                    </a:lnTo>
                    <a:lnTo>
                      <a:pt x="395" y="1119"/>
                    </a:lnTo>
                    <a:lnTo>
                      <a:pt x="389" y="1152"/>
                    </a:lnTo>
                    <a:lnTo>
                      <a:pt x="375" y="1176"/>
                    </a:lnTo>
                    <a:lnTo>
                      <a:pt x="353" y="1192"/>
                    </a:lnTo>
                    <a:lnTo>
                      <a:pt x="322" y="1203"/>
                    </a:lnTo>
                    <a:lnTo>
                      <a:pt x="293" y="1208"/>
                    </a:lnTo>
                    <a:lnTo>
                      <a:pt x="234" y="1216"/>
                    </a:lnTo>
                    <a:lnTo>
                      <a:pt x="205" y="1220"/>
                    </a:lnTo>
                    <a:lnTo>
                      <a:pt x="196" y="1222"/>
                    </a:lnTo>
                    <a:lnTo>
                      <a:pt x="189" y="1228"/>
                    </a:lnTo>
                    <a:lnTo>
                      <a:pt x="178" y="1236"/>
                    </a:lnTo>
                    <a:lnTo>
                      <a:pt x="177" y="1241"/>
                    </a:lnTo>
                    <a:lnTo>
                      <a:pt x="181" y="1246"/>
                    </a:lnTo>
                    <a:lnTo>
                      <a:pt x="183" y="1248"/>
                    </a:lnTo>
                    <a:lnTo>
                      <a:pt x="757" y="1248"/>
                    </a:lnTo>
                    <a:lnTo>
                      <a:pt x="760" y="1246"/>
                    </a:lnTo>
                    <a:lnTo>
                      <a:pt x="763" y="1240"/>
                    </a:lnTo>
                    <a:lnTo>
                      <a:pt x="762" y="1236"/>
                    </a:lnTo>
                    <a:lnTo>
                      <a:pt x="751" y="1228"/>
                    </a:lnTo>
                    <a:lnTo>
                      <a:pt x="743" y="1222"/>
                    </a:lnTo>
                    <a:lnTo>
                      <a:pt x="734" y="1220"/>
                    </a:lnTo>
                    <a:lnTo>
                      <a:pt x="707" y="1216"/>
                    </a:lnTo>
                    <a:lnTo>
                      <a:pt x="652" y="1209"/>
                    </a:lnTo>
                    <a:lnTo>
                      <a:pt x="625" y="1204"/>
                    </a:lnTo>
                    <a:lnTo>
                      <a:pt x="586" y="1193"/>
                    </a:lnTo>
                    <a:lnTo>
                      <a:pt x="562" y="1175"/>
                    </a:lnTo>
                    <a:lnTo>
                      <a:pt x="547" y="1148"/>
                    </a:lnTo>
                    <a:lnTo>
                      <a:pt x="541" y="1108"/>
                    </a:lnTo>
                    <a:lnTo>
                      <a:pt x="540" y="1098"/>
                    </a:lnTo>
                    <a:lnTo>
                      <a:pt x="540" y="153"/>
                    </a:lnTo>
                    <a:lnTo>
                      <a:pt x="540" y="144"/>
                    </a:lnTo>
                    <a:lnTo>
                      <a:pt x="541" y="135"/>
                    </a:lnTo>
                    <a:lnTo>
                      <a:pt x="548" y="100"/>
                    </a:lnTo>
                    <a:lnTo>
                      <a:pt x="555" y="87"/>
                    </a:lnTo>
                    <a:close/>
                    <a:moveTo>
                      <a:pt x="412" y="0"/>
                    </a:moveTo>
                    <a:lnTo>
                      <a:pt x="396" y="1"/>
                    </a:lnTo>
                    <a:lnTo>
                      <a:pt x="385" y="6"/>
                    </a:lnTo>
                    <a:lnTo>
                      <a:pt x="376" y="16"/>
                    </a:lnTo>
                    <a:lnTo>
                      <a:pt x="368" y="30"/>
                    </a:lnTo>
                    <a:lnTo>
                      <a:pt x="277" y="257"/>
                    </a:lnTo>
                    <a:lnTo>
                      <a:pt x="0" y="939"/>
                    </a:lnTo>
                    <a:lnTo>
                      <a:pt x="35" y="957"/>
                    </a:lnTo>
                    <a:lnTo>
                      <a:pt x="390" y="87"/>
                    </a:lnTo>
                    <a:lnTo>
                      <a:pt x="555" y="87"/>
                    </a:lnTo>
                    <a:lnTo>
                      <a:pt x="562" y="75"/>
                    </a:lnTo>
                    <a:lnTo>
                      <a:pt x="586" y="58"/>
                    </a:lnTo>
                    <a:lnTo>
                      <a:pt x="620" y="47"/>
                    </a:lnTo>
                    <a:lnTo>
                      <a:pt x="648" y="42"/>
                    </a:lnTo>
                    <a:lnTo>
                      <a:pt x="705" y="35"/>
                    </a:lnTo>
                    <a:lnTo>
                      <a:pt x="733" y="30"/>
                    </a:lnTo>
                    <a:lnTo>
                      <a:pt x="741" y="29"/>
                    </a:lnTo>
                    <a:lnTo>
                      <a:pt x="749" y="22"/>
                    </a:lnTo>
                    <a:lnTo>
                      <a:pt x="760" y="13"/>
                    </a:lnTo>
                    <a:lnTo>
                      <a:pt x="761" y="8"/>
                    </a:lnTo>
                    <a:lnTo>
                      <a:pt x="757" y="2"/>
                    </a:lnTo>
                    <a:lnTo>
                      <a:pt x="755" y="1"/>
                    </a:lnTo>
                    <a:lnTo>
                      <a:pt x="497" y="1"/>
                    </a:lnTo>
                    <a:lnTo>
                      <a:pt x="412" y="0"/>
                    </a:lnTo>
                    <a:close/>
                    <a:moveTo>
                      <a:pt x="755" y="1"/>
                    </a:moveTo>
                    <a:lnTo>
                      <a:pt x="497" y="1"/>
                    </a:lnTo>
                    <a:lnTo>
                      <a:pt x="755" y="1"/>
                    </a:lnTo>
                    <a:close/>
                  </a:path>
                </a:pathLst>
              </a:custGeom>
              <a:solidFill>
                <a:srgbClr val="BCBEC0"/>
              </a:solidFill>
              <a:ln>
                <a:noFill/>
              </a:ln>
              <a:extLst>
                <a:ext uri="{91240B29-F687-4f45-9708-019B960494DF}">
                  <a14:hiddenLine xmlns:wpc="http://schemas.microsoft.com/office/word/2010/wordprocessingCanvas" xmlns:cx="http://schemas.microsoft.com/office/drawing/2014/chartex" xmlns:cx1="http://schemas.microsoft.com/office/drawing/2015/9/8/chartex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aink="http://schemas.microsoft.com/office/drawing/2016/ink" xmlns:am3d="http://schemas.microsoft.com/office/drawing/2017/model3d" xmlns:w16cex="http://schemas.microsoft.com/office/word/2018/wordml/cex" xmlns:w16cid="http://schemas.microsoft.com/office/word/2016/wordml/cid" xmlns:w16="http://schemas.microsoft.com/office/word/2018/wordml" xmlns:a14="http://schemas.microsoft.com/office/drawing/2010/main" xmlns:w="http://schemas.openxmlformats.org/wordprocessingml/2006/main" xmlns:w10="urn:schemas-microsoft-com:office:word" xmlns:v="urn:schemas-microsoft-com:vml" xmlns:o="urn:schemas-microsoft-com:office:office" xmlns:mv="urn:schemas-microsoft-com:mac:vml" xmlns:mo="http://schemas.microsoft.com/office/mac/office/2008/main" xmlns="" xmlns:lc="http://schemas.openxmlformats.org/drawingml/2006/lockedCanvas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7" name="Freeform 8">
              <a:extLst>
                <a:ext uri="{FF2B5EF4-FFF2-40B4-BE49-F238E27FC236}">
                  <a16:creationId xmlns:a16="http://schemas.microsoft.com/office/drawing/2014/main" id="{27DA2946-2BDA-D245-BDF8-AB18040B43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4425" y="495300"/>
              <a:ext cx="230505" cy="294640"/>
            </a:xfrm>
            <a:custGeom>
              <a:avLst/>
              <a:gdLst>
                <a:gd name="T0" fmla="+- 0 3011 2660"/>
                <a:gd name="T1" fmla="*/ T0 w 363"/>
                <a:gd name="T2" fmla="+- 0 1691 1691"/>
                <a:gd name="T3" fmla="*/ 1691 h 464"/>
                <a:gd name="T4" fmla="+- 0 3006 2660"/>
                <a:gd name="T5" fmla="*/ T4 w 363"/>
                <a:gd name="T6" fmla="+- 0 1692 1691"/>
                <a:gd name="T7" fmla="*/ 1692 h 464"/>
                <a:gd name="T8" fmla="+- 0 2996 2660"/>
                <a:gd name="T9" fmla="*/ T8 w 363"/>
                <a:gd name="T10" fmla="+- 0 1705 1691"/>
                <a:gd name="T11" fmla="*/ 1705 h 464"/>
                <a:gd name="T12" fmla="+- 0 2988 2660"/>
                <a:gd name="T13" fmla="*/ T12 w 363"/>
                <a:gd name="T14" fmla="+- 0 1714 1691"/>
                <a:gd name="T15" fmla="*/ 1714 h 464"/>
                <a:gd name="T16" fmla="+- 0 2984 2660"/>
                <a:gd name="T17" fmla="*/ T16 w 363"/>
                <a:gd name="T18" fmla="+- 0 1724 1691"/>
                <a:gd name="T19" fmla="*/ 1724 h 464"/>
                <a:gd name="T20" fmla="+- 0 2961 2660"/>
                <a:gd name="T21" fmla="*/ T20 w 363"/>
                <a:gd name="T22" fmla="+- 0 1793 1691"/>
                <a:gd name="T23" fmla="*/ 1793 h 464"/>
                <a:gd name="T24" fmla="+- 0 2939 2660"/>
                <a:gd name="T25" fmla="*/ T24 w 363"/>
                <a:gd name="T26" fmla="+- 0 1863 1691"/>
                <a:gd name="T27" fmla="*/ 1863 h 464"/>
                <a:gd name="T28" fmla="+- 0 2916 2660"/>
                <a:gd name="T29" fmla="*/ T28 w 363"/>
                <a:gd name="T30" fmla="+- 0 1933 1691"/>
                <a:gd name="T31" fmla="*/ 1933 h 464"/>
                <a:gd name="T32" fmla="+- 0 2890 2660"/>
                <a:gd name="T33" fmla="*/ T32 w 363"/>
                <a:gd name="T34" fmla="+- 0 2001 1691"/>
                <a:gd name="T35" fmla="*/ 2001 h 464"/>
                <a:gd name="T36" fmla="+- 0 2834 2660"/>
                <a:gd name="T37" fmla="*/ T36 w 363"/>
                <a:gd name="T38" fmla="+- 0 2081 1691"/>
                <a:gd name="T39" fmla="*/ 2081 h 464"/>
                <a:gd name="T40" fmla="+- 0 2744 2660"/>
                <a:gd name="T41" fmla="*/ T40 w 363"/>
                <a:gd name="T42" fmla="+- 0 2116 1691"/>
                <a:gd name="T43" fmla="*/ 2116 h 464"/>
                <a:gd name="T44" fmla="+- 0 2665 2660"/>
                <a:gd name="T45" fmla="*/ T44 w 363"/>
                <a:gd name="T46" fmla="+- 0 2120 1691"/>
                <a:gd name="T47" fmla="*/ 2120 h 464"/>
                <a:gd name="T48" fmla="+- 0 2660 2660"/>
                <a:gd name="T49" fmla="*/ T48 w 363"/>
                <a:gd name="T50" fmla="+- 0 2128 1691"/>
                <a:gd name="T51" fmla="*/ 2128 h 464"/>
                <a:gd name="T52" fmla="+- 0 2672 2660"/>
                <a:gd name="T53" fmla="*/ T52 w 363"/>
                <a:gd name="T54" fmla="+- 0 2152 1691"/>
                <a:gd name="T55" fmla="*/ 2152 h 464"/>
                <a:gd name="T56" fmla="+- 0 2675 2660"/>
                <a:gd name="T57" fmla="*/ T56 w 363"/>
                <a:gd name="T58" fmla="+- 0 2154 1691"/>
                <a:gd name="T59" fmla="*/ 2154 h 464"/>
                <a:gd name="T60" fmla="+- 0 2994 2660"/>
                <a:gd name="T61" fmla="*/ T60 w 363"/>
                <a:gd name="T62" fmla="+- 0 2154 1691"/>
                <a:gd name="T63" fmla="*/ 2154 h 464"/>
                <a:gd name="T64" fmla="+- 0 2999 2660"/>
                <a:gd name="T65" fmla="*/ T64 w 363"/>
                <a:gd name="T66" fmla="+- 0 2150 1691"/>
                <a:gd name="T67" fmla="*/ 2150 h 464"/>
                <a:gd name="T68" fmla="+- 0 3023 2660"/>
                <a:gd name="T69" fmla="*/ T68 w 363"/>
                <a:gd name="T70" fmla="+- 0 1699 1691"/>
                <a:gd name="T71" fmla="*/ 1699 h 464"/>
                <a:gd name="T72" fmla="+- 0 3020 2660"/>
                <a:gd name="T73" fmla="*/ T72 w 363"/>
                <a:gd name="T74" fmla="+- 0 1695 1691"/>
                <a:gd name="T75" fmla="*/ 1695 h 464"/>
                <a:gd name="T76" fmla="+- 0 3011 2660"/>
                <a:gd name="T77" fmla="*/ T76 w 363"/>
                <a:gd name="T78" fmla="+- 0 1691 1691"/>
                <a:gd name="T79" fmla="*/ 1691 h 46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</a:cxnLst>
              <a:rect l="0" t="0" r="r" b="b"/>
              <a:pathLst>
                <a:path w="363" h="464">
                  <a:moveTo>
                    <a:pt x="351" y="0"/>
                  </a:moveTo>
                  <a:lnTo>
                    <a:pt x="346" y="1"/>
                  </a:lnTo>
                  <a:lnTo>
                    <a:pt x="336" y="14"/>
                  </a:lnTo>
                  <a:lnTo>
                    <a:pt x="328" y="23"/>
                  </a:lnTo>
                  <a:lnTo>
                    <a:pt x="324" y="33"/>
                  </a:lnTo>
                  <a:lnTo>
                    <a:pt x="301" y="102"/>
                  </a:lnTo>
                  <a:lnTo>
                    <a:pt x="279" y="172"/>
                  </a:lnTo>
                  <a:lnTo>
                    <a:pt x="256" y="242"/>
                  </a:lnTo>
                  <a:lnTo>
                    <a:pt x="230" y="310"/>
                  </a:lnTo>
                  <a:lnTo>
                    <a:pt x="174" y="390"/>
                  </a:lnTo>
                  <a:lnTo>
                    <a:pt x="84" y="425"/>
                  </a:lnTo>
                  <a:lnTo>
                    <a:pt x="5" y="429"/>
                  </a:lnTo>
                  <a:lnTo>
                    <a:pt x="0" y="437"/>
                  </a:lnTo>
                  <a:lnTo>
                    <a:pt x="12" y="461"/>
                  </a:lnTo>
                  <a:lnTo>
                    <a:pt x="15" y="463"/>
                  </a:lnTo>
                  <a:lnTo>
                    <a:pt x="334" y="463"/>
                  </a:lnTo>
                  <a:lnTo>
                    <a:pt x="339" y="459"/>
                  </a:lnTo>
                  <a:lnTo>
                    <a:pt x="363" y="8"/>
                  </a:lnTo>
                  <a:lnTo>
                    <a:pt x="360" y="4"/>
                  </a:lnTo>
                  <a:lnTo>
                    <a:pt x="351" y="0"/>
                  </a:ln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wpc="http://schemas.microsoft.com/office/word/2010/wordprocessingCanvas" xmlns:cx="http://schemas.microsoft.com/office/drawing/2014/chartex" xmlns:cx1="http://schemas.microsoft.com/office/drawing/2015/9/8/chartex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aink="http://schemas.microsoft.com/office/drawing/2016/ink" xmlns:am3d="http://schemas.microsoft.com/office/drawing/2017/model3d" xmlns:w16cex="http://schemas.microsoft.com/office/word/2018/wordml/cex" xmlns:w16cid="http://schemas.microsoft.com/office/word/2016/wordml/cid" xmlns:w16="http://schemas.microsoft.com/office/word/2018/wordml" xmlns:a14="http://schemas.microsoft.com/office/drawing/2010/main" xmlns:w="http://schemas.openxmlformats.org/wordprocessingml/2006/main" xmlns:w10="urn:schemas-microsoft-com:office:word" xmlns:v="urn:schemas-microsoft-com:vml" xmlns:o="urn:schemas-microsoft-com:office:office" xmlns:mv="urn:schemas-microsoft-com:mac:vml" xmlns:mo="http://schemas.microsoft.com/office/mac/office/2008/main" xmlns="" xmlns:lc="http://schemas.openxmlformats.org/drawingml/2006/lockedCanvas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0" name="Rettangolo 9">
            <a:extLst>
              <a:ext uri="{FF2B5EF4-FFF2-40B4-BE49-F238E27FC236}">
                <a16:creationId xmlns:a16="http://schemas.microsoft.com/office/drawing/2014/main" id="{DF4E0B97-1536-3842-BE64-FE2DD34296A5}"/>
              </a:ext>
            </a:extLst>
          </p:cNvPr>
          <p:cNvSpPr/>
          <p:nvPr/>
        </p:nvSpPr>
        <p:spPr>
          <a:xfrm>
            <a:off x="2807534" y="608246"/>
            <a:ext cx="792237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Times New Roman" panose="02020603050405020304" pitchFamily="18" charset="0"/>
                <a:cs typeface="+mn-cs"/>
              </a:rPr>
              <a:t>DIREZIONE GENERALE dell’IMMIGRAZIONE e delle POLITICHE di INTEGRAZIONE </a:t>
            </a:r>
          </a:p>
        </p:txBody>
      </p:sp>
      <p:sp>
        <p:nvSpPr>
          <p:cNvPr id="11" name="Rectangle 14">
            <a:extLst>
              <a:ext uri="{FF2B5EF4-FFF2-40B4-BE49-F238E27FC236}">
                <a16:creationId xmlns:a16="http://schemas.microsoft.com/office/drawing/2014/main" id="{DE4B6E8F-FEA7-754C-BBCF-52B74FD324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8780" y="1047880"/>
            <a:ext cx="10417738" cy="122784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wrap="square">
            <a:spAutoFit/>
          </a:bodyPr>
          <a:lstStyle>
            <a:lvl1pPr>
              <a:defRPr sz="2400" b="1">
                <a:solidFill>
                  <a:srgbClr val="003399"/>
                </a:solidFill>
                <a:latin typeface="Georgia" pitchFamily="18" charset="0"/>
              </a:defRPr>
            </a:lvl1pPr>
            <a:lvl2pPr marL="742950" indent="-285750">
              <a:defRPr sz="2400" b="1">
                <a:solidFill>
                  <a:srgbClr val="003399"/>
                </a:solidFill>
                <a:latin typeface="Georgia" pitchFamily="18" charset="0"/>
              </a:defRPr>
            </a:lvl2pPr>
            <a:lvl3pPr marL="1143000" indent="-228600">
              <a:defRPr sz="2400" b="1">
                <a:solidFill>
                  <a:srgbClr val="003399"/>
                </a:solidFill>
                <a:latin typeface="Georgia" pitchFamily="18" charset="0"/>
              </a:defRPr>
            </a:lvl3pPr>
            <a:lvl4pPr marL="1600200" indent="-228600">
              <a:defRPr sz="2400" b="1">
                <a:solidFill>
                  <a:srgbClr val="003399"/>
                </a:solidFill>
                <a:latin typeface="Georgia" pitchFamily="18" charset="0"/>
              </a:defRPr>
            </a:lvl4pPr>
            <a:lvl5pPr marL="2057400" indent="-228600">
              <a:defRPr sz="2400" b="1">
                <a:solidFill>
                  <a:srgbClr val="003399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Georgia" pitchFamily="18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Rectangle 14">
            <a:extLst>
              <a:ext uri="{FF2B5EF4-FFF2-40B4-BE49-F238E27FC236}">
                <a16:creationId xmlns:a16="http://schemas.microsoft.com/office/drawing/2014/main" id="{EB7D6686-D438-054C-BB63-23736F8B7A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8935" y="6276789"/>
            <a:ext cx="7794131" cy="96715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wrap="square">
            <a:spAutoFit/>
          </a:bodyPr>
          <a:lstStyle>
            <a:lvl1pPr>
              <a:defRPr sz="2400" b="1">
                <a:solidFill>
                  <a:srgbClr val="003399"/>
                </a:solidFill>
                <a:latin typeface="Georgia" pitchFamily="18" charset="0"/>
              </a:defRPr>
            </a:lvl1pPr>
            <a:lvl2pPr marL="742950" indent="-285750">
              <a:defRPr sz="2400" b="1">
                <a:solidFill>
                  <a:srgbClr val="003399"/>
                </a:solidFill>
                <a:latin typeface="Georgia" pitchFamily="18" charset="0"/>
              </a:defRPr>
            </a:lvl2pPr>
            <a:lvl3pPr marL="1143000" indent="-228600">
              <a:defRPr sz="2400" b="1">
                <a:solidFill>
                  <a:srgbClr val="003399"/>
                </a:solidFill>
                <a:latin typeface="Georgia" pitchFamily="18" charset="0"/>
              </a:defRPr>
            </a:lvl3pPr>
            <a:lvl4pPr marL="1600200" indent="-228600">
              <a:defRPr sz="2400" b="1">
                <a:solidFill>
                  <a:srgbClr val="003399"/>
                </a:solidFill>
                <a:latin typeface="Georgia" pitchFamily="18" charset="0"/>
              </a:defRPr>
            </a:lvl4pPr>
            <a:lvl5pPr marL="2057400" indent="-228600">
              <a:defRPr sz="2400" b="1">
                <a:solidFill>
                  <a:srgbClr val="003399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Georgia" pitchFamily="18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CasellaDiTesto 7">
            <a:extLst>
              <a:ext uri="{FF2B5EF4-FFF2-40B4-BE49-F238E27FC236}">
                <a16:creationId xmlns:a16="http://schemas.microsoft.com/office/drawing/2014/main" id="{4B6583DA-7B72-DF4F-883D-83B246D7754C}"/>
              </a:ext>
            </a:extLst>
          </p:cNvPr>
          <p:cNvSpPr txBox="1"/>
          <p:nvPr/>
        </p:nvSpPr>
        <p:spPr>
          <a:xfrm>
            <a:off x="3019389" y="6373505"/>
            <a:ext cx="60913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charset="0"/>
              </a:rPr>
              <a:t>www.lavoro.gov.it     –     www.integrazionemigranti.gov.it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84D90255-DFEA-4816-9AC1-2605E2C1BC81}"/>
              </a:ext>
            </a:extLst>
          </p:cNvPr>
          <p:cNvSpPr txBox="1"/>
          <p:nvPr/>
        </p:nvSpPr>
        <p:spPr>
          <a:xfrm>
            <a:off x="5605497" y="1535735"/>
            <a:ext cx="13243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Ministero dell’Interno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776D1C02-8366-4D32-AEAB-C52CC9116503}"/>
              </a:ext>
            </a:extLst>
          </p:cNvPr>
          <p:cNvSpPr txBox="1"/>
          <p:nvPr/>
        </p:nvSpPr>
        <p:spPr>
          <a:xfrm>
            <a:off x="6919351" y="2613045"/>
            <a:ext cx="13243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Ministero del Lavoro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64129A09-8088-4FAE-9912-DB899D1D9F76}"/>
              </a:ext>
            </a:extLst>
          </p:cNvPr>
          <p:cNvSpPr txBox="1"/>
          <p:nvPr/>
        </p:nvSpPr>
        <p:spPr>
          <a:xfrm>
            <a:off x="6095999" y="4923100"/>
            <a:ext cx="14994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Ministero dell’Istruzione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53A5D7DA-AAFC-4DA9-861E-F25D88DD3B62}"/>
              </a:ext>
            </a:extLst>
          </p:cNvPr>
          <p:cNvSpPr txBox="1"/>
          <p:nvPr/>
        </p:nvSpPr>
        <p:spPr>
          <a:xfrm>
            <a:off x="7108537" y="3773144"/>
            <a:ext cx="13243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Ministero della Salute</a:t>
            </a: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D5D1595B-DB9D-4560-BACF-2C43E5AEB2CA}"/>
              </a:ext>
            </a:extLst>
          </p:cNvPr>
          <p:cNvSpPr txBox="1"/>
          <p:nvPr/>
        </p:nvSpPr>
        <p:spPr>
          <a:xfrm>
            <a:off x="4768211" y="4745417"/>
            <a:ext cx="14994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Regioni e Province Autonome</a:t>
            </a:r>
          </a:p>
        </p:txBody>
      </p:sp>
      <p:sp>
        <p:nvSpPr>
          <p:cNvPr id="20" name="object 3">
            <a:extLst>
              <a:ext uri="{FF2B5EF4-FFF2-40B4-BE49-F238E27FC236}">
                <a16:creationId xmlns:a16="http://schemas.microsoft.com/office/drawing/2014/main" id="{F4CCCFD2-CDB9-4BC6-A0E7-5B152B79F278}"/>
              </a:ext>
            </a:extLst>
          </p:cNvPr>
          <p:cNvSpPr txBox="1"/>
          <p:nvPr/>
        </p:nvSpPr>
        <p:spPr>
          <a:xfrm>
            <a:off x="599268" y="1277778"/>
            <a:ext cx="3267025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2800" b="1" spc="-5" dirty="0">
                <a:solidFill>
                  <a:srgbClr val="4472C4">
                    <a:lumMod val="50000"/>
                  </a:srgbClr>
                </a:solidFill>
                <a:latin typeface="Titillium"/>
                <a:cs typeface="Titillium"/>
              </a:rPr>
              <a:t>Una presenza plurale</a:t>
            </a:r>
            <a:endParaRPr kumimoji="0" sz="28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Titillium"/>
              <a:ea typeface="+mn-ea"/>
              <a:cs typeface="Titillium"/>
            </a:endParaRP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65836A46-C41E-48E5-A461-3B09B4913D24}"/>
              </a:ext>
            </a:extLst>
          </p:cNvPr>
          <p:cNvSpPr txBox="1"/>
          <p:nvPr/>
        </p:nvSpPr>
        <p:spPr>
          <a:xfrm>
            <a:off x="98451" y="1935895"/>
            <a:ext cx="3341297" cy="317009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it-IT" sz="20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Titillium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it-IT" sz="2000" dirty="0">
                <a:solidFill>
                  <a:srgbClr val="4472C4">
                    <a:lumMod val="50000"/>
                  </a:srgbClr>
                </a:solidFill>
                <a:latin typeface="Titillium"/>
                <a:ea typeface="Times New Roman" panose="02020603050405020304" pitchFamily="18" charset="0"/>
                <a:cs typeface="Arial" panose="020B0604020202020204" pitchFamily="34" charset="0"/>
              </a:rPr>
              <a:t>L</a:t>
            </a: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Titillium"/>
                <a:ea typeface="Times New Roman" panose="02020603050405020304" pitchFamily="18" charset="0"/>
                <a:cs typeface="Arial" panose="020B0604020202020204" pitchFamily="34" charset="0"/>
              </a:rPr>
              <a:t>e prime quindici nazionalità coprono il 75% del totale delle presenze non comunitarie in Italia.</a:t>
            </a:r>
          </a:p>
          <a:p>
            <a:pPr marL="285750" lvl="0" indent="-285750">
              <a:buFont typeface="Wingdings" panose="05000000000000000000" pitchFamily="2" charset="2"/>
              <a:buChar char="§"/>
              <a:defRPr/>
            </a:pPr>
            <a:r>
              <a:rPr lang="it-IT" sz="2000" dirty="0">
                <a:solidFill>
                  <a:srgbClr val="4472C4">
                    <a:lumMod val="50000"/>
                  </a:srgbClr>
                </a:solidFill>
                <a:latin typeface="Titillium"/>
              </a:rPr>
              <a:t>In particolare, un terzo dei regolarmente soggiornanti proviene da tre Paesi: </a:t>
            </a:r>
            <a:r>
              <a:rPr lang="it-IT" sz="2000" b="1" dirty="0">
                <a:solidFill>
                  <a:srgbClr val="4472C4">
                    <a:lumMod val="50000"/>
                  </a:srgbClr>
                </a:solidFill>
                <a:latin typeface="Titillium"/>
              </a:rPr>
              <a:t>Marocco</a:t>
            </a:r>
            <a:r>
              <a:rPr lang="it-IT" sz="2000" dirty="0">
                <a:solidFill>
                  <a:srgbClr val="4472C4">
                    <a:lumMod val="50000"/>
                  </a:srgbClr>
                </a:solidFill>
                <a:latin typeface="Titillium"/>
              </a:rPr>
              <a:t> (11,8%), </a:t>
            </a:r>
            <a:r>
              <a:rPr lang="it-IT" sz="2000" b="1" dirty="0">
                <a:solidFill>
                  <a:srgbClr val="4472C4">
                    <a:lumMod val="50000"/>
                  </a:srgbClr>
                </a:solidFill>
                <a:latin typeface="Titillium"/>
              </a:rPr>
              <a:t>Albania</a:t>
            </a:r>
            <a:r>
              <a:rPr lang="it-IT" sz="2000" dirty="0">
                <a:solidFill>
                  <a:srgbClr val="4472C4">
                    <a:lumMod val="50000"/>
                  </a:srgbClr>
                </a:solidFill>
                <a:latin typeface="Titillium"/>
              </a:rPr>
              <a:t> (11,3%), </a:t>
            </a:r>
            <a:r>
              <a:rPr lang="it-IT" sz="2000" b="1" dirty="0">
                <a:solidFill>
                  <a:srgbClr val="4472C4">
                    <a:lumMod val="50000"/>
                  </a:srgbClr>
                </a:solidFill>
                <a:latin typeface="Titillium"/>
              </a:rPr>
              <a:t>Cina</a:t>
            </a:r>
            <a:r>
              <a:rPr lang="it-IT" sz="2000" dirty="0">
                <a:solidFill>
                  <a:srgbClr val="4472C4">
                    <a:lumMod val="50000"/>
                  </a:srgbClr>
                </a:solidFill>
                <a:latin typeface="Titillium"/>
              </a:rPr>
              <a:t> (8,3%). </a:t>
            </a:r>
            <a:endParaRPr kumimoji="0" lang="it-IT" sz="20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Titillium"/>
              <a:ea typeface="+mn-ea"/>
              <a:cs typeface="+mn-cs"/>
            </a:endParaRPr>
          </a:p>
        </p:txBody>
      </p:sp>
      <p:pic>
        <p:nvPicPr>
          <p:cNvPr id="19" name="Immagine 18">
            <a:extLst>
              <a:ext uri="{FF2B5EF4-FFF2-40B4-BE49-F238E27FC236}">
                <a16:creationId xmlns:a16="http://schemas.microsoft.com/office/drawing/2014/main" id="{679F2B22-86E6-ABE6-E294-B601B74F55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8637" y="1208447"/>
            <a:ext cx="8249801" cy="4934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0060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o 3">
            <a:extLst>
              <a:ext uri="{FF2B5EF4-FFF2-40B4-BE49-F238E27FC236}">
                <a16:creationId xmlns:a16="http://schemas.microsoft.com/office/drawing/2014/main" id="{4D046F44-84A0-4447-A6F5-9720164BE443}"/>
              </a:ext>
            </a:extLst>
          </p:cNvPr>
          <p:cNvGrpSpPr>
            <a:grpSpLocks noChangeAspect="1"/>
          </p:cNvGrpSpPr>
          <p:nvPr/>
        </p:nvGrpSpPr>
        <p:grpSpPr>
          <a:xfrm>
            <a:off x="1893463" y="115673"/>
            <a:ext cx="966440" cy="843463"/>
            <a:chOff x="0" y="0"/>
            <a:chExt cx="1344930" cy="1122045"/>
          </a:xfrm>
        </p:grpSpPr>
        <p:pic>
          <p:nvPicPr>
            <p:cNvPr id="5" name="image1.png">
              <a:extLst>
                <a:ext uri="{FF2B5EF4-FFF2-40B4-BE49-F238E27FC236}">
                  <a16:creationId xmlns:a16="http://schemas.microsoft.com/office/drawing/2014/main" id="{75ED48DE-C345-BA41-8BE3-7C830560BAB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876300"/>
              <a:ext cx="1344295" cy="245745"/>
            </a:xfrm>
            <a:prstGeom prst="rect">
              <a:avLst/>
            </a:prstGeom>
          </p:spPr>
        </p:pic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2994E358-84F7-B341-A416-84415B4720D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045210" cy="798195"/>
              <a:chOff x="906" y="907"/>
              <a:chExt cx="1646" cy="1257"/>
            </a:xfrm>
          </p:grpSpPr>
          <p:sp>
            <p:nvSpPr>
              <p:cNvPr id="8" name="AutoShape 6">
                <a:extLst>
                  <a:ext uri="{FF2B5EF4-FFF2-40B4-BE49-F238E27FC236}">
                    <a16:creationId xmlns:a16="http://schemas.microsoft.com/office/drawing/2014/main" id="{E0DA9AEC-F511-F341-8D86-5A19103B7A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6" y="907"/>
                <a:ext cx="856" cy="1257"/>
              </a:xfrm>
              <a:custGeom>
                <a:avLst/>
                <a:gdLst>
                  <a:gd name="T0" fmla="+- 0 1183 906"/>
                  <a:gd name="T1" fmla="*/ T0 w 856"/>
                  <a:gd name="T2" fmla="+- 0 1009 907"/>
                  <a:gd name="T3" fmla="*/ 1009 h 1257"/>
                  <a:gd name="T4" fmla="+- 0 1547 906"/>
                  <a:gd name="T5" fmla="*/ T4 w 856"/>
                  <a:gd name="T6" fmla="+- 0 1903 907"/>
                  <a:gd name="T7" fmla="*/ 1903 h 1257"/>
                  <a:gd name="T8" fmla="+- 0 1649 906"/>
                  <a:gd name="T9" fmla="*/ T8 w 856"/>
                  <a:gd name="T10" fmla="+- 0 2147 907"/>
                  <a:gd name="T11" fmla="*/ 2147 h 1257"/>
                  <a:gd name="T12" fmla="+- 0 1680 906"/>
                  <a:gd name="T13" fmla="*/ T12 w 856"/>
                  <a:gd name="T14" fmla="+- 0 2164 907"/>
                  <a:gd name="T15" fmla="*/ 2164 h 1257"/>
                  <a:gd name="T16" fmla="+- 0 1704 906"/>
                  <a:gd name="T17" fmla="*/ T16 w 856"/>
                  <a:gd name="T18" fmla="+- 0 2160 907"/>
                  <a:gd name="T19" fmla="*/ 2160 h 1257"/>
                  <a:gd name="T20" fmla="+- 0 1762 906"/>
                  <a:gd name="T21" fmla="*/ T20 w 856"/>
                  <a:gd name="T22" fmla="+- 0 2020 907"/>
                  <a:gd name="T23" fmla="*/ 2020 h 1257"/>
                  <a:gd name="T24" fmla="+- 0 1727 906"/>
                  <a:gd name="T25" fmla="*/ T24 w 856"/>
                  <a:gd name="T26" fmla="+- 0 1975 907"/>
                  <a:gd name="T27" fmla="*/ 1975 h 1257"/>
                  <a:gd name="T28" fmla="+- 0 1697 906"/>
                  <a:gd name="T29" fmla="*/ T28 w 856"/>
                  <a:gd name="T30" fmla="+- 0 1903 907"/>
                  <a:gd name="T31" fmla="*/ 1903 h 1257"/>
                  <a:gd name="T32" fmla="+- 0 1336 906"/>
                  <a:gd name="T33" fmla="*/ T32 w 856"/>
                  <a:gd name="T34" fmla="+- 0 1009 907"/>
                  <a:gd name="T35" fmla="*/ 1009 h 1257"/>
                  <a:gd name="T36" fmla="+- 0 912 906"/>
                  <a:gd name="T37" fmla="*/ T36 w 856"/>
                  <a:gd name="T38" fmla="+- 0 908 907"/>
                  <a:gd name="T39" fmla="*/ 908 h 1257"/>
                  <a:gd name="T40" fmla="+- 0 906 906"/>
                  <a:gd name="T41" fmla="*/ T40 w 856"/>
                  <a:gd name="T42" fmla="+- 0 919 907"/>
                  <a:gd name="T43" fmla="*/ 919 h 1257"/>
                  <a:gd name="T44" fmla="+- 0 918 906"/>
                  <a:gd name="T45" fmla="*/ T44 w 856"/>
                  <a:gd name="T46" fmla="+- 0 930 907"/>
                  <a:gd name="T47" fmla="*/ 930 h 1257"/>
                  <a:gd name="T48" fmla="+- 0 934 906"/>
                  <a:gd name="T49" fmla="*/ T48 w 856"/>
                  <a:gd name="T50" fmla="+- 0 937 907"/>
                  <a:gd name="T51" fmla="*/ 937 h 1257"/>
                  <a:gd name="T52" fmla="+- 0 974 906"/>
                  <a:gd name="T53" fmla="*/ T52 w 856"/>
                  <a:gd name="T54" fmla="+- 0 943 907"/>
                  <a:gd name="T55" fmla="*/ 943 h 1257"/>
                  <a:gd name="T56" fmla="+- 0 1069 906"/>
                  <a:gd name="T57" fmla="*/ T56 w 856"/>
                  <a:gd name="T58" fmla="+- 0 958 907"/>
                  <a:gd name="T59" fmla="*/ 958 h 1257"/>
                  <a:gd name="T60" fmla="+- 0 1122 906"/>
                  <a:gd name="T61" fmla="*/ T60 w 856"/>
                  <a:gd name="T62" fmla="+- 0 1017 907"/>
                  <a:gd name="T63" fmla="*/ 1017 h 1257"/>
                  <a:gd name="T64" fmla="+- 0 1127 906"/>
                  <a:gd name="T65" fmla="*/ T64 w 856"/>
                  <a:gd name="T66" fmla="+- 0 1456 907"/>
                  <a:gd name="T67" fmla="*/ 1456 h 1257"/>
                  <a:gd name="T68" fmla="+- 0 1127 906"/>
                  <a:gd name="T69" fmla="*/ T68 w 856"/>
                  <a:gd name="T70" fmla="+- 0 1829 907"/>
                  <a:gd name="T71" fmla="*/ 1829 h 1257"/>
                  <a:gd name="T72" fmla="+- 0 1126 906"/>
                  <a:gd name="T73" fmla="*/ T72 w 856"/>
                  <a:gd name="T74" fmla="+- 0 1961 907"/>
                  <a:gd name="T75" fmla="*/ 1961 h 1257"/>
                  <a:gd name="T76" fmla="+- 0 1097 906"/>
                  <a:gd name="T77" fmla="*/ T76 w 856"/>
                  <a:gd name="T78" fmla="+- 0 2066 907"/>
                  <a:gd name="T79" fmla="*/ 2066 h 1257"/>
                  <a:gd name="T80" fmla="+- 0 1000 906"/>
                  <a:gd name="T81" fmla="*/ T80 w 856"/>
                  <a:gd name="T82" fmla="+- 0 2114 907"/>
                  <a:gd name="T83" fmla="*/ 2114 h 1257"/>
                  <a:gd name="T84" fmla="+- 0 966 906"/>
                  <a:gd name="T85" fmla="*/ T84 w 856"/>
                  <a:gd name="T86" fmla="+- 0 2120 907"/>
                  <a:gd name="T87" fmla="*/ 2120 h 1257"/>
                  <a:gd name="T88" fmla="+- 0 932 906"/>
                  <a:gd name="T89" fmla="*/ T88 w 856"/>
                  <a:gd name="T90" fmla="+- 0 2127 907"/>
                  <a:gd name="T91" fmla="*/ 2127 h 1257"/>
                  <a:gd name="T92" fmla="+- 0 918 906"/>
                  <a:gd name="T93" fmla="*/ T92 w 856"/>
                  <a:gd name="T94" fmla="+- 0 2136 907"/>
                  <a:gd name="T95" fmla="*/ 2136 h 1257"/>
                  <a:gd name="T96" fmla="+- 0 907 906"/>
                  <a:gd name="T97" fmla="*/ T96 w 856"/>
                  <a:gd name="T98" fmla="+- 0 2148 907"/>
                  <a:gd name="T99" fmla="*/ 2148 h 1257"/>
                  <a:gd name="T100" fmla="+- 0 913 906"/>
                  <a:gd name="T101" fmla="*/ T100 w 856"/>
                  <a:gd name="T102" fmla="+- 0 2154 907"/>
                  <a:gd name="T103" fmla="*/ 2154 h 1257"/>
                  <a:gd name="T104" fmla="+- 0 1392 906"/>
                  <a:gd name="T105" fmla="*/ T104 w 856"/>
                  <a:gd name="T106" fmla="+- 0 2152 907"/>
                  <a:gd name="T107" fmla="*/ 2152 h 1257"/>
                  <a:gd name="T108" fmla="+- 0 1393 906"/>
                  <a:gd name="T109" fmla="*/ T108 w 856"/>
                  <a:gd name="T110" fmla="+- 0 2149 907"/>
                  <a:gd name="T111" fmla="*/ 2149 h 1257"/>
                  <a:gd name="T112" fmla="+- 0 1393 906"/>
                  <a:gd name="T113" fmla="*/ T112 w 856"/>
                  <a:gd name="T114" fmla="+- 0 2142 907"/>
                  <a:gd name="T115" fmla="*/ 2142 h 1257"/>
                  <a:gd name="T116" fmla="+- 0 1375 906"/>
                  <a:gd name="T117" fmla="*/ T116 w 856"/>
                  <a:gd name="T118" fmla="+- 0 2129 907"/>
                  <a:gd name="T119" fmla="*/ 2129 h 1257"/>
                  <a:gd name="T120" fmla="+- 0 1346 906"/>
                  <a:gd name="T121" fmla="*/ T120 w 856"/>
                  <a:gd name="T122" fmla="+- 0 2123 907"/>
                  <a:gd name="T123" fmla="*/ 2123 h 1257"/>
                  <a:gd name="T124" fmla="+- 0 1283 906"/>
                  <a:gd name="T125" fmla="*/ T124 w 856"/>
                  <a:gd name="T126" fmla="+- 0 2111 907"/>
                  <a:gd name="T127" fmla="*/ 2111 h 1257"/>
                  <a:gd name="T128" fmla="+- 0 1213 906"/>
                  <a:gd name="T129" fmla="*/ T128 w 856"/>
                  <a:gd name="T130" fmla="+- 0 2070 907"/>
                  <a:gd name="T131" fmla="*/ 2070 h 1257"/>
                  <a:gd name="T132" fmla="+- 0 1179 906"/>
                  <a:gd name="T133" fmla="*/ T132 w 856"/>
                  <a:gd name="T134" fmla="+- 0 1996 907"/>
                  <a:gd name="T135" fmla="*/ 1996 h 1257"/>
                  <a:gd name="T136" fmla="+- 0 1175 906"/>
                  <a:gd name="T137" fmla="*/ T136 w 856"/>
                  <a:gd name="T138" fmla="+- 0 1949 907"/>
                  <a:gd name="T139" fmla="*/ 1949 h 1257"/>
                  <a:gd name="T140" fmla="+- 0 1173 906"/>
                  <a:gd name="T141" fmla="*/ T140 w 856"/>
                  <a:gd name="T142" fmla="+- 0 1903 907"/>
                  <a:gd name="T143" fmla="*/ 1903 h 1257"/>
                  <a:gd name="T144" fmla="+- 0 1172 906"/>
                  <a:gd name="T145" fmla="*/ T144 w 856"/>
                  <a:gd name="T146" fmla="+- 0 1026 907"/>
                  <a:gd name="T147" fmla="*/ 1026 h 1257"/>
                  <a:gd name="T148" fmla="+- 0 1173 906"/>
                  <a:gd name="T149" fmla="*/ T148 w 856"/>
                  <a:gd name="T150" fmla="+- 0 1011 907"/>
                  <a:gd name="T151" fmla="*/ 1011 h 1257"/>
                  <a:gd name="T152" fmla="+- 0 1336 906"/>
                  <a:gd name="T153" fmla="*/ T152 w 856"/>
                  <a:gd name="T154" fmla="+- 0 1009 907"/>
                  <a:gd name="T155" fmla="*/ 1009 h 1257"/>
                  <a:gd name="T156" fmla="+- 0 1301 906"/>
                  <a:gd name="T157" fmla="*/ T156 w 856"/>
                  <a:gd name="T158" fmla="+- 0 927 907"/>
                  <a:gd name="T159" fmla="*/ 927 h 1257"/>
                  <a:gd name="T160" fmla="+- 0 1276 906"/>
                  <a:gd name="T161" fmla="*/ T160 w 856"/>
                  <a:gd name="T162" fmla="+- 0 909 907"/>
                  <a:gd name="T163" fmla="*/ 909 h 1257"/>
                  <a:gd name="T164" fmla="+- 0 1127 906"/>
                  <a:gd name="T165" fmla="*/ T164 w 856"/>
                  <a:gd name="T166" fmla="+- 0 908 907"/>
                  <a:gd name="T167" fmla="*/ 908 h 1257"/>
                  <a:gd name="T168" fmla="+- 0 1257 906"/>
                  <a:gd name="T169" fmla="*/ T168 w 856"/>
                  <a:gd name="T170" fmla="+- 0 907 907"/>
                  <a:gd name="T171" fmla="*/ 907 h 1257"/>
                  <a:gd name="T172" fmla="+- 0 1127 906"/>
                  <a:gd name="T173" fmla="*/ T172 w 856"/>
                  <a:gd name="T174" fmla="+- 0 908 907"/>
                  <a:gd name="T175" fmla="*/ 908 h 1257"/>
                  <a:gd name="T176" fmla="+- 0 1257 906"/>
                  <a:gd name="T177" fmla="*/ T176 w 856"/>
                  <a:gd name="T178" fmla="+- 0 907 907"/>
                  <a:gd name="T179" fmla="*/ 907 h 1257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  <a:cxn ang="0">
                    <a:pos x="T21" y="T23"/>
                  </a:cxn>
                  <a:cxn ang="0">
                    <a:pos x="T25" y="T27"/>
                  </a:cxn>
                  <a:cxn ang="0">
                    <a:pos x="T29" y="T31"/>
                  </a:cxn>
                  <a:cxn ang="0">
                    <a:pos x="T33" y="T35"/>
                  </a:cxn>
                  <a:cxn ang="0">
                    <a:pos x="T37" y="T39"/>
                  </a:cxn>
                  <a:cxn ang="0">
                    <a:pos x="T41" y="T43"/>
                  </a:cxn>
                  <a:cxn ang="0">
                    <a:pos x="T45" y="T47"/>
                  </a:cxn>
                  <a:cxn ang="0">
                    <a:pos x="T49" y="T51"/>
                  </a:cxn>
                  <a:cxn ang="0">
                    <a:pos x="T53" y="T55"/>
                  </a:cxn>
                  <a:cxn ang="0">
                    <a:pos x="T57" y="T59"/>
                  </a:cxn>
                  <a:cxn ang="0">
                    <a:pos x="T61" y="T63"/>
                  </a:cxn>
                  <a:cxn ang="0">
                    <a:pos x="T65" y="T67"/>
                  </a:cxn>
                  <a:cxn ang="0">
                    <a:pos x="T69" y="T71"/>
                  </a:cxn>
                  <a:cxn ang="0">
                    <a:pos x="T73" y="T75"/>
                  </a:cxn>
                  <a:cxn ang="0">
                    <a:pos x="T77" y="T79"/>
                  </a:cxn>
                  <a:cxn ang="0">
                    <a:pos x="T81" y="T83"/>
                  </a:cxn>
                  <a:cxn ang="0">
                    <a:pos x="T85" y="T87"/>
                  </a:cxn>
                  <a:cxn ang="0">
                    <a:pos x="T89" y="T91"/>
                  </a:cxn>
                  <a:cxn ang="0">
                    <a:pos x="T93" y="T95"/>
                  </a:cxn>
                  <a:cxn ang="0">
                    <a:pos x="T97" y="T99"/>
                  </a:cxn>
                  <a:cxn ang="0">
                    <a:pos x="T101" y="T103"/>
                  </a:cxn>
                  <a:cxn ang="0">
                    <a:pos x="T105" y="T107"/>
                  </a:cxn>
                  <a:cxn ang="0">
                    <a:pos x="T109" y="T111"/>
                  </a:cxn>
                  <a:cxn ang="0">
                    <a:pos x="T113" y="T115"/>
                  </a:cxn>
                  <a:cxn ang="0">
                    <a:pos x="T117" y="T119"/>
                  </a:cxn>
                  <a:cxn ang="0">
                    <a:pos x="T121" y="T123"/>
                  </a:cxn>
                  <a:cxn ang="0">
                    <a:pos x="T125" y="T127"/>
                  </a:cxn>
                  <a:cxn ang="0">
                    <a:pos x="T129" y="T131"/>
                  </a:cxn>
                  <a:cxn ang="0">
                    <a:pos x="T133" y="T135"/>
                  </a:cxn>
                  <a:cxn ang="0">
                    <a:pos x="T137" y="T139"/>
                  </a:cxn>
                  <a:cxn ang="0">
                    <a:pos x="T141" y="T143"/>
                  </a:cxn>
                  <a:cxn ang="0">
                    <a:pos x="T145" y="T147"/>
                  </a:cxn>
                  <a:cxn ang="0">
                    <a:pos x="T149" y="T151"/>
                  </a:cxn>
                  <a:cxn ang="0">
                    <a:pos x="T153" y="T155"/>
                  </a:cxn>
                  <a:cxn ang="0">
                    <a:pos x="T157" y="T159"/>
                  </a:cxn>
                  <a:cxn ang="0">
                    <a:pos x="T161" y="T163"/>
                  </a:cxn>
                  <a:cxn ang="0">
                    <a:pos x="T165" y="T167"/>
                  </a:cxn>
                  <a:cxn ang="0">
                    <a:pos x="T169" y="T171"/>
                  </a:cxn>
                  <a:cxn ang="0">
                    <a:pos x="T173" y="T175"/>
                  </a:cxn>
                  <a:cxn ang="0">
                    <a:pos x="T177" y="T179"/>
                  </a:cxn>
                </a:cxnLst>
                <a:rect l="0" t="0" r="r" b="b"/>
                <a:pathLst>
                  <a:path w="856" h="1257">
                    <a:moveTo>
                      <a:pt x="430" y="102"/>
                    </a:moveTo>
                    <a:lnTo>
                      <a:pt x="277" y="102"/>
                    </a:lnTo>
                    <a:lnTo>
                      <a:pt x="280" y="109"/>
                    </a:lnTo>
                    <a:lnTo>
                      <a:pt x="641" y="996"/>
                    </a:lnTo>
                    <a:lnTo>
                      <a:pt x="731" y="1218"/>
                    </a:lnTo>
                    <a:lnTo>
                      <a:pt x="743" y="1240"/>
                    </a:lnTo>
                    <a:lnTo>
                      <a:pt x="757" y="1253"/>
                    </a:lnTo>
                    <a:lnTo>
                      <a:pt x="774" y="1257"/>
                    </a:lnTo>
                    <a:lnTo>
                      <a:pt x="796" y="1254"/>
                    </a:lnTo>
                    <a:lnTo>
                      <a:pt x="798" y="1253"/>
                    </a:lnTo>
                    <a:lnTo>
                      <a:pt x="800" y="1251"/>
                    </a:lnTo>
                    <a:lnTo>
                      <a:pt x="856" y="1113"/>
                    </a:lnTo>
                    <a:lnTo>
                      <a:pt x="826" y="1078"/>
                    </a:lnTo>
                    <a:lnTo>
                      <a:pt x="821" y="1068"/>
                    </a:lnTo>
                    <a:lnTo>
                      <a:pt x="819" y="1065"/>
                    </a:lnTo>
                    <a:lnTo>
                      <a:pt x="791" y="996"/>
                    </a:lnTo>
                    <a:lnTo>
                      <a:pt x="462" y="183"/>
                    </a:lnTo>
                    <a:lnTo>
                      <a:pt x="430" y="102"/>
                    </a:lnTo>
                    <a:close/>
                    <a:moveTo>
                      <a:pt x="91" y="1"/>
                    </a:moveTo>
                    <a:lnTo>
                      <a:pt x="6" y="1"/>
                    </a:lnTo>
                    <a:lnTo>
                      <a:pt x="4" y="3"/>
                    </a:lnTo>
                    <a:lnTo>
                      <a:pt x="0" y="12"/>
                    </a:lnTo>
                    <a:lnTo>
                      <a:pt x="2" y="16"/>
                    </a:lnTo>
                    <a:lnTo>
                      <a:pt x="12" y="23"/>
                    </a:lnTo>
                    <a:lnTo>
                      <a:pt x="20" y="29"/>
                    </a:lnTo>
                    <a:lnTo>
                      <a:pt x="28" y="30"/>
                    </a:lnTo>
                    <a:lnTo>
                      <a:pt x="48" y="33"/>
                    </a:lnTo>
                    <a:lnTo>
                      <a:pt x="68" y="36"/>
                    </a:lnTo>
                    <a:lnTo>
                      <a:pt x="108" y="40"/>
                    </a:lnTo>
                    <a:lnTo>
                      <a:pt x="163" y="51"/>
                    </a:lnTo>
                    <a:lnTo>
                      <a:pt x="197" y="74"/>
                    </a:lnTo>
                    <a:lnTo>
                      <a:pt x="216" y="110"/>
                    </a:lnTo>
                    <a:lnTo>
                      <a:pt x="221" y="165"/>
                    </a:lnTo>
                    <a:lnTo>
                      <a:pt x="221" y="549"/>
                    </a:lnTo>
                    <a:lnTo>
                      <a:pt x="221" y="837"/>
                    </a:lnTo>
                    <a:lnTo>
                      <a:pt x="221" y="922"/>
                    </a:lnTo>
                    <a:lnTo>
                      <a:pt x="221" y="979"/>
                    </a:lnTo>
                    <a:lnTo>
                      <a:pt x="220" y="1054"/>
                    </a:lnTo>
                    <a:lnTo>
                      <a:pt x="212" y="1115"/>
                    </a:lnTo>
                    <a:lnTo>
                      <a:pt x="191" y="1159"/>
                    </a:lnTo>
                    <a:lnTo>
                      <a:pt x="152" y="1188"/>
                    </a:lnTo>
                    <a:lnTo>
                      <a:pt x="94" y="1207"/>
                    </a:lnTo>
                    <a:lnTo>
                      <a:pt x="77" y="1210"/>
                    </a:lnTo>
                    <a:lnTo>
                      <a:pt x="60" y="1213"/>
                    </a:lnTo>
                    <a:lnTo>
                      <a:pt x="43" y="1216"/>
                    </a:lnTo>
                    <a:lnTo>
                      <a:pt x="26" y="1220"/>
                    </a:lnTo>
                    <a:lnTo>
                      <a:pt x="18" y="1222"/>
                    </a:lnTo>
                    <a:lnTo>
                      <a:pt x="12" y="1229"/>
                    </a:lnTo>
                    <a:lnTo>
                      <a:pt x="2" y="1237"/>
                    </a:lnTo>
                    <a:lnTo>
                      <a:pt x="1" y="1241"/>
                    </a:lnTo>
                    <a:lnTo>
                      <a:pt x="4" y="1246"/>
                    </a:lnTo>
                    <a:lnTo>
                      <a:pt x="7" y="1247"/>
                    </a:lnTo>
                    <a:lnTo>
                      <a:pt x="483" y="1247"/>
                    </a:lnTo>
                    <a:lnTo>
                      <a:pt x="486" y="1245"/>
                    </a:lnTo>
                    <a:lnTo>
                      <a:pt x="487" y="1242"/>
                    </a:lnTo>
                    <a:lnTo>
                      <a:pt x="489" y="1239"/>
                    </a:lnTo>
                    <a:lnTo>
                      <a:pt x="487" y="1235"/>
                    </a:lnTo>
                    <a:lnTo>
                      <a:pt x="477" y="1228"/>
                    </a:lnTo>
                    <a:lnTo>
                      <a:pt x="469" y="1222"/>
                    </a:lnTo>
                    <a:lnTo>
                      <a:pt x="461" y="1220"/>
                    </a:lnTo>
                    <a:lnTo>
                      <a:pt x="440" y="1216"/>
                    </a:lnTo>
                    <a:lnTo>
                      <a:pt x="398" y="1208"/>
                    </a:lnTo>
                    <a:lnTo>
                      <a:pt x="377" y="1204"/>
                    </a:lnTo>
                    <a:lnTo>
                      <a:pt x="339" y="1189"/>
                    </a:lnTo>
                    <a:lnTo>
                      <a:pt x="307" y="1163"/>
                    </a:lnTo>
                    <a:lnTo>
                      <a:pt x="285" y="1129"/>
                    </a:lnTo>
                    <a:lnTo>
                      <a:pt x="273" y="1089"/>
                    </a:lnTo>
                    <a:lnTo>
                      <a:pt x="271" y="1066"/>
                    </a:lnTo>
                    <a:lnTo>
                      <a:pt x="269" y="1042"/>
                    </a:lnTo>
                    <a:lnTo>
                      <a:pt x="267" y="1019"/>
                    </a:lnTo>
                    <a:lnTo>
                      <a:pt x="267" y="996"/>
                    </a:lnTo>
                    <a:lnTo>
                      <a:pt x="266" y="904"/>
                    </a:lnTo>
                    <a:lnTo>
                      <a:pt x="266" y="119"/>
                    </a:lnTo>
                    <a:lnTo>
                      <a:pt x="266" y="115"/>
                    </a:lnTo>
                    <a:lnTo>
                      <a:pt x="267" y="104"/>
                    </a:lnTo>
                    <a:lnTo>
                      <a:pt x="277" y="102"/>
                    </a:lnTo>
                    <a:lnTo>
                      <a:pt x="430" y="102"/>
                    </a:lnTo>
                    <a:lnTo>
                      <a:pt x="403" y="36"/>
                    </a:lnTo>
                    <a:lnTo>
                      <a:pt x="395" y="20"/>
                    </a:lnTo>
                    <a:lnTo>
                      <a:pt x="384" y="8"/>
                    </a:lnTo>
                    <a:lnTo>
                      <a:pt x="370" y="2"/>
                    </a:lnTo>
                    <a:lnTo>
                      <a:pt x="366" y="1"/>
                    </a:lnTo>
                    <a:lnTo>
                      <a:pt x="221" y="1"/>
                    </a:lnTo>
                    <a:lnTo>
                      <a:pt x="91" y="1"/>
                    </a:lnTo>
                    <a:close/>
                    <a:moveTo>
                      <a:pt x="351" y="0"/>
                    </a:moveTo>
                    <a:lnTo>
                      <a:pt x="286" y="1"/>
                    </a:lnTo>
                    <a:lnTo>
                      <a:pt x="221" y="1"/>
                    </a:lnTo>
                    <a:lnTo>
                      <a:pt x="366" y="1"/>
                    </a:lnTo>
                    <a:lnTo>
                      <a:pt x="351" y="0"/>
                    </a:lnTo>
                    <a:close/>
                  </a:path>
                </a:pathLst>
              </a:custGeom>
              <a:solidFill>
                <a:srgbClr val="00A650"/>
              </a:solidFill>
              <a:ln>
                <a:noFill/>
              </a:ln>
              <a:extLst>
                <a:ext uri="{91240B29-F687-4f45-9708-019B960494DF}">
                  <a14:hiddenLine xmlns:lc="http://schemas.openxmlformats.org/drawingml/2006/lockedCanvas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w16="http://schemas.microsoft.com/office/word/2018/wordml" xmlns:w16cid="http://schemas.microsoft.com/office/word/2016/wordml/cid" xmlns:w16cex="http://schemas.microsoft.com/office/word/2018/wordml/cex" xmlns:am3d="http://schemas.microsoft.com/office/drawing/2017/model3d" xmlns:aink="http://schemas.microsoft.com/office/drawing/2016/ink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5="http://schemas.microsoft.com/office/word/2012/wordml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cx1="http://schemas.microsoft.com/office/drawing/2015/9/8/chartex" xmlns:cx="http://schemas.microsoft.com/office/drawing/2014/chartex" xmlns:wpc="http://schemas.microsoft.com/office/word/2010/wordprocessingCanvas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AutoShape 7">
                <a:extLst>
                  <a:ext uri="{FF2B5EF4-FFF2-40B4-BE49-F238E27FC236}">
                    <a16:creationId xmlns:a16="http://schemas.microsoft.com/office/drawing/2014/main" id="{DAFE685C-F1F7-B343-BD57-9466E15068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89" y="907"/>
                <a:ext cx="763" cy="1248"/>
              </a:xfrm>
              <a:custGeom>
                <a:avLst/>
                <a:gdLst>
                  <a:gd name="T0" fmla="+- 0 2179 1789"/>
                  <a:gd name="T1" fmla="*/ T0 w 763"/>
                  <a:gd name="T2" fmla="+- 0 994 907"/>
                  <a:gd name="T3" fmla="*/ 994 h 1248"/>
                  <a:gd name="T4" fmla="+- 0 2187 1789"/>
                  <a:gd name="T5" fmla="*/ T4 w 763"/>
                  <a:gd name="T6" fmla="+- 0 1011 907"/>
                  <a:gd name="T7" fmla="*/ 1011 h 1248"/>
                  <a:gd name="T8" fmla="+- 0 2186 1789"/>
                  <a:gd name="T9" fmla="*/ T8 w 763"/>
                  <a:gd name="T10" fmla="+- 0 2005 907"/>
                  <a:gd name="T11" fmla="*/ 2005 h 1248"/>
                  <a:gd name="T12" fmla="+- 0 2184 1789"/>
                  <a:gd name="T13" fmla="*/ T12 w 763"/>
                  <a:gd name="T14" fmla="+- 0 2026 907"/>
                  <a:gd name="T15" fmla="*/ 2026 h 1248"/>
                  <a:gd name="T16" fmla="+- 0 2164 1789"/>
                  <a:gd name="T17" fmla="*/ T16 w 763"/>
                  <a:gd name="T18" fmla="+- 0 2083 907"/>
                  <a:gd name="T19" fmla="*/ 2083 h 1248"/>
                  <a:gd name="T20" fmla="+- 0 2111 1789"/>
                  <a:gd name="T21" fmla="*/ T20 w 763"/>
                  <a:gd name="T22" fmla="+- 0 2110 907"/>
                  <a:gd name="T23" fmla="*/ 2110 h 1248"/>
                  <a:gd name="T24" fmla="+- 0 2023 1789"/>
                  <a:gd name="T25" fmla="*/ T24 w 763"/>
                  <a:gd name="T26" fmla="+- 0 2123 907"/>
                  <a:gd name="T27" fmla="*/ 2123 h 1248"/>
                  <a:gd name="T28" fmla="+- 0 1985 1789"/>
                  <a:gd name="T29" fmla="*/ T28 w 763"/>
                  <a:gd name="T30" fmla="+- 0 2129 907"/>
                  <a:gd name="T31" fmla="*/ 2129 h 1248"/>
                  <a:gd name="T32" fmla="+- 0 1967 1789"/>
                  <a:gd name="T33" fmla="*/ T32 w 763"/>
                  <a:gd name="T34" fmla="+- 0 2143 907"/>
                  <a:gd name="T35" fmla="*/ 2143 h 1248"/>
                  <a:gd name="T36" fmla="+- 0 1970 1789"/>
                  <a:gd name="T37" fmla="*/ T36 w 763"/>
                  <a:gd name="T38" fmla="+- 0 2153 907"/>
                  <a:gd name="T39" fmla="*/ 2153 h 1248"/>
                  <a:gd name="T40" fmla="+- 0 2546 1789"/>
                  <a:gd name="T41" fmla="*/ T40 w 763"/>
                  <a:gd name="T42" fmla="+- 0 2155 907"/>
                  <a:gd name="T43" fmla="*/ 2155 h 1248"/>
                  <a:gd name="T44" fmla="+- 0 2552 1789"/>
                  <a:gd name="T45" fmla="*/ T44 w 763"/>
                  <a:gd name="T46" fmla="+- 0 2147 907"/>
                  <a:gd name="T47" fmla="*/ 2147 h 1248"/>
                  <a:gd name="T48" fmla="+- 0 2540 1789"/>
                  <a:gd name="T49" fmla="*/ T48 w 763"/>
                  <a:gd name="T50" fmla="+- 0 2135 907"/>
                  <a:gd name="T51" fmla="*/ 2135 h 1248"/>
                  <a:gd name="T52" fmla="+- 0 2523 1789"/>
                  <a:gd name="T53" fmla="*/ T52 w 763"/>
                  <a:gd name="T54" fmla="+- 0 2127 907"/>
                  <a:gd name="T55" fmla="*/ 2127 h 1248"/>
                  <a:gd name="T56" fmla="+- 0 2441 1789"/>
                  <a:gd name="T57" fmla="*/ T56 w 763"/>
                  <a:gd name="T58" fmla="+- 0 2116 907"/>
                  <a:gd name="T59" fmla="*/ 2116 h 1248"/>
                  <a:gd name="T60" fmla="+- 0 2375 1789"/>
                  <a:gd name="T61" fmla="*/ T60 w 763"/>
                  <a:gd name="T62" fmla="+- 0 2100 907"/>
                  <a:gd name="T63" fmla="*/ 2100 h 1248"/>
                  <a:gd name="T64" fmla="+- 0 2336 1789"/>
                  <a:gd name="T65" fmla="*/ T64 w 763"/>
                  <a:gd name="T66" fmla="+- 0 2055 907"/>
                  <a:gd name="T67" fmla="*/ 2055 h 1248"/>
                  <a:gd name="T68" fmla="+- 0 2329 1789"/>
                  <a:gd name="T69" fmla="*/ T68 w 763"/>
                  <a:gd name="T70" fmla="+- 0 2005 907"/>
                  <a:gd name="T71" fmla="*/ 2005 h 1248"/>
                  <a:gd name="T72" fmla="+- 0 2329 1789"/>
                  <a:gd name="T73" fmla="*/ T72 w 763"/>
                  <a:gd name="T74" fmla="+- 0 1051 907"/>
                  <a:gd name="T75" fmla="*/ 1051 h 1248"/>
                  <a:gd name="T76" fmla="+- 0 2337 1789"/>
                  <a:gd name="T77" fmla="*/ T76 w 763"/>
                  <a:gd name="T78" fmla="+- 0 1007 907"/>
                  <a:gd name="T79" fmla="*/ 1007 h 1248"/>
                  <a:gd name="T80" fmla="+- 0 2201 1789"/>
                  <a:gd name="T81" fmla="*/ T80 w 763"/>
                  <a:gd name="T82" fmla="+- 0 907 907"/>
                  <a:gd name="T83" fmla="*/ 907 h 1248"/>
                  <a:gd name="T84" fmla="+- 0 2174 1789"/>
                  <a:gd name="T85" fmla="*/ T84 w 763"/>
                  <a:gd name="T86" fmla="+- 0 913 907"/>
                  <a:gd name="T87" fmla="*/ 913 h 1248"/>
                  <a:gd name="T88" fmla="+- 0 2157 1789"/>
                  <a:gd name="T89" fmla="*/ T88 w 763"/>
                  <a:gd name="T90" fmla="+- 0 937 907"/>
                  <a:gd name="T91" fmla="*/ 937 h 1248"/>
                  <a:gd name="T92" fmla="+- 0 1789 1789"/>
                  <a:gd name="T93" fmla="*/ T92 w 763"/>
                  <a:gd name="T94" fmla="+- 0 1846 907"/>
                  <a:gd name="T95" fmla="*/ 1846 h 1248"/>
                  <a:gd name="T96" fmla="+- 0 2179 1789"/>
                  <a:gd name="T97" fmla="*/ T96 w 763"/>
                  <a:gd name="T98" fmla="+- 0 994 907"/>
                  <a:gd name="T99" fmla="*/ 994 h 1248"/>
                  <a:gd name="T100" fmla="+- 0 2351 1789"/>
                  <a:gd name="T101" fmla="*/ T100 w 763"/>
                  <a:gd name="T102" fmla="+- 0 982 907"/>
                  <a:gd name="T103" fmla="*/ 982 h 1248"/>
                  <a:gd name="T104" fmla="+- 0 2409 1789"/>
                  <a:gd name="T105" fmla="*/ T104 w 763"/>
                  <a:gd name="T106" fmla="+- 0 954 907"/>
                  <a:gd name="T107" fmla="*/ 954 h 1248"/>
                  <a:gd name="T108" fmla="+- 0 2494 1789"/>
                  <a:gd name="T109" fmla="*/ T108 w 763"/>
                  <a:gd name="T110" fmla="+- 0 942 907"/>
                  <a:gd name="T111" fmla="*/ 942 h 1248"/>
                  <a:gd name="T112" fmla="+- 0 2530 1789"/>
                  <a:gd name="T113" fmla="*/ T112 w 763"/>
                  <a:gd name="T114" fmla="+- 0 936 907"/>
                  <a:gd name="T115" fmla="*/ 936 h 1248"/>
                  <a:gd name="T116" fmla="+- 0 2549 1789"/>
                  <a:gd name="T117" fmla="*/ T116 w 763"/>
                  <a:gd name="T118" fmla="+- 0 920 907"/>
                  <a:gd name="T119" fmla="*/ 920 h 1248"/>
                  <a:gd name="T120" fmla="+- 0 2546 1789"/>
                  <a:gd name="T121" fmla="*/ T120 w 763"/>
                  <a:gd name="T122" fmla="+- 0 909 907"/>
                  <a:gd name="T123" fmla="*/ 909 h 1248"/>
                  <a:gd name="T124" fmla="+- 0 2286 1789"/>
                  <a:gd name="T125" fmla="*/ T124 w 763"/>
                  <a:gd name="T126" fmla="+- 0 908 907"/>
                  <a:gd name="T127" fmla="*/ 908 h 1248"/>
                  <a:gd name="T128" fmla="+- 0 2544 1789"/>
                  <a:gd name="T129" fmla="*/ T128 w 763"/>
                  <a:gd name="T130" fmla="+- 0 908 907"/>
                  <a:gd name="T131" fmla="*/ 908 h 1248"/>
                  <a:gd name="T132" fmla="+- 0 2544 1789"/>
                  <a:gd name="T133" fmla="*/ T132 w 763"/>
                  <a:gd name="T134" fmla="+- 0 908 907"/>
                  <a:gd name="T135" fmla="*/ 908 h 124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  <a:cxn ang="0">
                    <a:pos x="T21" y="T23"/>
                  </a:cxn>
                  <a:cxn ang="0">
                    <a:pos x="T25" y="T27"/>
                  </a:cxn>
                  <a:cxn ang="0">
                    <a:pos x="T29" y="T31"/>
                  </a:cxn>
                  <a:cxn ang="0">
                    <a:pos x="T33" y="T35"/>
                  </a:cxn>
                  <a:cxn ang="0">
                    <a:pos x="T37" y="T39"/>
                  </a:cxn>
                  <a:cxn ang="0">
                    <a:pos x="T41" y="T43"/>
                  </a:cxn>
                  <a:cxn ang="0">
                    <a:pos x="T45" y="T47"/>
                  </a:cxn>
                  <a:cxn ang="0">
                    <a:pos x="T49" y="T51"/>
                  </a:cxn>
                  <a:cxn ang="0">
                    <a:pos x="T53" y="T55"/>
                  </a:cxn>
                  <a:cxn ang="0">
                    <a:pos x="T57" y="T59"/>
                  </a:cxn>
                  <a:cxn ang="0">
                    <a:pos x="T61" y="T63"/>
                  </a:cxn>
                  <a:cxn ang="0">
                    <a:pos x="T65" y="T67"/>
                  </a:cxn>
                  <a:cxn ang="0">
                    <a:pos x="T69" y="T71"/>
                  </a:cxn>
                  <a:cxn ang="0">
                    <a:pos x="T73" y="T75"/>
                  </a:cxn>
                  <a:cxn ang="0">
                    <a:pos x="T77" y="T79"/>
                  </a:cxn>
                  <a:cxn ang="0">
                    <a:pos x="T81" y="T83"/>
                  </a:cxn>
                  <a:cxn ang="0">
                    <a:pos x="T85" y="T87"/>
                  </a:cxn>
                  <a:cxn ang="0">
                    <a:pos x="T89" y="T91"/>
                  </a:cxn>
                  <a:cxn ang="0">
                    <a:pos x="T93" y="T95"/>
                  </a:cxn>
                  <a:cxn ang="0">
                    <a:pos x="T97" y="T99"/>
                  </a:cxn>
                  <a:cxn ang="0">
                    <a:pos x="T101" y="T103"/>
                  </a:cxn>
                  <a:cxn ang="0">
                    <a:pos x="T105" y="T107"/>
                  </a:cxn>
                  <a:cxn ang="0">
                    <a:pos x="T109" y="T111"/>
                  </a:cxn>
                  <a:cxn ang="0">
                    <a:pos x="T113" y="T115"/>
                  </a:cxn>
                  <a:cxn ang="0">
                    <a:pos x="T117" y="T119"/>
                  </a:cxn>
                  <a:cxn ang="0">
                    <a:pos x="T121" y="T123"/>
                  </a:cxn>
                  <a:cxn ang="0">
                    <a:pos x="T125" y="T127"/>
                  </a:cxn>
                  <a:cxn ang="0">
                    <a:pos x="T129" y="T131"/>
                  </a:cxn>
                  <a:cxn ang="0">
                    <a:pos x="T133" y="T135"/>
                  </a:cxn>
                </a:cxnLst>
                <a:rect l="0" t="0" r="r" b="b"/>
                <a:pathLst>
                  <a:path w="763" h="1248">
                    <a:moveTo>
                      <a:pt x="555" y="87"/>
                    </a:moveTo>
                    <a:lnTo>
                      <a:pt x="390" y="87"/>
                    </a:lnTo>
                    <a:lnTo>
                      <a:pt x="397" y="97"/>
                    </a:lnTo>
                    <a:lnTo>
                      <a:pt x="398" y="104"/>
                    </a:lnTo>
                    <a:lnTo>
                      <a:pt x="398" y="1087"/>
                    </a:lnTo>
                    <a:lnTo>
                      <a:pt x="397" y="1098"/>
                    </a:lnTo>
                    <a:lnTo>
                      <a:pt x="396" y="1108"/>
                    </a:lnTo>
                    <a:lnTo>
                      <a:pt x="395" y="1119"/>
                    </a:lnTo>
                    <a:lnTo>
                      <a:pt x="389" y="1152"/>
                    </a:lnTo>
                    <a:lnTo>
                      <a:pt x="375" y="1176"/>
                    </a:lnTo>
                    <a:lnTo>
                      <a:pt x="353" y="1192"/>
                    </a:lnTo>
                    <a:lnTo>
                      <a:pt x="322" y="1203"/>
                    </a:lnTo>
                    <a:lnTo>
                      <a:pt x="293" y="1208"/>
                    </a:lnTo>
                    <a:lnTo>
                      <a:pt x="234" y="1216"/>
                    </a:lnTo>
                    <a:lnTo>
                      <a:pt x="205" y="1220"/>
                    </a:lnTo>
                    <a:lnTo>
                      <a:pt x="196" y="1222"/>
                    </a:lnTo>
                    <a:lnTo>
                      <a:pt x="189" y="1228"/>
                    </a:lnTo>
                    <a:lnTo>
                      <a:pt x="178" y="1236"/>
                    </a:lnTo>
                    <a:lnTo>
                      <a:pt x="177" y="1241"/>
                    </a:lnTo>
                    <a:lnTo>
                      <a:pt x="181" y="1246"/>
                    </a:lnTo>
                    <a:lnTo>
                      <a:pt x="183" y="1248"/>
                    </a:lnTo>
                    <a:lnTo>
                      <a:pt x="757" y="1248"/>
                    </a:lnTo>
                    <a:lnTo>
                      <a:pt x="760" y="1246"/>
                    </a:lnTo>
                    <a:lnTo>
                      <a:pt x="763" y="1240"/>
                    </a:lnTo>
                    <a:lnTo>
                      <a:pt x="762" y="1236"/>
                    </a:lnTo>
                    <a:lnTo>
                      <a:pt x="751" y="1228"/>
                    </a:lnTo>
                    <a:lnTo>
                      <a:pt x="743" y="1222"/>
                    </a:lnTo>
                    <a:lnTo>
                      <a:pt x="734" y="1220"/>
                    </a:lnTo>
                    <a:lnTo>
                      <a:pt x="707" y="1216"/>
                    </a:lnTo>
                    <a:lnTo>
                      <a:pt x="652" y="1209"/>
                    </a:lnTo>
                    <a:lnTo>
                      <a:pt x="625" y="1204"/>
                    </a:lnTo>
                    <a:lnTo>
                      <a:pt x="586" y="1193"/>
                    </a:lnTo>
                    <a:lnTo>
                      <a:pt x="562" y="1175"/>
                    </a:lnTo>
                    <a:lnTo>
                      <a:pt x="547" y="1148"/>
                    </a:lnTo>
                    <a:lnTo>
                      <a:pt x="541" y="1108"/>
                    </a:lnTo>
                    <a:lnTo>
                      <a:pt x="540" y="1098"/>
                    </a:lnTo>
                    <a:lnTo>
                      <a:pt x="540" y="153"/>
                    </a:lnTo>
                    <a:lnTo>
                      <a:pt x="540" y="144"/>
                    </a:lnTo>
                    <a:lnTo>
                      <a:pt x="541" y="135"/>
                    </a:lnTo>
                    <a:lnTo>
                      <a:pt x="548" y="100"/>
                    </a:lnTo>
                    <a:lnTo>
                      <a:pt x="555" y="87"/>
                    </a:lnTo>
                    <a:close/>
                    <a:moveTo>
                      <a:pt x="412" y="0"/>
                    </a:moveTo>
                    <a:lnTo>
                      <a:pt x="396" y="1"/>
                    </a:lnTo>
                    <a:lnTo>
                      <a:pt x="385" y="6"/>
                    </a:lnTo>
                    <a:lnTo>
                      <a:pt x="376" y="16"/>
                    </a:lnTo>
                    <a:lnTo>
                      <a:pt x="368" y="30"/>
                    </a:lnTo>
                    <a:lnTo>
                      <a:pt x="277" y="257"/>
                    </a:lnTo>
                    <a:lnTo>
                      <a:pt x="0" y="939"/>
                    </a:lnTo>
                    <a:lnTo>
                      <a:pt x="35" y="957"/>
                    </a:lnTo>
                    <a:lnTo>
                      <a:pt x="390" y="87"/>
                    </a:lnTo>
                    <a:lnTo>
                      <a:pt x="555" y="87"/>
                    </a:lnTo>
                    <a:lnTo>
                      <a:pt x="562" y="75"/>
                    </a:lnTo>
                    <a:lnTo>
                      <a:pt x="586" y="58"/>
                    </a:lnTo>
                    <a:lnTo>
                      <a:pt x="620" y="47"/>
                    </a:lnTo>
                    <a:lnTo>
                      <a:pt x="648" y="42"/>
                    </a:lnTo>
                    <a:lnTo>
                      <a:pt x="705" y="35"/>
                    </a:lnTo>
                    <a:lnTo>
                      <a:pt x="733" y="30"/>
                    </a:lnTo>
                    <a:lnTo>
                      <a:pt x="741" y="29"/>
                    </a:lnTo>
                    <a:lnTo>
                      <a:pt x="749" y="22"/>
                    </a:lnTo>
                    <a:lnTo>
                      <a:pt x="760" y="13"/>
                    </a:lnTo>
                    <a:lnTo>
                      <a:pt x="761" y="8"/>
                    </a:lnTo>
                    <a:lnTo>
                      <a:pt x="757" y="2"/>
                    </a:lnTo>
                    <a:lnTo>
                      <a:pt x="755" y="1"/>
                    </a:lnTo>
                    <a:lnTo>
                      <a:pt x="497" y="1"/>
                    </a:lnTo>
                    <a:lnTo>
                      <a:pt x="412" y="0"/>
                    </a:lnTo>
                    <a:close/>
                    <a:moveTo>
                      <a:pt x="755" y="1"/>
                    </a:moveTo>
                    <a:lnTo>
                      <a:pt x="497" y="1"/>
                    </a:lnTo>
                    <a:lnTo>
                      <a:pt x="755" y="1"/>
                    </a:lnTo>
                    <a:close/>
                  </a:path>
                </a:pathLst>
              </a:custGeom>
              <a:solidFill>
                <a:srgbClr val="BCBEC0"/>
              </a:solidFill>
              <a:ln>
                <a:noFill/>
              </a:ln>
              <a:extLst>
                <a:ext uri="{91240B29-F687-4f45-9708-019B960494DF}">
                  <a14:hiddenLine xmlns:lc="http://schemas.openxmlformats.org/drawingml/2006/lockedCanvas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w16="http://schemas.microsoft.com/office/word/2018/wordml" xmlns:w16cid="http://schemas.microsoft.com/office/word/2016/wordml/cid" xmlns:w16cex="http://schemas.microsoft.com/office/word/2018/wordml/cex" xmlns:am3d="http://schemas.microsoft.com/office/drawing/2017/model3d" xmlns:aink="http://schemas.microsoft.com/office/drawing/2016/ink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5="http://schemas.microsoft.com/office/word/2012/wordml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cx1="http://schemas.microsoft.com/office/drawing/2015/9/8/chartex" xmlns:cx="http://schemas.microsoft.com/office/drawing/2014/chartex" xmlns:wpc="http://schemas.microsoft.com/office/word/2010/wordprocessingCanvas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7" name="Freeform 8">
              <a:extLst>
                <a:ext uri="{FF2B5EF4-FFF2-40B4-BE49-F238E27FC236}">
                  <a16:creationId xmlns:a16="http://schemas.microsoft.com/office/drawing/2014/main" id="{27DA2946-2BDA-D245-BDF8-AB18040B43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4425" y="495300"/>
              <a:ext cx="230505" cy="294640"/>
            </a:xfrm>
            <a:custGeom>
              <a:avLst/>
              <a:gdLst>
                <a:gd name="T0" fmla="+- 0 3011 2660"/>
                <a:gd name="T1" fmla="*/ T0 w 363"/>
                <a:gd name="T2" fmla="+- 0 1691 1691"/>
                <a:gd name="T3" fmla="*/ 1691 h 464"/>
                <a:gd name="T4" fmla="+- 0 3006 2660"/>
                <a:gd name="T5" fmla="*/ T4 w 363"/>
                <a:gd name="T6" fmla="+- 0 1692 1691"/>
                <a:gd name="T7" fmla="*/ 1692 h 464"/>
                <a:gd name="T8" fmla="+- 0 2996 2660"/>
                <a:gd name="T9" fmla="*/ T8 w 363"/>
                <a:gd name="T10" fmla="+- 0 1705 1691"/>
                <a:gd name="T11" fmla="*/ 1705 h 464"/>
                <a:gd name="T12" fmla="+- 0 2988 2660"/>
                <a:gd name="T13" fmla="*/ T12 w 363"/>
                <a:gd name="T14" fmla="+- 0 1714 1691"/>
                <a:gd name="T15" fmla="*/ 1714 h 464"/>
                <a:gd name="T16" fmla="+- 0 2984 2660"/>
                <a:gd name="T17" fmla="*/ T16 w 363"/>
                <a:gd name="T18" fmla="+- 0 1724 1691"/>
                <a:gd name="T19" fmla="*/ 1724 h 464"/>
                <a:gd name="T20" fmla="+- 0 2961 2660"/>
                <a:gd name="T21" fmla="*/ T20 w 363"/>
                <a:gd name="T22" fmla="+- 0 1793 1691"/>
                <a:gd name="T23" fmla="*/ 1793 h 464"/>
                <a:gd name="T24" fmla="+- 0 2939 2660"/>
                <a:gd name="T25" fmla="*/ T24 w 363"/>
                <a:gd name="T26" fmla="+- 0 1863 1691"/>
                <a:gd name="T27" fmla="*/ 1863 h 464"/>
                <a:gd name="T28" fmla="+- 0 2916 2660"/>
                <a:gd name="T29" fmla="*/ T28 w 363"/>
                <a:gd name="T30" fmla="+- 0 1933 1691"/>
                <a:gd name="T31" fmla="*/ 1933 h 464"/>
                <a:gd name="T32" fmla="+- 0 2890 2660"/>
                <a:gd name="T33" fmla="*/ T32 w 363"/>
                <a:gd name="T34" fmla="+- 0 2001 1691"/>
                <a:gd name="T35" fmla="*/ 2001 h 464"/>
                <a:gd name="T36" fmla="+- 0 2834 2660"/>
                <a:gd name="T37" fmla="*/ T36 w 363"/>
                <a:gd name="T38" fmla="+- 0 2081 1691"/>
                <a:gd name="T39" fmla="*/ 2081 h 464"/>
                <a:gd name="T40" fmla="+- 0 2744 2660"/>
                <a:gd name="T41" fmla="*/ T40 w 363"/>
                <a:gd name="T42" fmla="+- 0 2116 1691"/>
                <a:gd name="T43" fmla="*/ 2116 h 464"/>
                <a:gd name="T44" fmla="+- 0 2665 2660"/>
                <a:gd name="T45" fmla="*/ T44 w 363"/>
                <a:gd name="T46" fmla="+- 0 2120 1691"/>
                <a:gd name="T47" fmla="*/ 2120 h 464"/>
                <a:gd name="T48" fmla="+- 0 2660 2660"/>
                <a:gd name="T49" fmla="*/ T48 w 363"/>
                <a:gd name="T50" fmla="+- 0 2128 1691"/>
                <a:gd name="T51" fmla="*/ 2128 h 464"/>
                <a:gd name="T52" fmla="+- 0 2672 2660"/>
                <a:gd name="T53" fmla="*/ T52 w 363"/>
                <a:gd name="T54" fmla="+- 0 2152 1691"/>
                <a:gd name="T55" fmla="*/ 2152 h 464"/>
                <a:gd name="T56" fmla="+- 0 2675 2660"/>
                <a:gd name="T57" fmla="*/ T56 w 363"/>
                <a:gd name="T58" fmla="+- 0 2154 1691"/>
                <a:gd name="T59" fmla="*/ 2154 h 464"/>
                <a:gd name="T60" fmla="+- 0 2994 2660"/>
                <a:gd name="T61" fmla="*/ T60 w 363"/>
                <a:gd name="T62" fmla="+- 0 2154 1691"/>
                <a:gd name="T63" fmla="*/ 2154 h 464"/>
                <a:gd name="T64" fmla="+- 0 2999 2660"/>
                <a:gd name="T65" fmla="*/ T64 w 363"/>
                <a:gd name="T66" fmla="+- 0 2150 1691"/>
                <a:gd name="T67" fmla="*/ 2150 h 464"/>
                <a:gd name="T68" fmla="+- 0 3023 2660"/>
                <a:gd name="T69" fmla="*/ T68 w 363"/>
                <a:gd name="T70" fmla="+- 0 1699 1691"/>
                <a:gd name="T71" fmla="*/ 1699 h 464"/>
                <a:gd name="T72" fmla="+- 0 3020 2660"/>
                <a:gd name="T73" fmla="*/ T72 w 363"/>
                <a:gd name="T74" fmla="+- 0 1695 1691"/>
                <a:gd name="T75" fmla="*/ 1695 h 464"/>
                <a:gd name="T76" fmla="+- 0 3011 2660"/>
                <a:gd name="T77" fmla="*/ T76 w 363"/>
                <a:gd name="T78" fmla="+- 0 1691 1691"/>
                <a:gd name="T79" fmla="*/ 1691 h 46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</a:cxnLst>
              <a:rect l="0" t="0" r="r" b="b"/>
              <a:pathLst>
                <a:path w="363" h="464">
                  <a:moveTo>
                    <a:pt x="351" y="0"/>
                  </a:moveTo>
                  <a:lnTo>
                    <a:pt x="346" y="1"/>
                  </a:lnTo>
                  <a:lnTo>
                    <a:pt x="336" y="14"/>
                  </a:lnTo>
                  <a:lnTo>
                    <a:pt x="328" y="23"/>
                  </a:lnTo>
                  <a:lnTo>
                    <a:pt x="324" y="33"/>
                  </a:lnTo>
                  <a:lnTo>
                    <a:pt x="301" y="102"/>
                  </a:lnTo>
                  <a:lnTo>
                    <a:pt x="279" y="172"/>
                  </a:lnTo>
                  <a:lnTo>
                    <a:pt x="256" y="242"/>
                  </a:lnTo>
                  <a:lnTo>
                    <a:pt x="230" y="310"/>
                  </a:lnTo>
                  <a:lnTo>
                    <a:pt x="174" y="390"/>
                  </a:lnTo>
                  <a:lnTo>
                    <a:pt x="84" y="425"/>
                  </a:lnTo>
                  <a:lnTo>
                    <a:pt x="5" y="429"/>
                  </a:lnTo>
                  <a:lnTo>
                    <a:pt x="0" y="437"/>
                  </a:lnTo>
                  <a:lnTo>
                    <a:pt x="12" y="461"/>
                  </a:lnTo>
                  <a:lnTo>
                    <a:pt x="15" y="463"/>
                  </a:lnTo>
                  <a:lnTo>
                    <a:pt x="334" y="463"/>
                  </a:lnTo>
                  <a:lnTo>
                    <a:pt x="339" y="459"/>
                  </a:lnTo>
                  <a:lnTo>
                    <a:pt x="363" y="8"/>
                  </a:lnTo>
                  <a:lnTo>
                    <a:pt x="360" y="4"/>
                  </a:lnTo>
                  <a:lnTo>
                    <a:pt x="351" y="0"/>
                  </a:ln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lc="http://schemas.openxmlformats.org/drawingml/2006/lockedCanvas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w16="http://schemas.microsoft.com/office/word/2018/wordml" xmlns:w16cid="http://schemas.microsoft.com/office/word/2016/wordml/cid" xmlns:w16cex="http://schemas.microsoft.com/office/word/2018/wordml/cex" xmlns:am3d="http://schemas.microsoft.com/office/drawing/2017/model3d" xmlns:aink="http://schemas.microsoft.com/office/drawing/2016/ink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5="http://schemas.microsoft.com/office/word/2012/wordml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cx1="http://schemas.microsoft.com/office/drawing/2015/9/8/chartex" xmlns:cx="http://schemas.microsoft.com/office/drawing/2014/chartex" xmlns:wpc="http://schemas.microsoft.com/office/word/2010/wordprocessingCanvas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0" name="Rettangolo 9">
            <a:extLst>
              <a:ext uri="{FF2B5EF4-FFF2-40B4-BE49-F238E27FC236}">
                <a16:creationId xmlns:a16="http://schemas.microsoft.com/office/drawing/2014/main" id="{DF4E0B97-1536-3842-BE64-FE2DD34296A5}"/>
              </a:ext>
            </a:extLst>
          </p:cNvPr>
          <p:cNvSpPr/>
          <p:nvPr/>
        </p:nvSpPr>
        <p:spPr>
          <a:xfrm>
            <a:off x="2807534" y="608246"/>
            <a:ext cx="792237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Times New Roman" panose="02020603050405020304" pitchFamily="18" charset="0"/>
                <a:cs typeface="+mn-cs"/>
              </a:rPr>
              <a:t>DIREZIONE GENERALE dell’IMMIGRAZIONE e delle POLITICHE di INTEGRAZIONE </a:t>
            </a:r>
          </a:p>
        </p:txBody>
      </p:sp>
      <p:sp>
        <p:nvSpPr>
          <p:cNvPr id="11" name="Rectangle 14">
            <a:extLst>
              <a:ext uri="{FF2B5EF4-FFF2-40B4-BE49-F238E27FC236}">
                <a16:creationId xmlns:a16="http://schemas.microsoft.com/office/drawing/2014/main" id="{DE4B6E8F-FEA7-754C-BBCF-52B74FD324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8780" y="1047880"/>
            <a:ext cx="10417738" cy="122784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wrap="square">
            <a:spAutoFit/>
          </a:bodyPr>
          <a:lstStyle>
            <a:lvl1pPr>
              <a:defRPr sz="2400" b="1">
                <a:solidFill>
                  <a:srgbClr val="003399"/>
                </a:solidFill>
                <a:latin typeface="Georgia" pitchFamily="18" charset="0"/>
              </a:defRPr>
            </a:lvl1pPr>
            <a:lvl2pPr marL="742950" indent="-285750">
              <a:defRPr sz="2400" b="1">
                <a:solidFill>
                  <a:srgbClr val="003399"/>
                </a:solidFill>
                <a:latin typeface="Georgia" pitchFamily="18" charset="0"/>
              </a:defRPr>
            </a:lvl2pPr>
            <a:lvl3pPr marL="1143000" indent="-228600">
              <a:defRPr sz="2400" b="1">
                <a:solidFill>
                  <a:srgbClr val="003399"/>
                </a:solidFill>
                <a:latin typeface="Georgia" pitchFamily="18" charset="0"/>
              </a:defRPr>
            </a:lvl3pPr>
            <a:lvl4pPr marL="1600200" indent="-228600">
              <a:defRPr sz="2400" b="1">
                <a:solidFill>
                  <a:srgbClr val="003399"/>
                </a:solidFill>
                <a:latin typeface="Georgia" pitchFamily="18" charset="0"/>
              </a:defRPr>
            </a:lvl4pPr>
            <a:lvl5pPr marL="2057400" indent="-228600">
              <a:defRPr sz="2400" b="1">
                <a:solidFill>
                  <a:srgbClr val="003399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Georgia" pitchFamily="18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Rectangle 14">
            <a:extLst>
              <a:ext uri="{FF2B5EF4-FFF2-40B4-BE49-F238E27FC236}">
                <a16:creationId xmlns:a16="http://schemas.microsoft.com/office/drawing/2014/main" id="{EB7D6686-D438-054C-BB63-23736F8B7A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8935" y="6276789"/>
            <a:ext cx="7794131" cy="96715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wrap="square">
            <a:spAutoFit/>
          </a:bodyPr>
          <a:lstStyle>
            <a:lvl1pPr>
              <a:defRPr sz="2400" b="1">
                <a:solidFill>
                  <a:srgbClr val="003399"/>
                </a:solidFill>
                <a:latin typeface="Georgia" pitchFamily="18" charset="0"/>
              </a:defRPr>
            </a:lvl1pPr>
            <a:lvl2pPr marL="742950" indent="-285750">
              <a:defRPr sz="2400" b="1">
                <a:solidFill>
                  <a:srgbClr val="003399"/>
                </a:solidFill>
                <a:latin typeface="Georgia" pitchFamily="18" charset="0"/>
              </a:defRPr>
            </a:lvl2pPr>
            <a:lvl3pPr marL="1143000" indent="-228600">
              <a:defRPr sz="2400" b="1">
                <a:solidFill>
                  <a:srgbClr val="003399"/>
                </a:solidFill>
                <a:latin typeface="Georgia" pitchFamily="18" charset="0"/>
              </a:defRPr>
            </a:lvl3pPr>
            <a:lvl4pPr marL="1600200" indent="-228600">
              <a:defRPr sz="2400" b="1">
                <a:solidFill>
                  <a:srgbClr val="003399"/>
                </a:solidFill>
                <a:latin typeface="Georgia" pitchFamily="18" charset="0"/>
              </a:defRPr>
            </a:lvl4pPr>
            <a:lvl5pPr marL="2057400" indent="-228600">
              <a:defRPr sz="2400" b="1">
                <a:solidFill>
                  <a:srgbClr val="003399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Georgia" pitchFamily="18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CasellaDiTesto 7">
            <a:extLst>
              <a:ext uri="{FF2B5EF4-FFF2-40B4-BE49-F238E27FC236}">
                <a16:creationId xmlns:a16="http://schemas.microsoft.com/office/drawing/2014/main" id="{4B6583DA-7B72-DF4F-883D-83B246D7754C}"/>
              </a:ext>
            </a:extLst>
          </p:cNvPr>
          <p:cNvSpPr txBox="1"/>
          <p:nvPr/>
        </p:nvSpPr>
        <p:spPr>
          <a:xfrm>
            <a:off x="3019389" y="6373505"/>
            <a:ext cx="60913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charset="0"/>
              </a:rPr>
              <a:t>www.lavoro.gov.it     –     www.integrazionemigranti.gov.it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84D90255-DFEA-4816-9AC1-2605E2C1BC81}"/>
              </a:ext>
            </a:extLst>
          </p:cNvPr>
          <p:cNvSpPr txBox="1"/>
          <p:nvPr/>
        </p:nvSpPr>
        <p:spPr>
          <a:xfrm>
            <a:off x="5605497" y="1535735"/>
            <a:ext cx="13243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Ministero dell’Interno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64129A09-8088-4FAE-9912-DB899D1D9F76}"/>
              </a:ext>
            </a:extLst>
          </p:cNvPr>
          <p:cNvSpPr txBox="1"/>
          <p:nvPr/>
        </p:nvSpPr>
        <p:spPr>
          <a:xfrm>
            <a:off x="6095999" y="4923100"/>
            <a:ext cx="14994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Ministero dell’Istruzione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53A5D7DA-AAFC-4DA9-861E-F25D88DD3B62}"/>
              </a:ext>
            </a:extLst>
          </p:cNvPr>
          <p:cNvSpPr txBox="1"/>
          <p:nvPr/>
        </p:nvSpPr>
        <p:spPr>
          <a:xfrm>
            <a:off x="7108537" y="3773144"/>
            <a:ext cx="13243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Ministero della Salute</a:t>
            </a: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D5D1595B-DB9D-4560-BACF-2C43E5AEB2CA}"/>
              </a:ext>
            </a:extLst>
          </p:cNvPr>
          <p:cNvSpPr txBox="1"/>
          <p:nvPr/>
        </p:nvSpPr>
        <p:spPr>
          <a:xfrm>
            <a:off x="4768211" y="4745417"/>
            <a:ext cx="14994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Regioni e Province Autonome</a:t>
            </a:r>
          </a:p>
        </p:txBody>
      </p:sp>
      <p:sp>
        <p:nvSpPr>
          <p:cNvPr id="20" name="object 3">
            <a:extLst>
              <a:ext uri="{FF2B5EF4-FFF2-40B4-BE49-F238E27FC236}">
                <a16:creationId xmlns:a16="http://schemas.microsoft.com/office/drawing/2014/main" id="{F4CCCFD2-CDB9-4BC6-A0E7-5B152B79F278}"/>
              </a:ext>
            </a:extLst>
          </p:cNvPr>
          <p:cNvSpPr txBox="1"/>
          <p:nvPr/>
        </p:nvSpPr>
        <p:spPr>
          <a:xfrm>
            <a:off x="599268" y="1277778"/>
            <a:ext cx="4301505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1" i="0" u="none" strike="noStrike" kern="1200" cap="none" spc="-5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Titillium"/>
                <a:ea typeface="+mn-ea"/>
                <a:cs typeface="Titillium"/>
              </a:rPr>
              <a:t>La distribuzione territoriale</a:t>
            </a:r>
            <a:endParaRPr kumimoji="0" sz="28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Titillium"/>
              <a:ea typeface="+mn-ea"/>
              <a:cs typeface="Titillium"/>
            </a:endParaRPr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60152AAA-0469-CDA9-EC60-EB66849387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6070" y="1181062"/>
            <a:ext cx="3932068" cy="5192443"/>
          </a:xfrm>
          <a:prstGeom prst="rect">
            <a:avLst/>
          </a:prstGeom>
        </p:spPr>
      </p:pic>
      <p:graphicFrame>
        <p:nvGraphicFramePr>
          <p:cNvPr id="21" name="Diagramma 20">
            <a:extLst>
              <a:ext uri="{FF2B5EF4-FFF2-40B4-BE49-F238E27FC236}">
                <a16:creationId xmlns:a16="http://schemas.microsoft.com/office/drawing/2014/main" id="{A38625E2-71B3-9B2F-0A36-C7081D8AA31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66041676"/>
              </p:ext>
            </p:extLst>
          </p:nvPr>
        </p:nvGraphicFramePr>
        <p:xfrm>
          <a:off x="2032000" y="1815779"/>
          <a:ext cx="4301505" cy="43225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80388748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o 3">
            <a:extLst>
              <a:ext uri="{FF2B5EF4-FFF2-40B4-BE49-F238E27FC236}">
                <a16:creationId xmlns:a16="http://schemas.microsoft.com/office/drawing/2014/main" id="{4D046F44-84A0-4447-A6F5-9720164BE443}"/>
              </a:ext>
            </a:extLst>
          </p:cNvPr>
          <p:cNvGrpSpPr>
            <a:grpSpLocks noChangeAspect="1"/>
          </p:cNvGrpSpPr>
          <p:nvPr/>
        </p:nvGrpSpPr>
        <p:grpSpPr>
          <a:xfrm>
            <a:off x="1893463" y="115673"/>
            <a:ext cx="966440" cy="843463"/>
            <a:chOff x="0" y="0"/>
            <a:chExt cx="1344930" cy="1122045"/>
          </a:xfrm>
        </p:grpSpPr>
        <p:pic>
          <p:nvPicPr>
            <p:cNvPr id="5" name="image1.png">
              <a:extLst>
                <a:ext uri="{FF2B5EF4-FFF2-40B4-BE49-F238E27FC236}">
                  <a16:creationId xmlns:a16="http://schemas.microsoft.com/office/drawing/2014/main" id="{75ED48DE-C345-BA41-8BE3-7C830560BAB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876300"/>
              <a:ext cx="1344295" cy="245745"/>
            </a:xfrm>
            <a:prstGeom prst="rect">
              <a:avLst/>
            </a:prstGeom>
          </p:spPr>
        </p:pic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2994E358-84F7-B341-A416-84415B4720D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045210" cy="798195"/>
              <a:chOff x="906" y="907"/>
              <a:chExt cx="1646" cy="1257"/>
            </a:xfrm>
          </p:grpSpPr>
          <p:sp>
            <p:nvSpPr>
              <p:cNvPr id="8" name="AutoShape 6">
                <a:extLst>
                  <a:ext uri="{FF2B5EF4-FFF2-40B4-BE49-F238E27FC236}">
                    <a16:creationId xmlns:a16="http://schemas.microsoft.com/office/drawing/2014/main" id="{E0DA9AEC-F511-F341-8D86-5A19103B7A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6" y="907"/>
                <a:ext cx="856" cy="1257"/>
              </a:xfrm>
              <a:custGeom>
                <a:avLst/>
                <a:gdLst>
                  <a:gd name="T0" fmla="+- 0 1183 906"/>
                  <a:gd name="T1" fmla="*/ T0 w 856"/>
                  <a:gd name="T2" fmla="+- 0 1009 907"/>
                  <a:gd name="T3" fmla="*/ 1009 h 1257"/>
                  <a:gd name="T4" fmla="+- 0 1547 906"/>
                  <a:gd name="T5" fmla="*/ T4 w 856"/>
                  <a:gd name="T6" fmla="+- 0 1903 907"/>
                  <a:gd name="T7" fmla="*/ 1903 h 1257"/>
                  <a:gd name="T8" fmla="+- 0 1649 906"/>
                  <a:gd name="T9" fmla="*/ T8 w 856"/>
                  <a:gd name="T10" fmla="+- 0 2147 907"/>
                  <a:gd name="T11" fmla="*/ 2147 h 1257"/>
                  <a:gd name="T12" fmla="+- 0 1680 906"/>
                  <a:gd name="T13" fmla="*/ T12 w 856"/>
                  <a:gd name="T14" fmla="+- 0 2164 907"/>
                  <a:gd name="T15" fmla="*/ 2164 h 1257"/>
                  <a:gd name="T16" fmla="+- 0 1704 906"/>
                  <a:gd name="T17" fmla="*/ T16 w 856"/>
                  <a:gd name="T18" fmla="+- 0 2160 907"/>
                  <a:gd name="T19" fmla="*/ 2160 h 1257"/>
                  <a:gd name="T20" fmla="+- 0 1762 906"/>
                  <a:gd name="T21" fmla="*/ T20 w 856"/>
                  <a:gd name="T22" fmla="+- 0 2020 907"/>
                  <a:gd name="T23" fmla="*/ 2020 h 1257"/>
                  <a:gd name="T24" fmla="+- 0 1727 906"/>
                  <a:gd name="T25" fmla="*/ T24 w 856"/>
                  <a:gd name="T26" fmla="+- 0 1975 907"/>
                  <a:gd name="T27" fmla="*/ 1975 h 1257"/>
                  <a:gd name="T28" fmla="+- 0 1697 906"/>
                  <a:gd name="T29" fmla="*/ T28 w 856"/>
                  <a:gd name="T30" fmla="+- 0 1903 907"/>
                  <a:gd name="T31" fmla="*/ 1903 h 1257"/>
                  <a:gd name="T32" fmla="+- 0 1336 906"/>
                  <a:gd name="T33" fmla="*/ T32 w 856"/>
                  <a:gd name="T34" fmla="+- 0 1009 907"/>
                  <a:gd name="T35" fmla="*/ 1009 h 1257"/>
                  <a:gd name="T36" fmla="+- 0 912 906"/>
                  <a:gd name="T37" fmla="*/ T36 w 856"/>
                  <a:gd name="T38" fmla="+- 0 908 907"/>
                  <a:gd name="T39" fmla="*/ 908 h 1257"/>
                  <a:gd name="T40" fmla="+- 0 906 906"/>
                  <a:gd name="T41" fmla="*/ T40 w 856"/>
                  <a:gd name="T42" fmla="+- 0 919 907"/>
                  <a:gd name="T43" fmla="*/ 919 h 1257"/>
                  <a:gd name="T44" fmla="+- 0 918 906"/>
                  <a:gd name="T45" fmla="*/ T44 w 856"/>
                  <a:gd name="T46" fmla="+- 0 930 907"/>
                  <a:gd name="T47" fmla="*/ 930 h 1257"/>
                  <a:gd name="T48" fmla="+- 0 934 906"/>
                  <a:gd name="T49" fmla="*/ T48 w 856"/>
                  <a:gd name="T50" fmla="+- 0 937 907"/>
                  <a:gd name="T51" fmla="*/ 937 h 1257"/>
                  <a:gd name="T52" fmla="+- 0 974 906"/>
                  <a:gd name="T53" fmla="*/ T52 w 856"/>
                  <a:gd name="T54" fmla="+- 0 943 907"/>
                  <a:gd name="T55" fmla="*/ 943 h 1257"/>
                  <a:gd name="T56" fmla="+- 0 1069 906"/>
                  <a:gd name="T57" fmla="*/ T56 w 856"/>
                  <a:gd name="T58" fmla="+- 0 958 907"/>
                  <a:gd name="T59" fmla="*/ 958 h 1257"/>
                  <a:gd name="T60" fmla="+- 0 1122 906"/>
                  <a:gd name="T61" fmla="*/ T60 w 856"/>
                  <a:gd name="T62" fmla="+- 0 1017 907"/>
                  <a:gd name="T63" fmla="*/ 1017 h 1257"/>
                  <a:gd name="T64" fmla="+- 0 1127 906"/>
                  <a:gd name="T65" fmla="*/ T64 w 856"/>
                  <a:gd name="T66" fmla="+- 0 1456 907"/>
                  <a:gd name="T67" fmla="*/ 1456 h 1257"/>
                  <a:gd name="T68" fmla="+- 0 1127 906"/>
                  <a:gd name="T69" fmla="*/ T68 w 856"/>
                  <a:gd name="T70" fmla="+- 0 1829 907"/>
                  <a:gd name="T71" fmla="*/ 1829 h 1257"/>
                  <a:gd name="T72" fmla="+- 0 1126 906"/>
                  <a:gd name="T73" fmla="*/ T72 w 856"/>
                  <a:gd name="T74" fmla="+- 0 1961 907"/>
                  <a:gd name="T75" fmla="*/ 1961 h 1257"/>
                  <a:gd name="T76" fmla="+- 0 1097 906"/>
                  <a:gd name="T77" fmla="*/ T76 w 856"/>
                  <a:gd name="T78" fmla="+- 0 2066 907"/>
                  <a:gd name="T79" fmla="*/ 2066 h 1257"/>
                  <a:gd name="T80" fmla="+- 0 1000 906"/>
                  <a:gd name="T81" fmla="*/ T80 w 856"/>
                  <a:gd name="T82" fmla="+- 0 2114 907"/>
                  <a:gd name="T83" fmla="*/ 2114 h 1257"/>
                  <a:gd name="T84" fmla="+- 0 966 906"/>
                  <a:gd name="T85" fmla="*/ T84 w 856"/>
                  <a:gd name="T86" fmla="+- 0 2120 907"/>
                  <a:gd name="T87" fmla="*/ 2120 h 1257"/>
                  <a:gd name="T88" fmla="+- 0 932 906"/>
                  <a:gd name="T89" fmla="*/ T88 w 856"/>
                  <a:gd name="T90" fmla="+- 0 2127 907"/>
                  <a:gd name="T91" fmla="*/ 2127 h 1257"/>
                  <a:gd name="T92" fmla="+- 0 918 906"/>
                  <a:gd name="T93" fmla="*/ T92 w 856"/>
                  <a:gd name="T94" fmla="+- 0 2136 907"/>
                  <a:gd name="T95" fmla="*/ 2136 h 1257"/>
                  <a:gd name="T96" fmla="+- 0 907 906"/>
                  <a:gd name="T97" fmla="*/ T96 w 856"/>
                  <a:gd name="T98" fmla="+- 0 2148 907"/>
                  <a:gd name="T99" fmla="*/ 2148 h 1257"/>
                  <a:gd name="T100" fmla="+- 0 913 906"/>
                  <a:gd name="T101" fmla="*/ T100 w 856"/>
                  <a:gd name="T102" fmla="+- 0 2154 907"/>
                  <a:gd name="T103" fmla="*/ 2154 h 1257"/>
                  <a:gd name="T104" fmla="+- 0 1392 906"/>
                  <a:gd name="T105" fmla="*/ T104 w 856"/>
                  <a:gd name="T106" fmla="+- 0 2152 907"/>
                  <a:gd name="T107" fmla="*/ 2152 h 1257"/>
                  <a:gd name="T108" fmla="+- 0 1393 906"/>
                  <a:gd name="T109" fmla="*/ T108 w 856"/>
                  <a:gd name="T110" fmla="+- 0 2149 907"/>
                  <a:gd name="T111" fmla="*/ 2149 h 1257"/>
                  <a:gd name="T112" fmla="+- 0 1393 906"/>
                  <a:gd name="T113" fmla="*/ T112 w 856"/>
                  <a:gd name="T114" fmla="+- 0 2142 907"/>
                  <a:gd name="T115" fmla="*/ 2142 h 1257"/>
                  <a:gd name="T116" fmla="+- 0 1375 906"/>
                  <a:gd name="T117" fmla="*/ T116 w 856"/>
                  <a:gd name="T118" fmla="+- 0 2129 907"/>
                  <a:gd name="T119" fmla="*/ 2129 h 1257"/>
                  <a:gd name="T120" fmla="+- 0 1346 906"/>
                  <a:gd name="T121" fmla="*/ T120 w 856"/>
                  <a:gd name="T122" fmla="+- 0 2123 907"/>
                  <a:gd name="T123" fmla="*/ 2123 h 1257"/>
                  <a:gd name="T124" fmla="+- 0 1283 906"/>
                  <a:gd name="T125" fmla="*/ T124 w 856"/>
                  <a:gd name="T126" fmla="+- 0 2111 907"/>
                  <a:gd name="T127" fmla="*/ 2111 h 1257"/>
                  <a:gd name="T128" fmla="+- 0 1213 906"/>
                  <a:gd name="T129" fmla="*/ T128 w 856"/>
                  <a:gd name="T130" fmla="+- 0 2070 907"/>
                  <a:gd name="T131" fmla="*/ 2070 h 1257"/>
                  <a:gd name="T132" fmla="+- 0 1179 906"/>
                  <a:gd name="T133" fmla="*/ T132 w 856"/>
                  <a:gd name="T134" fmla="+- 0 1996 907"/>
                  <a:gd name="T135" fmla="*/ 1996 h 1257"/>
                  <a:gd name="T136" fmla="+- 0 1175 906"/>
                  <a:gd name="T137" fmla="*/ T136 w 856"/>
                  <a:gd name="T138" fmla="+- 0 1949 907"/>
                  <a:gd name="T139" fmla="*/ 1949 h 1257"/>
                  <a:gd name="T140" fmla="+- 0 1173 906"/>
                  <a:gd name="T141" fmla="*/ T140 w 856"/>
                  <a:gd name="T142" fmla="+- 0 1903 907"/>
                  <a:gd name="T143" fmla="*/ 1903 h 1257"/>
                  <a:gd name="T144" fmla="+- 0 1172 906"/>
                  <a:gd name="T145" fmla="*/ T144 w 856"/>
                  <a:gd name="T146" fmla="+- 0 1026 907"/>
                  <a:gd name="T147" fmla="*/ 1026 h 1257"/>
                  <a:gd name="T148" fmla="+- 0 1173 906"/>
                  <a:gd name="T149" fmla="*/ T148 w 856"/>
                  <a:gd name="T150" fmla="+- 0 1011 907"/>
                  <a:gd name="T151" fmla="*/ 1011 h 1257"/>
                  <a:gd name="T152" fmla="+- 0 1336 906"/>
                  <a:gd name="T153" fmla="*/ T152 w 856"/>
                  <a:gd name="T154" fmla="+- 0 1009 907"/>
                  <a:gd name="T155" fmla="*/ 1009 h 1257"/>
                  <a:gd name="T156" fmla="+- 0 1301 906"/>
                  <a:gd name="T157" fmla="*/ T156 w 856"/>
                  <a:gd name="T158" fmla="+- 0 927 907"/>
                  <a:gd name="T159" fmla="*/ 927 h 1257"/>
                  <a:gd name="T160" fmla="+- 0 1276 906"/>
                  <a:gd name="T161" fmla="*/ T160 w 856"/>
                  <a:gd name="T162" fmla="+- 0 909 907"/>
                  <a:gd name="T163" fmla="*/ 909 h 1257"/>
                  <a:gd name="T164" fmla="+- 0 1127 906"/>
                  <a:gd name="T165" fmla="*/ T164 w 856"/>
                  <a:gd name="T166" fmla="+- 0 908 907"/>
                  <a:gd name="T167" fmla="*/ 908 h 1257"/>
                  <a:gd name="T168" fmla="+- 0 1257 906"/>
                  <a:gd name="T169" fmla="*/ T168 w 856"/>
                  <a:gd name="T170" fmla="+- 0 907 907"/>
                  <a:gd name="T171" fmla="*/ 907 h 1257"/>
                  <a:gd name="T172" fmla="+- 0 1127 906"/>
                  <a:gd name="T173" fmla="*/ T172 w 856"/>
                  <a:gd name="T174" fmla="+- 0 908 907"/>
                  <a:gd name="T175" fmla="*/ 908 h 1257"/>
                  <a:gd name="T176" fmla="+- 0 1257 906"/>
                  <a:gd name="T177" fmla="*/ T176 w 856"/>
                  <a:gd name="T178" fmla="+- 0 907 907"/>
                  <a:gd name="T179" fmla="*/ 907 h 1257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  <a:cxn ang="0">
                    <a:pos x="T21" y="T23"/>
                  </a:cxn>
                  <a:cxn ang="0">
                    <a:pos x="T25" y="T27"/>
                  </a:cxn>
                  <a:cxn ang="0">
                    <a:pos x="T29" y="T31"/>
                  </a:cxn>
                  <a:cxn ang="0">
                    <a:pos x="T33" y="T35"/>
                  </a:cxn>
                  <a:cxn ang="0">
                    <a:pos x="T37" y="T39"/>
                  </a:cxn>
                  <a:cxn ang="0">
                    <a:pos x="T41" y="T43"/>
                  </a:cxn>
                  <a:cxn ang="0">
                    <a:pos x="T45" y="T47"/>
                  </a:cxn>
                  <a:cxn ang="0">
                    <a:pos x="T49" y="T51"/>
                  </a:cxn>
                  <a:cxn ang="0">
                    <a:pos x="T53" y="T55"/>
                  </a:cxn>
                  <a:cxn ang="0">
                    <a:pos x="T57" y="T59"/>
                  </a:cxn>
                  <a:cxn ang="0">
                    <a:pos x="T61" y="T63"/>
                  </a:cxn>
                  <a:cxn ang="0">
                    <a:pos x="T65" y="T67"/>
                  </a:cxn>
                  <a:cxn ang="0">
                    <a:pos x="T69" y="T71"/>
                  </a:cxn>
                  <a:cxn ang="0">
                    <a:pos x="T73" y="T75"/>
                  </a:cxn>
                  <a:cxn ang="0">
                    <a:pos x="T77" y="T79"/>
                  </a:cxn>
                  <a:cxn ang="0">
                    <a:pos x="T81" y="T83"/>
                  </a:cxn>
                  <a:cxn ang="0">
                    <a:pos x="T85" y="T87"/>
                  </a:cxn>
                  <a:cxn ang="0">
                    <a:pos x="T89" y="T91"/>
                  </a:cxn>
                  <a:cxn ang="0">
                    <a:pos x="T93" y="T95"/>
                  </a:cxn>
                  <a:cxn ang="0">
                    <a:pos x="T97" y="T99"/>
                  </a:cxn>
                  <a:cxn ang="0">
                    <a:pos x="T101" y="T103"/>
                  </a:cxn>
                  <a:cxn ang="0">
                    <a:pos x="T105" y="T107"/>
                  </a:cxn>
                  <a:cxn ang="0">
                    <a:pos x="T109" y="T111"/>
                  </a:cxn>
                  <a:cxn ang="0">
                    <a:pos x="T113" y="T115"/>
                  </a:cxn>
                  <a:cxn ang="0">
                    <a:pos x="T117" y="T119"/>
                  </a:cxn>
                  <a:cxn ang="0">
                    <a:pos x="T121" y="T123"/>
                  </a:cxn>
                  <a:cxn ang="0">
                    <a:pos x="T125" y="T127"/>
                  </a:cxn>
                  <a:cxn ang="0">
                    <a:pos x="T129" y="T131"/>
                  </a:cxn>
                  <a:cxn ang="0">
                    <a:pos x="T133" y="T135"/>
                  </a:cxn>
                  <a:cxn ang="0">
                    <a:pos x="T137" y="T139"/>
                  </a:cxn>
                  <a:cxn ang="0">
                    <a:pos x="T141" y="T143"/>
                  </a:cxn>
                  <a:cxn ang="0">
                    <a:pos x="T145" y="T147"/>
                  </a:cxn>
                  <a:cxn ang="0">
                    <a:pos x="T149" y="T151"/>
                  </a:cxn>
                  <a:cxn ang="0">
                    <a:pos x="T153" y="T155"/>
                  </a:cxn>
                  <a:cxn ang="0">
                    <a:pos x="T157" y="T159"/>
                  </a:cxn>
                  <a:cxn ang="0">
                    <a:pos x="T161" y="T163"/>
                  </a:cxn>
                  <a:cxn ang="0">
                    <a:pos x="T165" y="T167"/>
                  </a:cxn>
                  <a:cxn ang="0">
                    <a:pos x="T169" y="T171"/>
                  </a:cxn>
                  <a:cxn ang="0">
                    <a:pos x="T173" y="T175"/>
                  </a:cxn>
                  <a:cxn ang="0">
                    <a:pos x="T177" y="T179"/>
                  </a:cxn>
                </a:cxnLst>
                <a:rect l="0" t="0" r="r" b="b"/>
                <a:pathLst>
                  <a:path w="856" h="1257">
                    <a:moveTo>
                      <a:pt x="430" y="102"/>
                    </a:moveTo>
                    <a:lnTo>
                      <a:pt x="277" y="102"/>
                    </a:lnTo>
                    <a:lnTo>
                      <a:pt x="280" y="109"/>
                    </a:lnTo>
                    <a:lnTo>
                      <a:pt x="641" y="996"/>
                    </a:lnTo>
                    <a:lnTo>
                      <a:pt x="731" y="1218"/>
                    </a:lnTo>
                    <a:lnTo>
                      <a:pt x="743" y="1240"/>
                    </a:lnTo>
                    <a:lnTo>
                      <a:pt x="757" y="1253"/>
                    </a:lnTo>
                    <a:lnTo>
                      <a:pt x="774" y="1257"/>
                    </a:lnTo>
                    <a:lnTo>
                      <a:pt x="796" y="1254"/>
                    </a:lnTo>
                    <a:lnTo>
                      <a:pt x="798" y="1253"/>
                    </a:lnTo>
                    <a:lnTo>
                      <a:pt x="800" y="1251"/>
                    </a:lnTo>
                    <a:lnTo>
                      <a:pt x="856" y="1113"/>
                    </a:lnTo>
                    <a:lnTo>
                      <a:pt x="826" y="1078"/>
                    </a:lnTo>
                    <a:lnTo>
                      <a:pt x="821" y="1068"/>
                    </a:lnTo>
                    <a:lnTo>
                      <a:pt x="819" y="1065"/>
                    </a:lnTo>
                    <a:lnTo>
                      <a:pt x="791" y="996"/>
                    </a:lnTo>
                    <a:lnTo>
                      <a:pt x="462" y="183"/>
                    </a:lnTo>
                    <a:lnTo>
                      <a:pt x="430" y="102"/>
                    </a:lnTo>
                    <a:close/>
                    <a:moveTo>
                      <a:pt x="91" y="1"/>
                    </a:moveTo>
                    <a:lnTo>
                      <a:pt x="6" y="1"/>
                    </a:lnTo>
                    <a:lnTo>
                      <a:pt x="4" y="3"/>
                    </a:lnTo>
                    <a:lnTo>
                      <a:pt x="0" y="12"/>
                    </a:lnTo>
                    <a:lnTo>
                      <a:pt x="2" y="16"/>
                    </a:lnTo>
                    <a:lnTo>
                      <a:pt x="12" y="23"/>
                    </a:lnTo>
                    <a:lnTo>
                      <a:pt x="20" y="29"/>
                    </a:lnTo>
                    <a:lnTo>
                      <a:pt x="28" y="30"/>
                    </a:lnTo>
                    <a:lnTo>
                      <a:pt x="48" y="33"/>
                    </a:lnTo>
                    <a:lnTo>
                      <a:pt x="68" y="36"/>
                    </a:lnTo>
                    <a:lnTo>
                      <a:pt x="108" y="40"/>
                    </a:lnTo>
                    <a:lnTo>
                      <a:pt x="163" y="51"/>
                    </a:lnTo>
                    <a:lnTo>
                      <a:pt x="197" y="74"/>
                    </a:lnTo>
                    <a:lnTo>
                      <a:pt x="216" y="110"/>
                    </a:lnTo>
                    <a:lnTo>
                      <a:pt x="221" y="165"/>
                    </a:lnTo>
                    <a:lnTo>
                      <a:pt x="221" y="549"/>
                    </a:lnTo>
                    <a:lnTo>
                      <a:pt x="221" y="837"/>
                    </a:lnTo>
                    <a:lnTo>
                      <a:pt x="221" y="922"/>
                    </a:lnTo>
                    <a:lnTo>
                      <a:pt x="221" y="979"/>
                    </a:lnTo>
                    <a:lnTo>
                      <a:pt x="220" y="1054"/>
                    </a:lnTo>
                    <a:lnTo>
                      <a:pt x="212" y="1115"/>
                    </a:lnTo>
                    <a:lnTo>
                      <a:pt x="191" y="1159"/>
                    </a:lnTo>
                    <a:lnTo>
                      <a:pt x="152" y="1188"/>
                    </a:lnTo>
                    <a:lnTo>
                      <a:pt x="94" y="1207"/>
                    </a:lnTo>
                    <a:lnTo>
                      <a:pt x="77" y="1210"/>
                    </a:lnTo>
                    <a:lnTo>
                      <a:pt x="60" y="1213"/>
                    </a:lnTo>
                    <a:lnTo>
                      <a:pt x="43" y="1216"/>
                    </a:lnTo>
                    <a:lnTo>
                      <a:pt x="26" y="1220"/>
                    </a:lnTo>
                    <a:lnTo>
                      <a:pt x="18" y="1222"/>
                    </a:lnTo>
                    <a:lnTo>
                      <a:pt x="12" y="1229"/>
                    </a:lnTo>
                    <a:lnTo>
                      <a:pt x="2" y="1237"/>
                    </a:lnTo>
                    <a:lnTo>
                      <a:pt x="1" y="1241"/>
                    </a:lnTo>
                    <a:lnTo>
                      <a:pt x="4" y="1246"/>
                    </a:lnTo>
                    <a:lnTo>
                      <a:pt x="7" y="1247"/>
                    </a:lnTo>
                    <a:lnTo>
                      <a:pt x="483" y="1247"/>
                    </a:lnTo>
                    <a:lnTo>
                      <a:pt x="486" y="1245"/>
                    </a:lnTo>
                    <a:lnTo>
                      <a:pt x="487" y="1242"/>
                    </a:lnTo>
                    <a:lnTo>
                      <a:pt x="489" y="1239"/>
                    </a:lnTo>
                    <a:lnTo>
                      <a:pt x="487" y="1235"/>
                    </a:lnTo>
                    <a:lnTo>
                      <a:pt x="477" y="1228"/>
                    </a:lnTo>
                    <a:lnTo>
                      <a:pt x="469" y="1222"/>
                    </a:lnTo>
                    <a:lnTo>
                      <a:pt x="461" y="1220"/>
                    </a:lnTo>
                    <a:lnTo>
                      <a:pt x="440" y="1216"/>
                    </a:lnTo>
                    <a:lnTo>
                      <a:pt x="398" y="1208"/>
                    </a:lnTo>
                    <a:lnTo>
                      <a:pt x="377" y="1204"/>
                    </a:lnTo>
                    <a:lnTo>
                      <a:pt x="339" y="1189"/>
                    </a:lnTo>
                    <a:lnTo>
                      <a:pt x="307" y="1163"/>
                    </a:lnTo>
                    <a:lnTo>
                      <a:pt x="285" y="1129"/>
                    </a:lnTo>
                    <a:lnTo>
                      <a:pt x="273" y="1089"/>
                    </a:lnTo>
                    <a:lnTo>
                      <a:pt x="271" y="1066"/>
                    </a:lnTo>
                    <a:lnTo>
                      <a:pt x="269" y="1042"/>
                    </a:lnTo>
                    <a:lnTo>
                      <a:pt x="267" y="1019"/>
                    </a:lnTo>
                    <a:lnTo>
                      <a:pt x="267" y="996"/>
                    </a:lnTo>
                    <a:lnTo>
                      <a:pt x="266" y="904"/>
                    </a:lnTo>
                    <a:lnTo>
                      <a:pt x="266" y="119"/>
                    </a:lnTo>
                    <a:lnTo>
                      <a:pt x="266" y="115"/>
                    </a:lnTo>
                    <a:lnTo>
                      <a:pt x="267" y="104"/>
                    </a:lnTo>
                    <a:lnTo>
                      <a:pt x="277" y="102"/>
                    </a:lnTo>
                    <a:lnTo>
                      <a:pt x="430" y="102"/>
                    </a:lnTo>
                    <a:lnTo>
                      <a:pt x="403" y="36"/>
                    </a:lnTo>
                    <a:lnTo>
                      <a:pt x="395" y="20"/>
                    </a:lnTo>
                    <a:lnTo>
                      <a:pt x="384" y="8"/>
                    </a:lnTo>
                    <a:lnTo>
                      <a:pt x="370" y="2"/>
                    </a:lnTo>
                    <a:lnTo>
                      <a:pt x="366" y="1"/>
                    </a:lnTo>
                    <a:lnTo>
                      <a:pt x="221" y="1"/>
                    </a:lnTo>
                    <a:lnTo>
                      <a:pt x="91" y="1"/>
                    </a:lnTo>
                    <a:close/>
                    <a:moveTo>
                      <a:pt x="351" y="0"/>
                    </a:moveTo>
                    <a:lnTo>
                      <a:pt x="286" y="1"/>
                    </a:lnTo>
                    <a:lnTo>
                      <a:pt x="221" y="1"/>
                    </a:lnTo>
                    <a:lnTo>
                      <a:pt x="366" y="1"/>
                    </a:lnTo>
                    <a:lnTo>
                      <a:pt x="351" y="0"/>
                    </a:lnTo>
                    <a:close/>
                  </a:path>
                </a:pathLst>
              </a:custGeom>
              <a:solidFill>
                <a:srgbClr val="00A650"/>
              </a:solidFill>
              <a:ln>
                <a:noFill/>
              </a:ln>
              <a:extLst>
                <a:ext uri="{91240B29-F687-4f45-9708-019B960494DF}">
                  <a14:hiddenLine xmlns:lc="http://schemas.openxmlformats.org/drawingml/2006/lockedCanvas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w16="http://schemas.microsoft.com/office/word/2018/wordml" xmlns:w16cid="http://schemas.microsoft.com/office/word/2016/wordml/cid" xmlns:w16cex="http://schemas.microsoft.com/office/word/2018/wordml/cex" xmlns:am3d="http://schemas.microsoft.com/office/drawing/2017/model3d" xmlns:aink="http://schemas.microsoft.com/office/drawing/2016/ink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5="http://schemas.microsoft.com/office/word/2012/wordml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cx1="http://schemas.microsoft.com/office/drawing/2015/9/8/chartex" xmlns:cx="http://schemas.microsoft.com/office/drawing/2014/chartex" xmlns:wpc="http://schemas.microsoft.com/office/word/2010/wordprocessingCanvas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AutoShape 7">
                <a:extLst>
                  <a:ext uri="{FF2B5EF4-FFF2-40B4-BE49-F238E27FC236}">
                    <a16:creationId xmlns:a16="http://schemas.microsoft.com/office/drawing/2014/main" id="{DAFE685C-F1F7-B343-BD57-9466E15068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89" y="907"/>
                <a:ext cx="763" cy="1248"/>
              </a:xfrm>
              <a:custGeom>
                <a:avLst/>
                <a:gdLst>
                  <a:gd name="T0" fmla="+- 0 2179 1789"/>
                  <a:gd name="T1" fmla="*/ T0 w 763"/>
                  <a:gd name="T2" fmla="+- 0 994 907"/>
                  <a:gd name="T3" fmla="*/ 994 h 1248"/>
                  <a:gd name="T4" fmla="+- 0 2187 1789"/>
                  <a:gd name="T5" fmla="*/ T4 w 763"/>
                  <a:gd name="T6" fmla="+- 0 1011 907"/>
                  <a:gd name="T7" fmla="*/ 1011 h 1248"/>
                  <a:gd name="T8" fmla="+- 0 2186 1789"/>
                  <a:gd name="T9" fmla="*/ T8 w 763"/>
                  <a:gd name="T10" fmla="+- 0 2005 907"/>
                  <a:gd name="T11" fmla="*/ 2005 h 1248"/>
                  <a:gd name="T12" fmla="+- 0 2184 1789"/>
                  <a:gd name="T13" fmla="*/ T12 w 763"/>
                  <a:gd name="T14" fmla="+- 0 2026 907"/>
                  <a:gd name="T15" fmla="*/ 2026 h 1248"/>
                  <a:gd name="T16" fmla="+- 0 2164 1789"/>
                  <a:gd name="T17" fmla="*/ T16 w 763"/>
                  <a:gd name="T18" fmla="+- 0 2083 907"/>
                  <a:gd name="T19" fmla="*/ 2083 h 1248"/>
                  <a:gd name="T20" fmla="+- 0 2111 1789"/>
                  <a:gd name="T21" fmla="*/ T20 w 763"/>
                  <a:gd name="T22" fmla="+- 0 2110 907"/>
                  <a:gd name="T23" fmla="*/ 2110 h 1248"/>
                  <a:gd name="T24" fmla="+- 0 2023 1789"/>
                  <a:gd name="T25" fmla="*/ T24 w 763"/>
                  <a:gd name="T26" fmla="+- 0 2123 907"/>
                  <a:gd name="T27" fmla="*/ 2123 h 1248"/>
                  <a:gd name="T28" fmla="+- 0 1985 1789"/>
                  <a:gd name="T29" fmla="*/ T28 w 763"/>
                  <a:gd name="T30" fmla="+- 0 2129 907"/>
                  <a:gd name="T31" fmla="*/ 2129 h 1248"/>
                  <a:gd name="T32" fmla="+- 0 1967 1789"/>
                  <a:gd name="T33" fmla="*/ T32 w 763"/>
                  <a:gd name="T34" fmla="+- 0 2143 907"/>
                  <a:gd name="T35" fmla="*/ 2143 h 1248"/>
                  <a:gd name="T36" fmla="+- 0 1970 1789"/>
                  <a:gd name="T37" fmla="*/ T36 w 763"/>
                  <a:gd name="T38" fmla="+- 0 2153 907"/>
                  <a:gd name="T39" fmla="*/ 2153 h 1248"/>
                  <a:gd name="T40" fmla="+- 0 2546 1789"/>
                  <a:gd name="T41" fmla="*/ T40 w 763"/>
                  <a:gd name="T42" fmla="+- 0 2155 907"/>
                  <a:gd name="T43" fmla="*/ 2155 h 1248"/>
                  <a:gd name="T44" fmla="+- 0 2552 1789"/>
                  <a:gd name="T45" fmla="*/ T44 w 763"/>
                  <a:gd name="T46" fmla="+- 0 2147 907"/>
                  <a:gd name="T47" fmla="*/ 2147 h 1248"/>
                  <a:gd name="T48" fmla="+- 0 2540 1789"/>
                  <a:gd name="T49" fmla="*/ T48 w 763"/>
                  <a:gd name="T50" fmla="+- 0 2135 907"/>
                  <a:gd name="T51" fmla="*/ 2135 h 1248"/>
                  <a:gd name="T52" fmla="+- 0 2523 1789"/>
                  <a:gd name="T53" fmla="*/ T52 w 763"/>
                  <a:gd name="T54" fmla="+- 0 2127 907"/>
                  <a:gd name="T55" fmla="*/ 2127 h 1248"/>
                  <a:gd name="T56" fmla="+- 0 2441 1789"/>
                  <a:gd name="T57" fmla="*/ T56 w 763"/>
                  <a:gd name="T58" fmla="+- 0 2116 907"/>
                  <a:gd name="T59" fmla="*/ 2116 h 1248"/>
                  <a:gd name="T60" fmla="+- 0 2375 1789"/>
                  <a:gd name="T61" fmla="*/ T60 w 763"/>
                  <a:gd name="T62" fmla="+- 0 2100 907"/>
                  <a:gd name="T63" fmla="*/ 2100 h 1248"/>
                  <a:gd name="T64" fmla="+- 0 2336 1789"/>
                  <a:gd name="T65" fmla="*/ T64 w 763"/>
                  <a:gd name="T66" fmla="+- 0 2055 907"/>
                  <a:gd name="T67" fmla="*/ 2055 h 1248"/>
                  <a:gd name="T68" fmla="+- 0 2329 1789"/>
                  <a:gd name="T69" fmla="*/ T68 w 763"/>
                  <a:gd name="T70" fmla="+- 0 2005 907"/>
                  <a:gd name="T71" fmla="*/ 2005 h 1248"/>
                  <a:gd name="T72" fmla="+- 0 2329 1789"/>
                  <a:gd name="T73" fmla="*/ T72 w 763"/>
                  <a:gd name="T74" fmla="+- 0 1051 907"/>
                  <a:gd name="T75" fmla="*/ 1051 h 1248"/>
                  <a:gd name="T76" fmla="+- 0 2337 1789"/>
                  <a:gd name="T77" fmla="*/ T76 w 763"/>
                  <a:gd name="T78" fmla="+- 0 1007 907"/>
                  <a:gd name="T79" fmla="*/ 1007 h 1248"/>
                  <a:gd name="T80" fmla="+- 0 2201 1789"/>
                  <a:gd name="T81" fmla="*/ T80 w 763"/>
                  <a:gd name="T82" fmla="+- 0 907 907"/>
                  <a:gd name="T83" fmla="*/ 907 h 1248"/>
                  <a:gd name="T84" fmla="+- 0 2174 1789"/>
                  <a:gd name="T85" fmla="*/ T84 w 763"/>
                  <a:gd name="T86" fmla="+- 0 913 907"/>
                  <a:gd name="T87" fmla="*/ 913 h 1248"/>
                  <a:gd name="T88" fmla="+- 0 2157 1789"/>
                  <a:gd name="T89" fmla="*/ T88 w 763"/>
                  <a:gd name="T90" fmla="+- 0 937 907"/>
                  <a:gd name="T91" fmla="*/ 937 h 1248"/>
                  <a:gd name="T92" fmla="+- 0 1789 1789"/>
                  <a:gd name="T93" fmla="*/ T92 w 763"/>
                  <a:gd name="T94" fmla="+- 0 1846 907"/>
                  <a:gd name="T95" fmla="*/ 1846 h 1248"/>
                  <a:gd name="T96" fmla="+- 0 2179 1789"/>
                  <a:gd name="T97" fmla="*/ T96 w 763"/>
                  <a:gd name="T98" fmla="+- 0 994 907"/>
                  <a:gd name="T99" fmla="*/ 994 h 1248"/>
                  <a:gd name="T100" fmla="+- 0 2351 1789"/>
                  <a:gd name="T101" fmla="*/ T100 w 763"/>
                  <a:gd name="T102" fmla="+- 0 982 907"/>
                  <a:gd name="T103" fmla="*/ 982 h 1248"/>
                  <a:gd name="T104" fmla="+- 0 2409 1789"/>
                  <a:gd name="T105" fmla="*/ T104 w 763"/>
                  <a:gd name="T106" fmla="+- 0 954 907"/>
                  <a:gd name="T107" fmla="*/ 954 h 1248"/>
                  <a:gd name="T108" fmla="+- 0 2494 1789"/>
                  <a:gd name="T109" fmla="*/ T108 w 763"/>
                  <a:gd name="T110" fmla="+- 0 942 907"/>
                  <a:gd name="T111" fmla="*/ 942 h 1248"/>
                  <a:gd name="T112" fmla="+- 0 2530 1789"/>
                  <a:gd name="T113" fmla="*/ T112 w 763"/>
                  <a:gd name="T114" fmla="+- 0 936 907"/>
                  <a:gd name="T115" fmla="*/ 936 h 1248"/>
                  <a:gd name="T116" fmla="+- 0 2549 1789"/>
                  <a:gd name="T117" fmla="*/ T116 w 763"/>
                  <a:gd name="T118" fmla="+- 0 920 907"/>
                  <a:gd name="T119" fmla="*/ 920 h 1248"/>
                  <a:gd name="T120" fmla="+- 0 2546 1789"/>
                  <a:gd name="T121" fmla="*/ T120 w 763"/>
                  <a:gd name="T122" fmla="+- 0 909 907"/>
                  <a:gd name="T123" fmla="*/ 909 h 1248"/>
                  <a:gd name="T124" fmla="+- 0 2286 1789"/>
                  <a:gd name="T125" fmla="*/ T124 w 763"/>
                  <a:gd name="T126" fmla="+- 0 908 907"/>
                  <a:gd name="T127" fmla="*/ 908 h 1248"/>
                  <a:gd name="T128" fmla="+- 0 2544 1789"/>
                  <a:gd name="T129" fmla="*/ T128 w 763"/>
                  <a:gd name="T130" fmla="+- 0 908 907"/>
                  <a:gd name="T131" fmla="*/ 908 h 1248"/>
                  <a:gd name="T132" fmla="+- 0 2544 1789"/>
                  <a:gd name="T133" fmla="*/ T132 w 763"/>
                  <a:gd name="T134" fmla="+- 0 908 907"/>
                  <a:gd name="T135" fmla="*/ 908 h 124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  <a:cxn ang="0">
                    <a:pos x="T21" y="T23"/>
                  </a:cxn>
                  <a:cxn ang="0">
                    <a:pos x="T25" y="T27"/>
                  </a:cxn>
                  <a:cxn ang="0">
                    <a:pos x="T29" y="T31"/>
                  </a:cxn>
                  <a:cxn ang="0">
                    <a:pos x="T33" y="T35"/>
                  </a:cxn>
                  <a:cxn ang="0">
                    <a:pos x="T37" y="T39"/>
                  </a:cxn>
                  <a:cxn ang="0">
                    <a:pos x="T41" y="T43"/>
                  </a:cxn>
                  <a:cxn ang="0">
                    <a:pos x="T45" y="T47"/>
                  </a:cxn>
                  <a:cxn ang="0">
                    <a:pos x="T49" y="T51"/>
                  </a:cxn>
                  <a:cxn ang="0">
                    <a:pos x="T53" y="T55"/>
                  </a:cxn>
                  <a:cxn ang="0">
                    <a:pos x="T57" y="T59"/>
                  </a:cxn>
                  <a:cxn ang="0">
                    <a:pos x="T61" y="T63"/>
                  </a:cxn>
                  <a:cxn ang="0">
                    <a:pos x="T65" y="T67"/>
                  </a:cxn>
                  <a:cxn ang="0">
                    <a:pos x="T69" y="T71"/>
                  </a:cxn>
                  <a:cxn ang="0">
                    <a:pos x="T73" y="T75"/>
                  </a:cxn>
                  <a:cxn ang="0">
                    <a:pos x="T77" y="T79"/>
                  </a:cxn>
                  <a:cxn ang="0">
                    <a:pos x="T81" y="T83"/>
                  </a:cxn>
                  <a:cxn ang="0">
                    <a:pos x="T85" y="T87"/>
                  </a:cxn>
                  <a:cxn ang="0">
                    <a:pos x="T89" y="T91"/>
                  </a:cxn>
                  <a:cxn ang="0">
                    <a:pos x="T93" y="T95"/>
                  </a:cxn>
                  <a:cxn ang="0">
                    <a:pos x="T97" y="T99"/>
                  </a:cxn>
                  <a:cxn ang="0">
                    <a:pos x="T101" y="T103"/>
                  </a:cxn>
                  <a:cxn ang="0">
                    <a:pos x="T105" y="T107"/>
                  </a:cxn>
                  <a:cxn ang="0">
                    <a:pos x="T109" y="T111"/>
                  </a:cxn>
                  <a:cxn ang="0">
                    <a:pos x="T113" y="T115"/>
                  </a:cxn>
                  <a:cxn ang="0">
                    <a:pos x="T117" y="T119"/>
                  </a:cxn>
                  <a:cxn ang="0">
                    <a:pos x="T121" y="T123"/>
                  </a:cxn>
                  <a:cxn ang="0">
                    <a:pos x="T125" y="T127"/>
                  </a:cxn>
                  <a:cxn ang="0">
                    <a:pos x="T129" y="T131"/>
                  </a:cxn>
                  <a:cxn ang="0">
                    <a:pos x="T133" y="T135"/>
                  </a:cxn>
                </a:cxnLst>
                <a:rect l="0" t="0" r="r" b="b"/>
                <a:pathLst>
                  <a:path w="763" h="1248">
                    <a:moveTo>
                      <a:pt x="555" y="87"/>
                    </a:moveTo>
                    <a:lnTo>
                      <a:pt x="390" y="87"/>
                    </a:lnTo>
                    <a:lnTo>
                      <a:pt x="397" y="97"/>
                    </a:lnTo>
                    <a:lnTo>
                      <a:pt x="398" y="104"/>
                    </a:lnTo>
                    <a:lnTo>
                      <a:pt x="398" y="1087"/>
                    </a:lnTo>
                    <a:lnTo>
                      <a:pt x="397" y="1098"/>
                    </a:lnTo>
                    <a:lnTo>
                      <a:pt x="396" y="1108"/>
                    </a:lnTo>
                    <a:lnTo>
                      <a:pt x="395" y="1119"/>
                    </a:lnTo>
                    <a:lnTo>
                      <a:pt x="389" y="1152"/>
                    </a:lnTo>
                    <a:lnTo>
                      <a:pt x="375" y="1176"/>
                    </a:lnTo>
                    <a:lnTo>
                      <a:pt x="353" y="1192"/>
                    </a:lnTo>
                    <a:lnTo>
                      <a:pt x="322" y="1203"/>
                    </a:lnTo>
                    <a:lnTo>
                      <a:pt x="293" y="1208"/>
                    </a:lnTo>
                    <a:lnTo>
                      <a:pt x="234" y="1216"/>
                    </a:lnTo>
                    <a:lnTo>
                      <a:pt x="205" y="1220"/>
                    </a:lnTo>
                    <a:lnTo>
                      <a:pt x="196" y="1222"/>
                    </a:lnTo>
                    <a:lnTo>
                      <a:pt x="189" y="1228"/>
                    </a:lnTo>
                    <a:lnTo>
                      <a:pt x="178" y="1236"/>
                    </a:lnTo>
                    <a:lnTo>
                      <a:pt x="177" y="1241"/>
                    </a:lnTo>
                    <a:lnTo>
                      <a:pt x="181" y="1246"/>
                    </a:lnTo>
                    <a:lnTo>
                      <a:pt x="183" y="1248"/>
                    </a:lnTo>
                    <a:lnTo>
                      <a:pt x="757" y="1248"/>
                    </a:lnTo>
                    <a:lnTo>
                      <a:pt x="760" y="1246"/>
                    </a:lnTo>
                    <a:lnTo>
                      <a:pt x="763" y="1240"/>
                    </a:lnTo>
                    <a:lnTo>
                      <a:pt x="762" y="1236"/>
                    </a:lnTo>
                    <a:lnTo>
                      <a:pt x="751" y="1228"/>
                    </a:lnTo>
                    <a:lnTo>
                      <a:pt x="743" y="1222"/>
                    </a:lnTo>
                    <a:lnTo>
                      <a:pt x="734" y="1220"/>
                    </a:lnTo>
                    <a:lnTo>
                      <a:pt x="707" y="1216"/>
                    </a:lnTo>
                    <a:lnTo>
                      <a:pt x="652" y="1209"/>
                    </a:lnTo>
                    <a:lnTo>
                      <a:pt x="625" y="1204"/>
                    </a:lnTo>
                    <a:lnTo>
                      <a:pt x="586" y="1193"/>
                    </a:lnTo>
                    <a:lnTo>
                      <a:pt x="562" y="1175"/>
                    </a:lnTo>
                    <a:lnTo>
                      <a:pt x="547" y="1148"/>
                    </a:lnTo>
                    <a:lnTo>
                      <a:pt x="541" y="1108"/>
                    </a:lnTo>
                    <a:lnTo>
                      <a:pt x="540" y="1098"/>
                    </a:lnTo>
                    <a:lnTo>
                      <a:pt x="540" y="153"/>
                    </a:lnTo>
                    <a:lnTo>
                      <a:pt x="540" y="144"/>
                    </a:lnTo>
                    <a:lnTo>
                      <a:pt x="541" y="135"/>
                    </a:lnTo>
                    <a:lnTo>
                      <a:pt x="548" y="100"/>
                    </a:lnTo>
                    <a:lnTo>
                      <a:pt x="555" y="87"/>
                    </a:lnTo>
                    <a:close/>
                    <a:moveTo>
                      <a:pt x="412" y="0"/>
                    </a:moveTo>
                    <a:lnTo>
                      <a:pt x="396" y="1"/>
                    </a:lnTo>
                    <a:lnTo>
                      <a:pt x="385" y="6"/>
                    </a:lnTo>
                    <a:lnTo>
                      <a:pt x="376" y="16"/>
                    </a:lnTo>
                    <a:lnTo>
                      <a:pt x="368" y="30"/>
                    </a:lnTo>
                    <a:lnTo>
                      <a:pt x="277" y="257"/>
                    </a:lnTo>
                    <a:lnTo>
                      <a:pt x="0" y="939"/>
                    </a:lnTo>
                    <a:lnTo>
                      <a:pt x="35" y="957"/>
                    </a:lnTo>
                    <a:lnTo>
                      <a:pt x="390" y="87"/>
                    </a:lnTo>
                    <a:lnTo>
                      <a:pt x="555" y="87"/>
                    </a:lnTo>
                    <a:lnTo>
                      <a:pt x="562" y="75"/>
                    </a:lnTo>
                    <a:lnTo>
                      <a:pt x="586" y="58"/>
                    </a:lnTo>
                    <a:lnTo>
                      <a:pt x="620" y="47"/>
                    </a:lnTo>
                    <a:lnTo>
                      <a:pt x="648" y="42"/>
                    </a:lnTo>
                    <a:lnTo>
                      <a:pt x="705" y="35"/>
                    </a:lnTo>
                    <a:lnTo>
                      <a:pt x="733" y="30"/>
                    </a:lnTo>
                    <a:lnTo>
                      <a:pt x="741" y="29"/>
                    </a:lnTo>
                    <a:lnTo>
                      <a:pt x="749" y="22"/>
                    </a:lnTo>
                    <a:lnTo>
                      <a:pt x="760" y="13"/>
                    </a:lnTo>
                    <a:lnTo>
                      <a:pt x="761" y="8"/>
                    </a:lnTo>
                    <a:lnTo>
                      <a:pt x="757" y="2"/>
                    </a:lnTo>
                    <a:lnTo>
                      <a:pt x="755" y="1"/>
                    </a:lnTo>
                    <a:lnTo>
                      <a:pt x="497" y="1"/>
                    </a:lnTo>
                    <a:lnTo>
                      <a:pt x="412" y="0"/>
                    </a:lnTo>
                    <a:close/>
                    <a:moveTo>
                      <a:pt x="755" y="1"/>
                    </a:moveTo>
                    <a:lnTo>
                      <a:pt x="497" y="1"/>
                    </a:lnTo>
                    <a:lnTo>
                      <a:pt x="755" y="1"/>
                    </a:lnTo>
                    <a:close/>
                  </a:path>
                </a:pathLst>
              </a:custGeom>
              <a:solidFill>
                <a:srgbClr val="BCBEC0"/>
              </a:solidFill>
              <a:ln>
                <a:noFill/>
              </a:ln>
              <a:extLst>
                <a:ext uri="{91240B29-F687-4f45-9708-019B960494DF}">
                  <a14:hiddenLine xmlns:lc="http://schemas.openxmlformats.org/drawingml/2006/lockedCanvas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w16="http://schemas.microsoft.com/office/word/2018/wordml" xmlns:w16cid="http://schemas.microsoft.com/office/word/2016/wordml/cid" xmlns:w16cex="http://schemas.microsoft.com/office/word/2018/wordml/cex" xmlns:am3d="http://schemas.microsoft.com/office/drawing/2017/model3d" xmlns:aink="http://schemas.microsoft.com/office/drawing/2016/ink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5="http://schemas.microsoft.com/office/word/2012/wordml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cx1="http://schemas.microsoft.com/office/drawing/2015/9/8/chartex" xmlns:cx="http://schemas.microsoft.com/office/drawing/2014/chartex" xmlns:wpc="http://schemas.microsoft.com/office/word/2010/wordprocessingCanvas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7" name="Freeform 8">
              <a:extLst>
                <a:ext uri="{FF2B5EF4-FFF2-40B4-BE49-F238E27FC236}">
                  <a16:creationId xmlns:a16="http://schemas.microsoft.com/office/drawing/2014/main" id="{27DA2946-2BDA-D245-BDF8-AB18040B43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4425" y="495300"/>
              <a:ext cx="230505" cy="294640"/>
            </a:xfrm>
            <a:custGeom>
              <a:avLst/>
              <a:gdLst>
                <a:gd name="T0" fmla="+- 0 3011 2660"/>
                <a:gd name="T1" fmla="*/ T0 w 363"/>
                <a:gd name="T2" fmla="+- 0 1691 1691"/>
                <a:gd name="T3" fmla="*/ 1691 h 464"/>
                <a:gd name="T4" fmla="+- 0 3006 2660"/>
                <a:gd name="T5" fmla="*/ T4 w 363"/>
                <a:gd name="T6" fmla="+- 0 1692 1691"/>
                <a:gd name="T7" fmla="*/ 1692 h 464"/>
                <a:gd name="T8" fmla="+- 0 2996 2660"/>
                <a:gd name="T9" fmla="*/ T8 w 363"/>
                <a:gd name="T10" fmla="+- 0 1705 1691"/>
                <a:gd name="T11" fmla="*/ 1705 h 464"/>
                <a:gd name="T12" fmla="+- 0 2988 2660"/>
                <a:gd name="T13" fmla="*/ T12 w 363"/>
                <a:gd name="T14" fmla="+- 0 1714 1691"/>
                <a:gd name="T15" fmla="*/ 1714 h 464"/>
                <a:gd name="T16" fmla="+- 0 2984 2660"/>
                <a:gd name="T17" fmla="*/ T16 w 363"/>
                <a:gd name="T18" fmla="+- 0 1724 1691"/>
                <a:gd name="T19" fmla="*/ 1724 h 464"/>
                <a:gd name="T20" fmla="+- 0 2961 2660"/>
                <a:gd name="T21" fmla="*/ T20 w 363"/>
                <a:gd name="T22" fmla="+- 0 1793 1691"/>
                <a:gd name="T23" fmla="*/ 1793 h 464"/>
                <a:gd name="T24" fmla="+- 0 2939 2660"/>
                <a:gd name="T25" fmla="*/ T24 w 363"/>
                <a:gd name="T26" fmla="+- 0 1863 1691"/>
                <a:gd name="T27" fmla="*/ 1863 h 464"/>
                <a:gd name="T28" fmla="+- 0 2916 2660"/>
                <a:gd name="T29" fmla="*/ T28 w 363"/>
                <a:gd name="T30" fmla="+- 0 1933 1691"/>
                <a:gd name="T31" fmla="*/ 1933 h 464"/>
                <a:gd name="T32" fmla="+- 0 2890 2660"/>
                <a:gd name="T33" fmla="*/ T32 w 363"/>
                <a:gd name="T34" fmla="+- 0 2001 1691"/>
                <a:gd name="T35" fmla="*/ 2001 h 464"/>
                <a:gd name="T36" fmla="+- 0 2834 2660"/>
                <a:gd name="T37" fmla="*/ T36 w 363"/>
                <a:gd name="T38" fmla="+- 0 2081 1691"/>
                <a:gd name="T39" fmla="*/ 2081 h 464"/>
                <a:gd name="T40" fmla="+- 0 2744 2660"/>
                <a:gd name="T41" fmla="*/ T40 w 363"/>
                <a:gd name="T42" fmla="+- 0 2116 1691"/>
                <a:gd name="T43" fmla="*/ 2116 h 464"/>
                <a:gd name="T44" fmla="+- 0 2665 2660"/>
                <a:gd name="T45" fmla="*/ T44 w 363"/>
                <a:gd name="T46" fmla="+- 0 2120 1691"/>
                <a:gd name="T47" fmla="*/ 2120 h 464"/>
                <a:gd name="T48" fmla="+- 0 2660 2660"/>
                <a:gd name="T49" fmla="*/ T48 w 363"/>
                <a:gd name="T50" fmla="+- 0 2128 1691"/>
                <a:gd name="T51" fmla="*/ 2128 h 464"/>
                <a:gd name="T52" fmla="+- 0 2672 2660"/>
                <a:gd name="T53" fmla="*/ T52 w 363"/>
                <a:gd name="T54" fmla="+- 0 2152 1691"/>
                <a:gd name="T55" fmla="*/ 2152 h 464"/>
                <a:gd name="T56" fmla="+- 0 2675 2660"/>
                <a:gd name="T57" fmla="*/ T56 w 363"/>
                <a:gd name="T58" fmla="+- 0 2154 1691"/>
                <a:gd name="T59" fmla="*/ 2154 h 464"/>
                <a:gd name="T60" fmla="+- 0 2994 2660"/>
                <a:gd name="T61" fmla="*/ T60 w 363"/>
                <a:gd name="T62" fmla="+- 0 2154 1691"/>
                <a:gd name="T63" fmla="*/ 2154 h 464"/>
                <a:gd name="T64" fmla="+- 0 2999 2660"/>
                <a:gd name="T65" fmla="*/ T64 w 363"/>
                <a:gd name="T66" fmla="+- 0 2150 1691"/>
                <a:gd name="T67" fmla="*/ 2150 h 464"/>
                <a:gd name="T68" fmla="+- 0 3023 2660"/>
                <a:gd name="T69" fmla="*/ T68 w 363"/>
                <a:gd name="T70" fmla="+- 0 1699 1691"/>
                <a:gd name="T71" fmla="*/ 1699 h 464"/>
                <a:gd name="T72" fmla="+- 0 3020 2660"/>
                <a:gd name="T73" fmla="*/ T72 w 363"/>
                <a:gd name="T74" fmla="+- 0 1695 1691"/>
                <a:gd name="T75" fmla="*/ 1695 h 464"/>
                <a:gd name="T76" fmla="+- 0 3011 2660"/>
                <a:gd name="T77" fmla="*/ T76 w 363"/>
                <a:gd name="T78" fmla="+- 0 1691 1691"/>
                <a:gd name="T79" fmla="*/ 1691 h 46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</a:cxnLst>
              <a:rect l="0" t="0" r="r" b="b"/>
              <a:pathLst>
                <a:path w="363" h="464">
                  <a:moveTo>
                    <a:pt x="351" y="0"/>
                  </a:moveTo>
                  <a:lnTo>
                    <a:pt x="346" y="1"/>
                  </a:lnTo>
                  <a:lnTo>
                    <a:pt x="336" y="14"/>
                  </a:lnTo>
                  <a:lnTo>
                    <a:pt x="328" y="23"/>
                  </a:lnTo>
                  <a:lnTo>
                    <a:pt x="324" y="33"/>
                  </a:lnTo>
                  <a:lnTo>
                    <a:pt x="301" y="102"/>
                  </a:lnTo>
                  <a:lnTo>
                    <a:pt x="279" y="172"/>
                  </a:lnTo>
                  <a:lnTo>
                    <a:pt x="256" y="242"/>
                  </a:lnTo>
                  <a:lnTo>
                    <a:pt x="230" y="310"/>
                  </a:lnTo>
                  <a:lnTo>
                    <a:pt x="174" y="390"/>
                  </a:lnTo>
                  <a:lnTo>
                    <a:pt x="84" y="425"/>
                  </a:lnTo>
                  <a:lnTo>
                    <a:pt x="5" y="429"/>
                  </a:lnTo>
                  <a:lnTo>
                    <a:pt x="0" y="437"/>
                  </a:lnTo>
                  <a:lnTo>
                    <a:pt x="12" y="461"/>
                  </a:lnTo>
                  <a:lnTo>
                    <a:pt x="15" y="463"/>
                  </a:lnTo>
                  <a:lnTo>
                    <a:pt x="334" y="463"/>
                  </a:lnTo>
                  <a:lnTo>
                    <a:pt x="339" y="459"/>
                  </a:lnTo>
                  <a:lnTo>
                    <a:pt x="363" y="8"/>
                  </a:lnTo>
                  <a:lnTo>
                    <a:pt x="360" y="4"/>
                  </a:lnTo>
                  <a:lnTo>
                    <a:pt x="351" y="0"/>
                  </a:ln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lc="http://schemas.openxmlformats.org/drawingml/2006/lockedCanvas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w16="http://schemas.microsoft.com/office/word/2018/wordml" xmlns:w16cid="http://schemas.microsoft.com/office/word/2016/wordml/cid" xmlns:w16cex="http://schemas.microsoft.com/office/word/2018/wordml/cex" xmlns:am3d="http://schemas.microsoft.com/office/drawing/2017/model3d" xmlns:aink="http://schemas.microsoft.com/office/drawing/2016/ink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5="http://schemas.microsoft.com/office/word/2012/wordml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cx1="http://schemas.microsoft.com/office/drawing/2015/9/8/chartex" xmlns:cx="http://schemas.microsoft.com/office/drawing/2014/chartex" xmlns:wpc="http://schemas.microsoft.com/office/word/2010/wordprocessingCanvas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0" name="Rettangolo 9">
            <a:extLst>
              <a:ext uri="{FF2B5EF4-FFF2-40B4-BE49-F238E27FC236}">
                <a16:creationId xmlns:a16="http://schemas.microsoft.com/office/drawing/2014/main" id="{DF4E0B97-1536-3842-BE64-FE2DD34296A5}"/>
              </a:ext>
            </a:extLst>
          </p:cNvPr>
          <p:cNvSpPr/>
          <p:nvPr/>
        </p:nvSpPr>
        <p:spPr>
          <a:xfrm>
            <a:off x="2807534" y="608246"/>
            <a:ext cx="792237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Times New Roman" panose="02020603050405020304" pitchFamily="18" charset="0"/>
                <a:cs typeface="+mn-cs"/>
              </a:rPr>
              <a:t>DIREZIONE GENERALE dell’IMMIGRAZIONE e delle POLITICHE di INTEGRAZIONE </a:t>
            </a:r>
          </a:p>
        </p:txBody>
      </p:sp>
      <p:sp>
        <p:nvSpPr>
          <p:cNvPr id="11" name="Rectangle 14">
            <a:extLst>
              <a:ext uri="{FF2B5EF4-FFF2-40B4-BE49-F238E27FC236}">
                <a16:creationId xmlns:a16="http://schemas.microsoft.com/office/drawing/2014/main" id="{DE4B6E8F-FEA7-754C-BBCF-52B74FD324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8780" y="1047880"/>
            <a:ext cx="10417738" cy="122784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wrap="square">
            <a:spAutoFit/>
          </a:bodyPr>
          <a:lstStyle>
            <a:lvl1pPr>
              <a:defRPr sz="2400" b="1">
                <a:solidFill>
                  <a:srgbClr val="003399"/>
                </a:solidFill>
                <a:latin typeface="Georgia" pitchFamily="18" charset="0"/>
              </a:defRPr>
            </a:lvl1pPr>
            <a:lvl2pPr marL="742950" indent="-285750">
              <a:defRPr sz="2400" b="1">
                <a:solidFill>
                  <a:srgbClr val="003399"/>
                </a:solidFill>
                <a:latin typeface="Georgia" pitchFamily="18" charset="0"/>
              </a:defRPr>
            </a:lvl2pPr>
            <a:lvl3pPr marL="1143000" indent="-228600">
              <a:defRPr sz="2400" b="1">
                <a:solidFill>
                  <a:srgbClr val="003399"/>
                </a:solidFill>
                <a:latin typeface="Georgia" pitchFamily="18" charset="0"/>
              </a:defRPr>
            </a:lvl3pPr>
            <a:lvl4pPr marL="1600200" indent="-228600">
              <a:defRPr sz="2400" b="1">
                <a:solidFill>
                  <a:srgbClr val="003399"/>
                </a:solidFill>
                <a:latin typeface="Georgia" pitchFamily="18" charset="0"/>
              </a:defRPr>
            </a:lvl4pPr>
            <a:lvl5pPr marL="2057400" indent="-228600">
              <a:defRPr sz="2400" b="1">
                <a:solidFill>
                  <a:srgbClr val="003399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Georgia" pitchFamily="18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Rectangle 14">
            <a:extLst>
              <a:ext uri="{FF2B5EF4-FFF2-40B4-BE49-F238E27FC236}">
                <a16:creationId xmlns:a16="http://schemas.microsoft.com/office/drawing/2014/main" id="{EB7D6686-D438-054C-BB63-23736F8B7A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8935" y="6276789"/>
            <a:ext cx="7794131" cy="96715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wrap="square">
            <a:spAutoFit/>
          </a:bodyPr>
          <a:lstStyle>
            <a:lvl1pPr>
              <a:defRPr sz="2400" b="1">
                <a:solidFill>
                  <a:srgbClr val="003399"/>
                </a:solidFill>
                <a:latin typeface="Georgia" pitchFamily="18" charset="0"/>
              </a:defRPr>
            </a:lvl1pPr>
            <a:lvl2pPr marL="742950" indent="-285750">
              <a:defRPr sz="2400" b="1">
                <a:solidFill>
                  <a:srgbClr val="003399"/>
                </a:solidFill>
                <a:latin typeface="Georgia" pitchFamily="18" charset="0"/>
              </a:defRPr>
            </a:lvl2pPr>
            <a:lvl3pPr marL="1143000" indent="-228600">
              <a:defRPr sz="2400" b="1">
                <a:solidFill>
                  <a:srgbClr val="003399"/>
                </a:solidFill>
                <a:latin typeface="Georgia" pitchFamily="18" charset="0"/>
              </a:defRPr>
            </a:lvl3pPr>
            <a:lvl4pPr marL="1600200" indent="-228600">
              <a:defRPr sz="2400" b="1">
                <a:solidFill>
                  <a:srgbClr val="003399"/>
                </a:solidFill>
                <a:latin typeface="Georgia" pitchFamily="18" charset="0"/>
              </a:defRPr>
            </a:lvl4pPr>
            <a:lvl5pPr marL="2057400" indent="-228600">
              <a:defRPr sz="2400" b="1">
                <a:solidFill>
                  <a:srgbClr val="003399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Georgia" pitchFamily="18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CasellaDiTesto 7">
            <a:extLst>
              <a:ext uri="{FF2B5EF4-FFF2-40B4-BE49-F238E27FC236}">
                <a16:creationId xmlns:a16="http://schemas.microsoft.com/office/drawing/2014/main" id="{4B6583DA-7B72-DF4F-883D-83B246D7754C}"/>
              </a:ext>
            </a:extLst>
          </p:cNvPr>
          <p:cNvSpPr txBox="1"/>
          <p:nvPr/>
        </p:nvSpPr>
        <p:spPr>
          <a:xfrm>
            <a:off x="3019389" y="6373505"/>
            <a:ext cx="60913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charset="0"/>
              </a:rPr>
              <a:t>www.lavoro.gov.it     –     www.integrazionemigranti.gov.it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776D1C02-8366-4D32-AEAB-C52CC9116503}"/>
              </a:ext>
            </a:extLst>
          </p:cNvPr>
          <p:cNvSpPr txBox="1"/>
          <p:nvPr/>
        </p:nvSpPr>
        <p:spPr>
          <a:xfrm>
            <a:off x="6919351" y="2613045"/>
            <a:ext cx="13243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Ministero del Lavoro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53A5D7DA-AAFC-4DA9-861E-F25D88DD3B62}"/>
              </a:ext>
            </a:extLst>
          </p:cNvPr>
          <p:cNvSpPr txBox="1"/>
          <p:nvPr/>
        </p:nvSpPr>
        <p:spPr>
          <a:xfrm>
            <a:off x="7108537" y="3773144"/>
            <a:ext cx="13243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Ministero della Salute</a:t>
            </a:r>
          </a:p>
        </p:txBody>
      </p:sp>
      <p:sp>
        <p:nvSpPr>
          <p:cNvPr id="20" name="object 3">
            <a:extLst>
              <a:ext uri="{FF2B5EF4-FFF2-40B4-BE49-F238E27FC236}">
                <a16:creationId xmlns:a16="http://schemas.microsoft.com/office/drawing/2014/main" id="{F4CCCFD2-CDB9-4BC6-A0E7-5B152B79F278}"/>
              </a:ext>
            </a:extLst>
          </p:cNvPr>
          <p:cNvSpPr txBox="1"/>
          <p:nvPr/>
        </p:nvSpPr>
        <p:spPr>
          <a:xfrm>
            <a:off x="1175233" y="1175738"/>
            <a:ext cx="9548598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1" i="0" u="none" strike="noStrike" kern="1200" cap="none" spc="-5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Titillium"/>
              </a:rPr>
              <a:t>Una presenza giovane</a:t>
            </a:r>
            <a:endParaRPr kumimoji="0" sz="28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Titillium"/>
            </a:endParaRPr>
          </a:p>
        </p:txBody>
      </p:sp>
      <p:pic>
        <p:nvPicPr>
          <p:cNvPr id="27" name="Elemento grafico 26" descr="Gruppo">
            <a:extLst>
              <a:ext uri="{FF2B5EF4-FFF2-40B4-BE49-F238E27FC236}">
                <a16:creationId xmlns:a16="http://schemas.microsoft.com/office/drawing/2014/main" id="{D1F83795-BEED-44C3-BEEC-D605433E88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71812" y="1818585"/>
            <a:ext cx="1491931" cy="1491931"/>
          </a:xfrm>
          <a:prstGeom prst="rect">
            <a:avLst/>
          </a:prstGeom>
        </p:spPr>
      </p:pic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9F08A462-0FA2-48DB-898E-F364D98A373A}"/>
              </a:ext>
            </a:extLst>
          </p:cNvPr>
          <p:cNvSpPr txBox="1"/>
          <p:nvPr/>
        </p:nvSpPr>
        <p:spPr>
          <a:xfrm>
            <a:off x="5882657" y="2967139"/>
            <a:ext cx="118013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743.000 </a:t>
            </a:r>
            <a:endParaRPr kumimoji="0" lang="en-GB" sz="22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ED34C9B6-EE7F-4D28-B6EA-18602B198053}"/>
              </a:ext>
            </a:extLst>
          </p:cNvPr>
          <p:cNvSpPr txBox="1"/>
          <p:nvPr/>
        </p:nvSpPr>
        <p:spPr>
          <a:xfrm>
            <a:off x="5949532" y="1715662"/>
            <a:ext cx="104637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TOTALE</a:t>
            </a:r>
          </a:p>
        </p:txBody>
      </p:sp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73D2E1DD-FFD5-4A91-B5CA-CE15F1CA20C5}"/>
              </a:ext>
            </a:extLst>
          </p:cNvPr>
          <p:cNvSpPr txBox="1"/>
          <p:nvPr/>
        </p:nvSpPr>
        <p:spPr>
          <a:xfrm>
            <a:off x="8191590" y="3691833"/>
            <a:ext cx="10802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21%</a:t>
            </a:r>
          </a:p>
        </p:txBody>
      </p:sp>
      <p:cxnSp>
        <p:nvCxnSpPr>
          <p:cNvPr id="31" name="Connettore 1 26">
            <a:extLst>
              <a:ext uri="{FF2B5EF4-FFF2-40B4-BE49-F238E27FC236}">
                <a16:creationId xmlns:a16="http://schemas.microsoft.com/office/drawing/2014/main" id="{4D02B64D-E020-4F3F-A422-B7C75DB922A4}"/>
              </a:ext>
            </a:extLst>
          </p:cNvPr>
          <p:cNvCxnSpPr>
            <a:cxnSpLocks/>
            <a:stCxn id="27" idx="3"/>
          </p:cNvCxnSpPr>
          <p:nvPr/>
        </p:nvCxnSpPr>
        <p:spPr>
          <a:xfrm>
            <a:off x="7163743" y="2564551"/>
            <a:ext cx="1532901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ttore 1 28">
            <a:extLst>
              <a:ext uri="{FF2B5EF4-FFF2-40B4-BE49-F238E27FC236}">
                <a16:creationId xmlns:a16="http://schemas.microsoft.com/office/drawing/2014/main" id="{8A28CE3E-3683-4FAB-9CF1-6DE4D7475EC1}"/>
              </a:ext>
            </a:extLst>
          </p:cNvPr>
          <p:cNvCxnSpPr>
            <a:cxnSpLocks/>
          </p:cNvCxnSpPr>
          <p:nvPr/>
        </p:nvCxnSpPr>
        <p:spPr>
          <a:xfrm>
            <a:off x="8696644" y="2564551"/>
            <a:ext cx="0" cy="745965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09D2F142-AE5C-45BD-BBF5-0BB0C4E1F5C8}"/>
              </a:ext>
            </a:extLst>
          </p:cNvPr>
          <p:cNvSpPr txBox="1"/>
          <p:nvPr/>
        </p:nvSpPr>
        <p:spPr>
          <a:xfrm>
            <a:off x="6572134" y="4599605"/>
            <a:ext cx="45014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Del totale dei regolarmente soggiornanti</a:t>
            </a:r>
          </a:p>
        </p:txBody>
      </p:sp>
      <p:sp>
        <p:nvSpPr>
          <p:cNvPr id="34" name="CasellaDiTesto 33">
            <a:extLst>
              <a:ext uri="{FF2B5EF4-FFF2-40B4-BE49-F238E27FC236}">
                <a16:creationId xmlns:a16="http://schemas.microsoft.com/office/drawing/2014/main" id="{D7C29FFA-C6BE-4627-8181-E4BECF52E4E0}"/>
              </a:ext>
            </a:extLst>
          </p:cNvPr>
          <p:cNvSpPr txBox="1"/>
          <p:nvPr/>
        </p:nvSpPr>
        <p:spPr>
          <a:xfrm>
            <a:off x="5267653" y="3329438"/>
            <a:ext cx="258699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Minori non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comunitari</a:t>
            </a: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000" b="1" dirty="0">
                <a:solidFill>
                  <a:srgbClr val="0070C0"/>
                </a:solidFill>
                <a:latin typeface="Calibri" panose="020F0502020204030204"/>
              </a:rPr>
              <a:t>al 1° </a:t>
            </a:r>
            <a:r>
              <a:rPr lang="en-GB" sz="2000" b="1" dirty="0" err="1">
                <a:solidFill>
                  <a:srgbClr val="0070C0"/>
                </a:solidFill>
                <a:latin typeface="Calibri" panose="020F0502020204030204"/>
              </a:rPr>
              <a:t>gennaio</a:t>
            </a:r>
            <a:r>
              <a:rPr lang="en-GB" sz="2000" b="1" dirty="0">
                <a:solidFill>
                  <a:srgbClr val="0070C0"/>
                </a:solidFill>
                <a:latin typeface="Calibri" panose="020F0502020204030204"/>
              </a:rPr>
              <a:t> 2022</a:t>
            </a: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CasellaDiTesto 34">
            <a:extLst>
              <a:ext uri="{FF2B5EF4-FFF2-40B4-BE49-F238E27FC236}">
                <a16:creationId xmlns:a16="http://schemas.microsoft.com/office/drawing/2014/main" id="{E98C5FD1-50D1-4E6C-9B65-91D015FAE610}"/>
              </a:ext>
            </a:extLst>
          </p:cNvPr>
          <p:cNvSpPr txBox="1"/>
          <p:nvPr/>
        </p:nvSpPr>
        <p:spPr>
          <a:xfrm>
            <a:off x="4204138" y="5282508"/>
            <a:ext cx="6878003" cy="369332"/>
          </a:xfrm>
          <a:prstGeom prst="rect">
            <a:avLst/>
          </a:prstGeom>
          <a:solidFill>
            <a:schemeClr val="accent4"/>
          </a:solidFill>
          <a:ln>
            <a:solidFill>
              <a:schemeClr val="tx1"/>
            </a:solidFill>
            <a:prstDash val="sysDot"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L’incidenza dei minori sulla popolazione italiana è pari al 15,3%</a:t>
            </a:r>
          </a:p>
        </p:txBody>
      </p:sp>
      <p:sp>
        <p:nvSpPr>
          <p:cNvPr id="36" name="Ovale 35">
            <a:extLst>
              <a:ext uri="{FF2B5EF4-FFF2-40B4-BE49-F238E27FC236}">
                <a16:creationId xmlns:a16="http://schemas.microsoft.com/office/drawing/2014/main" id="{A8FA06BC-2626-41B9-9835-1A66FC5EC48B}"/>
              </a:ext>
            </a:extLst>
          </p:cNvPr>
          <p:cNvSpPr/>
          <p:nvPr/>
        </p:nvSpPr>
        <p:spPr>
          <a:xfrm>
            <a:off x="8191590" y="3372804"/>
            <a:ext cx="1080216" cy="1080216"/>
          </a:xfrm>
          <a:prstGeom prst="ellipse">
            <a:avLst/>
          </a:prstGeom>
          <a:noFill/>
          <a:ln w="1587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magine 1" descr="Immagine che contiene pavimento, persona&#10;&#10;Descrizione generata automaticamente">
            <a:extLst>
              <a:ext uri="{FF2B5EF4-FFF2-40B4-BE49-F238E27FC236}">
                <a16:creationId xmlns:a16="http://schemas.microsoft.com/office/drawing/2014/main" id="{F7BA9BED-D36A-F076-EC7F-68C5C476DE3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35000"/>
          </a:blip>
          <a:stretch>
            <a:fillRect/>
          </a:stretch>
        </p:blipFill>
        <p:spPr>
          <a:xfrm>
            <a:off x="136454" y="1906581"/>
            <a:ext cx="5219094" cy="3473070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3753378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o 3">
            <a:extLst>
              <a:ext uri="{FF2B5EF4-FFF2-40B4-BE49-F238E27FC236}">
                <a16:creationId xmlns:a16="http://schemas.microsoft.com/office/drawing/2014/main" id="{AB0D1C6F-ED44-4D41-8A06-E7FDE489DB1D}"/>
              </a:ext>
            </a:extLst>
          </p:cNvPr>
          <p:cNvGrpSpPr>
            <a:grpSpLocks noChangeAspect="1"/>
          </p:cNvGrpSpPr>
          <p:nvPr/>
        </p:nvGrpSpPr>
        <p:grpSpPr>
          <a:xfrm>
            <a:off x="1893463" y="115673"/>
            <a:ext cx="966440" cy="843463"/>
            <a:chOff x="0" y="0"/>
            <a:chExt cx="1344930" cy="1122045"/>
          </a:xfrm>
        </p:grpSpPr>
        <p:pic>
          <p:nvPicPr>
            <p:cNvPr id="5" name="image1.png">
              <a:extLst>
                <a:ext uri="{FF2B5EF4-FFF2-40B4-BE49-F238E27FC236}">
                  <a16:creationId xmlns:a16="http://schemas.microsoft.com/office/drawing/2014/main" id="{6FA13BDE-80C5-A84B-8E50-4F677CB68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876300"/>
              <a:ext cx="1344295" cy="245745"/>
            </a:xfrm>
            <a:prstGeom prst="rect">
              <a:avLst/>
            </a:prstGeom>
          </p:spPr>
        </p:pic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C40B1399-C619-E647-99CB-48B7F2CF78B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045210" cy="798195"/>
              <a:chOff x="906" y="907"/>
              <a:chExt cx="1646" cy="1257"/>
            </a:xfrm>
          </p:grpSpPr>
          <p:sp>
            <p:nvSpPr>
              <p:cNvPr id="8" name="AutoShape 6">
                <a:extLst>
                  <a:ext uri="{FF2B5EF4-FFF2-40B4-BE49-F238E27FC236}">
                    <a16:creationId xmlns:a16="http://schemas.microsoft.com/office/drawing/2014/main" id="{193771EC-87AD-D143-8E69-ED6FF9E691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6" y="907"/>
                <a:ext cx="856" cy="1257"/>
              </a:xfrm>
              <a:custGeom>
                <a:avLst/>
                <a:gdLst>
                  <a:gd name="T0" fmla="+- 0 1183 906"/>
                  <a:gd name="T1" fmla="*/ T0 w 856"/>
                  <a:gd name="T2" fmla="+- 0 1009 907"/>
                  <a:gd name="T3" fmla="*/ 1009 h 1257"/>
                  <a:gd name="T4" fmla="+- 0 1547 906"/>
                  <a:gd name="T5" fmla="*/ T4 w 856"/>
                  <a:gd name="T6" fmla="+- 0 1903 907"/>
                  <a:gd name="T7" fmla="*/ 1903 h 1257"/>
                  <a:gd name="T8" fmla="+- 0 1649 906"/>
                  <a:gd name="T9" fmla="*/ T8 w 856"/>
                  <a:gd name="T10" fmla="+- 0 2147 907"/>
                  <a:gd name="T11" fmla="*/ 2147 h 1257"/>
                  <a:gd name="T12" fmla="+- 0 1680 906"/>
                  <a:gd name="T13" fmla="*/ T12 w 856"/>
                  <a:gd name="T14" fmla="+- 0 2164 907"/>
                  <a:gd name="T15" fmla="*/ 2164 h 1257"/>
                  <a:gd name="T16" fmla="+- 0 1704 906"/>
                  <a:gd name="T17" fmla="*/ T16 w 856"/>
                  <a:gd name="T18" fmla="+- 0 2160 907"/>
                  <a:gd name="T19" fmla="*/ 2160 h 1257"/>
                  <a:gd name="T20" fmla="+- 0 1762 906"/>
                  <a:gd name="T21" fmla="*/ T20 w 856"/>
                  <a:gd name="T22" fmla="+- 0 2020 907"/>
                  <a:gd name="T23" fmla="*/ 2020 h 1257"/>
                  <a:gd name="T24" fmla="+- 0 1727 906"/>
                  <a:gd name="T25" fmla="*/ T24 w 856"/>
                  <a:gd name="T26" fmla="+- 0 1975 907"/>
                  <a:gd name="T27" fmla="*/ 1975 h 1257"/>
                  <a:gd name="T28" fmla="+- 0 1697 906"/>
                  <a:gd name="T29" fmla="*/ T28 w 856"/>
                  <a:gd name="T30" fmla="+- 0 1903 907"/>
                  <a:gd name="T31" fmla="*/ 1903 h 1257"/>
                  <a:gd name="T32" fmla="+- 0 1336 906"/>
                  <a:gd name="T33" fmla="*/ T32 w 856"/>
                  <a:gd name="T34" fmla="+- 0 1009 907"/>
                  <a:gd name="T35" fmla="*/ 1009 h 1257"/>
                  <a:gd name="T36" fmla="+- 0 912 906"/>
                  <a:gd name="T37" fmla="*/ T36 w 856"/>
                  <a:gd name="T38" fmla="+- 0 908 907"/>
                  <a:gd name="T39" fmla="*/ 908 h 1257"/>
                  <a:gd name="T40" fmla="+- 0 906 906"/>
                  <a:gd name="T41" fmla="*/ T40 w 856"/>
                  <a:gd name="T42" fmla="+- 0 919 907"/>
                  <a:gd name="T43" fmla="*/ 919 h 1257"/>
                  <a:gd name="T44" fmla="+- 0 918 906"/>
                  <a:gd name="T45" fmla="*/ T44 w 856"/>
                  <a:gd name="T46" fmla="+- 0 930 907"/>
                  <a:gd name="T47" fmla="*/ 930 h 1257"/>
                  <a:gd name="T48" fmla="+- 0 934 906"/>
                  <a:gd name="T49" fmla="*/ T48 w 856"/>
                  <a:gd name="T50" fmla="+- 0 937 907"/>
                  <a:gd name="T51" fmla="*/ 937 h 1257"/>
                  <a:gd name="T52" fmla="+- 0 974 906"/>
                  <a:gd name="T53" fmla="*/ T52 w 856"/>
                  <a:gd name="T54" fmla="+- 0 943 907"/>
                  <a:gd name="T55" fmla="*/ 943 h 1257"/>
                  <a:gd name="T56" fmla="+- 0 1069 906"/>
                  <a:gd name="T57" fmla="*/ T56 w 856"/>
                  <a:gd name="T58" fmla="+- 0 958 907"/>
                  <a:gd name="T59" fmla="*/ 958 h 1257"/>
                  <a:gd name="T60" fmla="+- 0 1122 906"/>
                  <a:gd name="T61" fmla="*/ T60 w 856"/>
                  <a:gd name="T62" fmla="+- 0 1017 907"/>
                  <a:gd name="T63" fmla="*/ 1017 h 1257"/>
                  <a:gd name="T64" fmla="+- 0 1127 906"/>
                  <a:gd name="T65" fmla="*/ T64 w 856"/>
                  <a:gd name="T66" fmla="+- 0 1456 907"/>
                  <a:gd name="T67" fmla="*/ 1456 h 1257"/>
                  <a:gd name="T68" fmla="+- 0 1127 906"/>
                  <a:gd name="T69" fmla="*/ T68 w 856"/>
                  <a:gd name="T70" fmla="+- 0 1829 907"/>
                  <a:gd name="T71" fmla="*/ 1829 h 1257"/>
                  <a:gd name="T72" fmla="+- 0 1126 906"/>
                  <a:gd name="T73" fmla="*/ T72 w 856"/>
                  <a:gd name="T74" fmla="+- 0 1961 907"/>
                  <a:gd name="T75" fmla="*/ 1961 h 1257"/>
                  <a:gd name="T76" fmla="+- 0 1097 906"/>
                  <a:gd name="T77" fmla="*/ T76 w 856"/>
                  <a:gd name="T78" fmla="+- 0 2066 907"/>
                  <a:gd name="T79" fmla="*/ 2066 h 1257"/>
                  <a:gd name="T80" fmla="+- 0 1000 906"/>
                  <a:gd name="T81" fmla="*/ T80 w 856"/>
                  <a:gd name="T82" fmla="+- 0 2114 907"/>
                  <a:gd name="T83" fmla="*/ 2114 h 1257"/>
                  <a:gd name="T84" fmla="+- 0 966 906"/>
                  <a:gd name="T85" fmla="*/ T84 w 856"/>
                  <a:gd name="T86" fmla="+- 0 2120 907"/>
                  <a:gd name="T87" fmla="*/ 2120 h 1257"/>
                  <a:gd name="T88" fmla="+- 0 932 906"/>
                  <a:gd name="T89" fmla="*/ T88 w 856"/>
                  <a:gd name="T90" fmla="+- 0 2127 907"/>
                  <a:gd name="T91" fmla="*/ 2127 h 1257"/>
                  <a:gd name="T92" fmla="+- 0 918 906"/>
                  <a:gd name="T93" fmla="*/ T92 w 856"/>
                  <a:gd name="T94" fmla="+- 0 2136 907"/>
                  <a:gd name="T95" fmla="*/ 2136 h 1257"/>
                  <a:gd name="T96" fmla="+- 0 907 906"/>
                  <a:gd name="T97" fmla="*/ T96 w 856"/>
                  <a:gd name="T98" fmla="+- 0 2148 907"/>
                  <a:gd name="T99" fmla="*/ 2148 h 1257"/>
                  <a:gd name="T100" fmla="+- 0 913 906"/>
                  <a:gd name="T101" fmla="*/ T100 w 856"/>
                  <a:gd name="T102" fmla="+- 0 2154 907"/>
                  <a:gd name="T103" fmla="*/ 2154 h 1257"/>
                  <a:gd name="T104" fmla="+- 0 1392 906"/>
                  <a:gd name="T105" fmla="*/ T104 w 856"/>
                  <a:gd name="T106" fmla="+- 0 2152 907"/>
                  <a:gd name="T107" fmla="*/ 2152 h 1257"/>
                  <a:gd name="T108" fmla="+- 0 1393 906"/>
                  <a:gd name="T109" fmla="*/ T108 w 856"/>
                  <a:gd name="T110" fmla="+- 0 2149 907"/>
                  <a:gd name="T111" fmla="*/ 2149 h 1257"/>
                  <a:gd name="T112" fmla="+- 0 1393 906"/>
                  <a:gd name="T113" fmla="*/ T112 w 856"/>
                  <a:gd name="T114" fmla="+- 0 2142 907"/>
                  <a:gd name="T115" fmla="*/ 2142 h 1257"/>
                  <a:gd name="T116" fmla="+- 0 1375 906"/>
                  <a:gd name="T117" fmla="*/ T116 w 856"/>
                  <a:gd name="T118" fmla="+- 0 2129 907"/>
                  <a:gd name="T119" fmla="*/ 2129 h 1257"/>
                  <a:gd name="T120" fmla="+- 0 1346 906"/>
                  <a:gd name="T121" fmla="*/ T120 w 856"/>
                  <a:gd name="T122" fmla="+- 0 2123 907"/>
                  <a:gd name="T123" fmla="*/ 2123 h 1257"/>
                  <a:gd name="T124" fmla="+- 0 1283 906"/>
                  <a:gd name="T125" fmla="*/ T124 w 856"/>
                  <a:gd name="T126" fmla="+- 0 2111 907"/>
                  <a:gd name="T127" fmla="*/ 2111 h 1257"/>
                  <a:gd name="T128" fmla="+- 0 1213 906"/>
                  <a:gd name="T129" fmla="*/ T128 w 856"/>
                  <a:gd name="T130" fmla="+- 0 2070 907"/>
                  <a:gd name="T131" fmla="*/ 2070 h 1257"/>
                  <a:gd name="T132" fmla="+- 0 1179 906"/>
                  <a:gd name="T133" fmla="*/ T132 w 856"/>
                  <a:gd name="T134" fmla="+- 0 1996 907"/>
                  <a:gd name="T135" fmla="*/ 1996 h 1257"/>
                  <a:gd name="T136" fmla="+- 0 1175 906"/>
                  <a:gd name="T137" fmla="*/ T136 w 856"/>
                  <a:gd name="T138" fmla="+- 0 1949 907"/>
                  <a:gd name="T139" fmla="*/ 1949 h 1257"/>
                  <a:gd name="T140" fmla="+- 0 1173 906"/>
                  <a:gd name="T141" fmla="*/ T140 w 856"/>
                  <a:gd name="T142" fmla="+- 0 1903 907"/>
                  <a:gd name="T143" fmla="*/ 1903 h 1257"/>
                  <a:gd name="T144" fmla="+- 0 1172 906"/>
                  <a:gd name="T145" fmla="*/ T144 w 856"/>
                  <a:gd name="T146" fmla="+- 0 1026 907"/>
                  <a:gd name="T147" fmla="*/ 1026 h 1257"/>
                  <a:gd name="T148" fmla="+- 0 1173 906"/>
                  <a:gd name="T149" fmla="*/ T148 w 856"/>
                  <a:gd name="T150" fmla="+- 0 1011 907"/>
                  <a:gd name="T151" fmla="*/ 1011 h 1257"/>
                  <a:gd name="T152" fmla="+- 0 1336 906"/>
                  <a:gd name="T153" fmla="*/ T152 w 856"/>
                  <a:gd name="T154" fmla="+- 0 1009 907"/>
                  <a:gd name="T155" fmla="*/ 1009 h 1257"/>
                  <a:gd name="T156" fmla="+- 0 1301 906"/>
                  <a:gd name="T157" fmla="*/ T156 w 856"/>
                  <a:gd name="T158" fmla="+- 0 927 907"/>
                  <a:gd name="T159" fmla="*/ 927 h 1257"/>
                  <a:gd name="T160" fmla="+- 0 1276 906"/>
                  <a:gd name="T161" fmla="*/ T160 w 856"/>
                  <a:gd name="T162" fmla="+- 0 909 907"/>
                  <a:gd name="T163" fmla="*/ 909 h 1257"/>
                  <a:gd name="T164" fmla="+- 0 1127 906"/>
                  <a:gd name="T165" fmla="*/ T164 w 856"/>
                  <a:gd name="T166" fmla="+- 0 908 907"/>
                  <a:gd name="T167" fmla="*/ 908 h 1257"/>
                  <a:gd name="T168" fmla="+- 0 1257 906"/>
                  <a:gd name="T169" fmla="*/ T168 w 856"/>
                  <a:gd name="T170" fmla="+- 0 907 907"/>
                  <a:gd name="T171" fmla="*/ 907 h 1257"/>
                  <a:gd name="T172" fmla="+- 0 1127 906"/>
                  <a:gd name="T173" fmla="*/ T172 w 856"/>
                  <a:gd name="T174" fmla="+- 0 908 907"/>
                  <a:gd name="T175" fmla="*/ 908 h 1257"/>
                  <a:gd name="T176" fmla="+- 0 1257 906"/>
                  <a:gd name="T177" fmla="*/ T176 w 856"/>
                  <a:gd name="T178" fmla="+- 0 907 907"/>
                  <a:gd name="T179" fmla="*/ 907 h 1257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  <a:cxn ang="0">
                    <a:pos x="T21" y="T23"/>
                  </a:cxn>
                  <a:cxn ang="0">
                    <a:pos x="T25" y="T27"/>
                  </a:cxn>
                  <a:cxn ang="0">
                    <a:pos x="T29" y="T31"/>
                  </a:cxn>
                  <a:cxn ang="0">
                    <a:pos x="T33" y="T35"/>
                  </a:cxn>
                  <a:cxn ang="0">
                    <a:pos x="T37" y="T39"/>
                  </a:cxn>
                  <a:cxn ang="0">
                    <a:pos x="T41" y="T43"/>
                  </a:cxn>
                  <a:cxn ang="0">
                    <a:pos x="T45" y="T47"/>
                  </a:cxn>
                  <a:cxn ang="0">
                    <a:pos x="T49" y="T51"/>
                  </a:cxn>
                  <a:cxn ang="0">
                    <a:pos x="T53" y="T55"/>
                  </a:cxn>
                  <a:cxn ang="0">
                    <a:pos x="T57" y="T59"/>
                  </a:cxn>
                  <a:cxn ang="0">
                    <a:pos x="T61" y="T63"/>
                  </a:cxn>
                  <a:cxn ang="0">
                    <a:pos x="T65" y="T67"/>
                  </a:cxn>
                  <a:cxn ang="0">
                    <a:pos x="T69" y="T71"/>
                  </a:cxn>
                  <a:cxn ang="0">
                    <a:pos x="T73" y="T75"/>
                  </a:cxn>
                  <a:cxn ang="0">
                    <a:pos x="T77" y="T79"/>
                  </a:cxn>
                  <a:cxn ang="0">
                    <a:pos x="T81" y="T83"/>
                  </a:cxn>
                  <a:cxn ang="0">
                    <a:pos x="T85" y="T87"/>
                  </a:cxn>
                  <a:cxn ang="0">
                    <a:pos x="T89" y="T91"/>
                  </a:cxn>
                  <a:cxn ang="0">
                    <a:pos x="T93" y="T95"/>
                  </a:cxn>
                  <a:cxn ang="0">
                    <a:pos x="T97" y="T99"/>
                  </a:cxn>
                  <a:cxn ang="0">
                    <a:pos x="T101" y="T103"/>
                  </a:cxn>
                  <a:cxn ang="0">
                    <a:pos x="T105" y="T107"/>
                  </a:cxn>
                  <a:cxn ang="0">
                    <a:pos x="T109" y="T111"/>
                  </a:cxn>
                  <a:cxn ang="0">
                    <a:pos x="T113" y="T115"/>
                  </a:cxn>
                  <a:cxn ang="0">
                    <a:pos x="T117" y="T119"/>
                  </a:cxn>
                  <a:cxn ang="0">
                    <a:pos x="T121" y="T123"/>
                  </a:cxn>
                  <a:cxn ang="0">
                    <a:pos x="T125" y="T127"/>
                  </a:cxn>
                  <a:cxn ang="0">
                    <a:pos x="T129" y="T131"/>
                  </a:cxn>
                  <a:cxn ang="0">
                    <a:pos x="T133" y="T135"/>
                  </a:cxn>
                  <a:cxn ang="0">
                    <a:pos x="T137" y="T139"/>
                  </a:cxn>
                  <a:cxn ang="0">
                    <a:pos x="T141" y="T143"/>
                  </a:cxn>
                  <a:cxn ang="0">
                    <a:pos x="T145" y="T147"/>
                  </a:cxn>
                  <a:cxn ang="0">
                    <a:pos x="T149" y="T151"/>
                  </a:cxn>
                  <a:cxn ang="0">
                    <a:pos x="T153" y="T155"/>
                  </a:cxn>
                  <a:cxn ang="0">
                    <a:pos x="T157" y="T159"/>
                  </a:cxn>
                  <a:cxn ang="0">
                    <a:pos x="T161" y="T163"/>
                  </a:cxn>
                  <a:cxn ang="0">
                    <a:pos x="T165" y="T167"/>
                  </a:cxn>
                  <a:cxn ang="0">
                    <a:pos x="T169" y="T171"/>
                  </a:cxn>
                  <a:cxn ang="0">
                    <a:pos x="T173" y="T175"/>
                  </a:cxn>
                  <a:cxn ang="0">
                    <a:pos x="T177" y="T179"/>
                  </a:cxn>
                </a:cxnLst>
                <a:rect l="0" t="0" r="r" b="b"/>
                <a:pathLst>
                  <a:path w="856" h="1257">
                    <a:moveTo>
                      <a:pt x="430" y="102"/>
                    </a:moveTo>
                    <a:lnTo>
                      <a:pt x="277" y="102"/>
                    </a:lnTo>
                    <a:lnTo>
                      <a:pt x="280" y="109"/>
                    </a:lnTo>
                    <a:lnTo>
                      <a:pt x="641" y="996"/>
                    </a:lnTo>
                    <a:lnTo>
                      <a:pt x="731" y="1218"/>
                    </a:lnTo>
                    <a:lnTo>
                      <a:pt x="743" y="1240"/>
                    </a:lnTo>
                    <a:lnTo>
                      <a:pt x="757" y="1253"/>
                    </a:lnTo>
                    <a:lnTo>
                      <a:pt x="774" y="1257"/>
                    </a:lnTo>
                    <a:lnTo>
                      <a:pt x="796" y="1254"/>
                    </a:lnTo>
                    <a:lnTo>
                      <a:pt x="798" y="1253"/>
                    </a:lnTo>
                    <a:lnTo>
                      <a:pt x="800" y="1251"/>
                    </a:lnTo>
                    <a:lnTo>
                      <a:pt x="856" y="1113"/>
                    </a:lnTo>
                    <a:lnTo>
                      <a:pt x="826" y="1078"/>
                    </a:lnTo>
                    <a:lnTo>
                      <a:pt x="821" y="1068"/>
                    </a:lnTo>
                    <a:lnTo>
                      <a:pt x="819" y="1065"/>
                    </a:lnTo>
                    <a:lnTo>
                      <a:pt x="791" y="996"/>
                    </a:lnTo>
                    <a:lnTo>
                      <a:pt x="462" y="183"/>
                    </a:lnTo>
                    <a:lnTo>
                      <a:pt x="430" y="102"/>
                    </a:lnTo>
                    <a:close/>
                    <a:moveTo>
                      <a:pt x="91" y="1"/>
                    </a:moveTo>
                    <a:lnTo>
                      <a:pt x="6" y="1"/>
                    </a:lnTo>
                    <a:lnTo>
                      <a:pt x="4" y="3"/>
                    </a:lnTo>
                    <a:lnTo>
                      <a:pt x="0" y="12"/>
                    </a:lnTo>
                    <a:lnTo>
                      <a:pt x="2" y="16"/>
                    </a:lnTo>
                    <a:lnTo>
                      <a:pt x="12" y="23"/>
                    </a:lnTo>
                    <a:lnTo>
                      <a:pt x="20" y="29"/>
                    </a:lnTo>
                    <a:lnTo>
                      <a:pt x="28" y="30"/>
                    </a:lnTo>
                    <a:lnTo>
                      <a:pt x="48" y="33"/>
                    </a:lnTo>
                    <a:lnTo>
                      <a:pt x="68" y="36"/>
                    </a:lnTo>
                    <a:lnTo>
                      <a:pt x="108" y="40"/>
                    </a:lnTo>
                    <a:lnTo>
                      <a:pt x="163" y="51"/>
                    </a:lnTo>
                    <a:lnTo>
                      <a:pt x="197" y="74"/>
                    </a:lnTo>
                    <a:lnTo>
                      <a:pt x="216" y="110"/>
                    </a:lnTo>
                    <a:lnTo>
                      <a:pt x="221" y="165"/>
                    </a:lnTo>
                    <a:lnTo>
                      <a:pt x="221" y="549"/>
                    </a:lnTo>
                    <a:lnTo>
                      <a:pt x="221" y="837"/>
                    </a:lnTo>
                    <a:lnTo>
                      <a:pt x="221" y="922"/>
                    </a:lnTo>
                    <a:lnTo>
                      <a:pt x="221" y="979"/>
                    </a:lnTo>
                    <a:lnTo>
                      <a:pt x="220" y="1054"/>
                    </a:lnTo>
                    <a:lnTo>
                      <a:pt x="212" y="1115"/>
                    </a:lnTo>
                    <a:lnTo>
                      <a:pt x="191" y="1159"/>
                    </a:lnTo>
                    <a:lnTo>
                      <a:pt x="152" y="1188"/>
                    </a:lnTo>
                    <a:lnTo>
                      <a:pt x="94" y="1207"/>
                    </a:lnTo>
                    <a:lnTo>
                      <a:pt x="77" y="1210"/>
                    </a:lnTo>
                    <a:lnTo>
                      <a:pt x="60" y="1213"/>
                    </a:lnTo>
                    <a:lnTo>
                      <a:pt x="43" y="1216"/>
                    </a:lnTo>
                    <a:lnTo>
                      <a:pt x="26" y="1220"/>
                    </a:lnTo>
                    <a:lnTo>
                      <a:pt x="18" y="1222"/>
                    </a:lnTo>
                    <a:lnTo>
                      <a:pt x="12" y="1229"/>
                    </a:lnTo>
                    <a:lnTo>
                      <a:pt x="2" y="1237"/>
                    </a:lnTo>
                    <a:lnTo>
                      <a:pt x="1" y="1241"/>
                    </a:lnTo>
                    <a:lnTo>
                      <a:pt x="4" y="1246"/>
                    </a:lnTo>
                    <a:lnTo>
                      <a:pt x="7" y="1247"/>
                    </a:lnTo>
                    <a:lnTo>
                      <a:pt x="483" y="1247"/>
                    </a:lnTo>
                    <a:lnTo>
                      <a:pt x="486" y="1245"/>
                    </a:lnTo>
                    <a:lnTo>
                      <a:pt x="487" y="1242"/>
                    </a:lnTo>
                    <a:lnTo>
                      <a:pt x="489" y="1239"/>
                    </a:lnTo>
                    <a:lnTo>
                      <a:pt x="487" y="1235"/>
                    </a:lnTo>
                    <a:lnTo>
                      <a:pt x="477" y="1228"/>
                    </a:lnTo>
                    <a:lnTo>
                      <a:pt x="469" y="1222"/>
                    </a:lnTo>
                    <a:lnTo>
                      <a:pt x="461" y="1220"/>
                    </a:lnTo>
                    <a:lnTo>
                      <a:pt x="440" y="1216"/>
                    </a:lnTo>
                    <a:lnTo>
                      <a:pt x="398" y="1208"/>
                    </a:lnTo>
                    <a:lnTo>
                      <a:pt x="377" y="1204"/>
                    </a:lnTo>
                    <a:lnTo>
                      <a:pt x="339" y="1189"/>
                    </a:lnTo>
                    <a:lnTo>
                      <a:pt x="307" y="1163"/>
                    </a:lnTo>
                    <a:lnTo>
                      <a:pt x="285" y="1129"/>
                    </a:lnTo>
                    <a:lnTo>
                      <a:pt x="273" y="1089"/>
                    </a:lnTo>
                    <a:lnTo>
                      <a:pt x="271" y="1066"/>
                    </a:lnTo>
                    <a:lnTo>
                      <a:pt x="269" y="1042"/>
                    </a:lnTo>
                    <a:lnTo>
                      <a:pt x="267" y="1019"/>
                    </a:lnTo>
                    <a:lnTo>
                      <a:pt x="267" y="996"/>
                    </a:lnTo>
                    <a:lnTo>
                      <a:pt x="266" y="904"/>
                    </a:lnTo>
                    <a:lnTo>
                      <a:pt x="266" y="119"/>
                    </a:lnTo>
                    <a:lnTo>
                      <a:pt x="266" y="115"/>
                    </a:lnTo>
                    <a:lnTo>
                      <a:pt x="267" y="104"/>
                    </a:lnTo>
                    <a:lnTo>
                      <a:pt x="277" y="102"/>
                    </a:lnTo>
                    <a:lnTo>
                      <a:pt x="430" y="102"/>
                    </a:lnTo>
                    <a:lnTo>
                      <a:pt x="403" y="36"/>
                    </a:lnTo>
                    <a:lnTo>
                      <a:pt x="395" y="20"/>
                    </a:lnTo>
                    <a:lnTo>
                      <a:pt x="384" y="8"/>
                    </a:lnTo>
                    <a:lnTo>
                      <a:pt x="370" y="2"/>
                    </a:lnTo>
                    <a:lnTo>
                      <a:pt x="366" y="1"/>
                    </a:lnTo>
                    <a:lnTo>
                      <a:pt x="221" y="1"/>
                    </a:lnTo>
                    <a:lnTo>
                      <a:pt x="91" y="1"/>
                    </a:lnTo>
                    <a:close/>
                    <a:moveTo>
                      <a:pt x="351" y="0"/>
                    </a:moveTo>
                    <a:lnTo>
                      <a:pt x="286" y="1"/>
                    </a:lnTo>
                    <a:lnTo>
                      <a:pt x="221" y="1"/>
                    </a:lnTo>
                    <a:lnTo>
                      <a:pt x="366" y="1"/>
                    </a:lnTo>
                    <a:lnTo>
                      <a:pt x="351" y="0"/>
                    </a:lnTo>
                    <a:close/>
                  </a:path>
                </a:pathLst>
              </a:custGeom>
              <a:solidFill>
                <a:srgbClr val="00A650"/>
              </a:solidFill>
              <a:ln>
                <a:noFill/>
              </a:ln>
              <a:extLst>
                <a:ext uri="{91240B29-F687-4f45-9708-019B960494DF}">
                  <a14:hiddenLine xmlns:wpc="http://schemas.microsoft.com/office/word/2010/wordprocessingCanvas" xmlns:cx="http://schemas.microsoft.com/office/drawing/2014/chartex" xmlns:cx1="http://schemas.microsoft.com/office/drawing/2015/9/8/chartex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aink="http://schemas.microsoft.com/office/drawing/2016/ink" xmlns:am3d="http://schemas.microsoft.com/office/drawing/2017/model3d" xmlns:w16cex="http://schemas.microsoft.com/office/word/2018/wordml/cex" xmlns:w16cid="http://schemas.microsoft.com/office/word/2016/wordml/cid" xmlns:w16="http://schemas.microsoft.com/office/word/2018/wordml" xmlns:a14="http://schemas.microsoft.com/office/drawing/2010/main" xmlns:w="http://schemas.openxmlformats.org/wordprocessingml/2006/main" xmlns:w10="urn:schemas-microsoft-com:office:word" xmlns:v="urn:schemas-microsoft-com:vml" xmlns:o="urn:schemas-microsoft-com:office:office" xmlns:mv="urn:schemas-microsoft-com:mac:vml" xmlns:mo="http://schemas.microsoft.com/office/mac/office/2008/main" xmlns="" xmlns:lc="http://schemas.openxmlformats.org/drawingml/2006/lockedCanvas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AutoShape 7">
                <a:extLst>
                  <a:ext uri="{FF2B5EF4-FFF2-40B4-BE49-F238E27FC236}">
                    <a16:creationId xmlns:a16="http://schemas.microsoft.com/office/drawing/2014/main" id="{396BB5F9-5D8C-EE4C-9CAC-F2F39D3BF7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89" y="907"/>
                <a:ext cx="763" cy="1248"/>
              </a:xfrm>
              <a:custGeom>
                <a:avLst/>
                <a:gdLst>
                  <a:gd name="T0" fmla="+- 0 2179 1789"/>
                  <a:gd name="T1" fmla="*/ T0 w 763"/>
                  <a:gd name="T2" fmla="+- 0 994 907"/>
                  <a:gd name="T3" fmla="*/ 994 h 1248"/>
                  <a:gd name="T4" fmla="+- 0 2187 1789"/>
                  <a:gd name="T5" fmla="*/ T4 w 763"/>
                  <a:gd name="T6" fmla="+- 0 1011 907"/>
                  <a:gd name="T7" fmla="*/ 1011 h 1248"/>
                  <a:gd name="T8" fmla="+- 0 2186 1789"/>
                  <a:gd name="T9" fmla="*/ T8 w 763"/>
                  <a:gd name="T10" fmla="+- 0 2005 907"/>
                  <a:gd name="T11" fmla="*/ 2005 h 1248"/>
                  <a:gd name="T12" fmla="+- 0 2184 1789"/>
                  <a:gd name="T13" fmla="*/ T12 w 763"/>
                  <a:gd name="T14" fmla="+- 0 2026 907"/>
                  <a:gd name="T15" fmla="*/ 2026 h 1248"/>
                  <a:gd name="T16" fmla="+- 0 2164 1789"/>
                  <a:gd name="T17" fmla="*/ T16 w 763"/>
                  <a:gd name="T18" fmla="+- 0 2083 907"/>
                  <a:gd name="T19" fmla="*/ 2083 h 1248"/>
                  <a:gd name="T20" fmla="+- 0 2111 1789"/>
                  <a:gd name="T21" fmla="*/ T20 w 763"/>
                  <a:gd name="T22" fmla="+- 0 2110 907"/>
                  <a:gd name="T23" fmla="*/ 2110 h 1248"/>
                  <a:gd name="T24" fmla="+- 0 2023 1789"/>
                  <a:gd name="T25" fmla="*/ T24 w 763"/>
                  <a:gd name="T26" fmla="+- 0 2123 907"/>
                  <a:gd name="T27" fmla="*/ 2123 h 1248"/>
                  <a:gd name="T28" fmla="+- 0 1985 1789"/>
                  <a:gd name="T29" fmla="*/ T28 w 763"/>
                  <a:gd name="T30" fmla="+- 0 2129 907"/>
                  <a:gd name="T31" fmla="*/ 2129 h 1248"/>
                  <a:gd name="T32" fmla="+- 0 1967 1789"/>
                  <a:gd name="T33" fmla="*/ T32 w 763"/>
                  <a:gd name="T34" fmla="+- 0 2143 907"/>
                  <a:gd name="T35" fmla="*/ 2143 h 1248"/>
                  <a:gd name="T36" fmla="+- 0 1970 1789"/>
                  <a:gd name="T37" fmla="*/ T36 w 763"/>
                  <a:gd name="T38" fmla="+- 0 2153 907"/>
                  <a:gd name="T39" fmla="*/ 2153 h 1248"/>
                  <a:gd name="T40" fmla="+- 0 2546 1789"/>
                  <a:gd name="T41" fmla="*/ T40 w 763"/>
                  <a:gd name="T42" fmla="+- 0 2155 907"/>
                  <a:gd name="T43" fmla="*/ 2155 h 1248"/>
                  <a:gd name="T44" fmla="+- 0 2552 1789"/>
                  <a:gd name="T45" fmla="*/ T44 w 763"/>
                  <a:gd name="T46" fmla="+- 0 2147 907"/>
                  <a:gd name="T47" fmla="*/ 2147 h 1248"/>
                  <a:gd name="T48" fmla="+- 0 2540 1789"/>
                  <a:gd name="T49" fmla="*/ T48 w 763"/>
                  <a:gd name="T50" fmla="+- 0 2135 907"/>
                  <a:gd name="T51" fmla="*/ 2135 h 1248"/>
                  <a:gd name="T52" fmla="+- 0 2523 1789"/>
                  <a:gd name="T53" fmla="*/ T52 w 763"/>
                  <a:gd name="T54" fmla="+- 0 2127 907"/>
                  <a:gd name="T55" fmla="*/ 2127 h 1248"/>
                  <a:gd name="T56" fmla="+- 0 2441 1789"/>
                  <a:gd name="T57" fmla="*/ T56 w 763"/>
                  <a:gd name="T58" fmla="+- 0 2116 907"/>
                  <a:gd name="T59" fmla="*/ 2116 h 1248"/>
                  <a:gd name="T60" fmla="+- 0 2375 1789"/>
                  <a:gd name="T61" fmla="*/ T60 w 763"/>
                  <a:gd name="T62" fmla="+- 0 2100 907"/>
                  <a:gd name="T63" fmla="*/ 2100 h 1248"/>
                  <a:gd name="T64" fmla="+- 0 2336 1789"/>
                  <a:gd name="T65" fmla="*/ T64 w 763"/>
                  <a:gd name="T66" fmla="+- 0 2055 907"/>
                  <a:gd name="T67" fmla="*/ 2055 h 1248"/>
                  <a:gd name="T68" fmla="+- 0 2329 1789"/>
                  <a:gd name="T69" fmla="*/ T68 w 763"/>
                  <a:gd name="T70" fmla="+- 0 2005 907"/>
                  <a:gd name="T71" fmla="*/ 2005 h 1248"/>
                  <a:gd name="T72" fmla="+- 0 2329 1789"/>
                  <a:gd name="T73" fmla="*/ T72 w 763"/>
                  <a:gd name="T74" fmla="+- 0 1051 907"/>
                  <a:gd name="T75" fmla="*/ 1051 h 1248"/>
                  <a:gd name="T76" fmla="+- 0 2337 1789"/>
                  <a:gd name="T77" fmla="*/ T76 w 763"/>
                  <a:gd name="T78" fmla="+- 0 1007 907"/>
                  <a:gd name="T79" fmla="*/ 1007 h 1248"/>
                  <a:gd name="T80" fmla="+- 0 2201 1789"/>
                  <a:gd name="T81" fmla="*/ T80 w 763"/>
                  <a:gd name="T82" fmla="+- 0 907 907"/>
                  <a:gd name="T83" fmla="*/ 907 h 1248"/>
                  <a:gd name="T84" fmla="+- 0 2174 1789"/>
                  <a:gd name="T85" fmla="*/ T84 w 763"/>
                  <a:gd name="T86" fmla="+- 0 913 907"/>
                  <a:gd name="T87" fmla="*/ 913 h 1248"/>
                  <a:gd name="T88" fmla="+- 0 2157 1789"/>
                  <a:gd name="T89" fmla="*/ T88 w 763"/>
                  <a:gd name="T90" fmla="+- 0 937 907"/>
                  <a:gd name="T91" fmla="*/ 937 h 1248"/>
                  <a:gd name="T92" fmla="+- 0 1789 1789"/>
                  <a:gd name="T93" fmla="*/ T92 w 763"/>
                  <a:gd name="T94" fmla="+- 0 1846 907"/>
                  <a:gd name="T95" fmla="*/ 1846 h 1248"/>
                  <a:gd name="T96" fmla="+- 0 2179 1789"/>
                  <a:gd name="T97" fmla="*/ T96 w 763"/>
                  <a:gd name="T98" fmla="+- 0 994 907"/>
                  <a:gd name="T99" fmla="*/ 994 h 1248"/>
                  <a:gd name="T100" fmla="+- 0 2351 1789"/>
                  <a:gd name="T101" fmla="*/ T100 w 763"/>
                  <a:gd name="T102" fmla="+- 0 982 907"/>
                  <a:gd name="T103" fmla="*/ 982 h 1248"/>
                  <a:gd name="T104" fmla="+- 0 2409 1789"/>
                  <a:gd name="T105" fmla="*/ T104 w 763"/>
                  <a:gd name="T106" fmla="+- 0 954 907"/>
                  <a:gd name="T107" fmla="*/ 954 h 1248"/>
                  <a:gd name="T108" fmla="+- 0 2494 1789"/>
                  <a:gd name="T109" fmla="*/ T108 w 763"/>
                  <a:gd name="T110" fmla="+- 0 942 907"/>
                  <a:gd name="T111" fmla="*/ 942 h 1248"/>
                  <a:gd name="T112" fmla="+- 0 2530 1789"/>
                  <a:gd name="T113" fmla="*/ T112 w 763"/>
                  <a:gd name="T114" fmla="+- 0 936 907"/>
                  <a:gd name="T115" fmla="*/ 936 h 1248"/>
                  <a:gd name="T116" fmla="+- 0 2549 1789"/>
                  <a:gd name="T117" fmla="*/ T116 w 763"/>
                  <a:gd name="T118" fmla="+- 0 920 907"/>
                  <a:gd name="T119" fmla="*/ 920 h 1248"/>
                  <a:gd name="T120" fmla="+- 0 2546 1789"/>
                  <a:gd name="T121" fmla="*/ T120 w 763"/>
                  <a:gd name="T122" fmla="+- 0 909 907"/>
                  <a:gd name="T123" fmla="*/ 909 h 1248"/>
                  <a:gd name="T124" fmla="+- 0 2286 1789"/>
                  <a:gd name="T125" fmla="*/ T124 w 763"/>
                  <a:gd name="T126" fmla="+- 0 908 907"/>
                  <a:gd name="T127" fmla="*/ 908 h 1248"/>
                  <a:gd name="T128" fmla="+- 0 2544 1789"/>
                  <a:gd name="T129" fmla="*/ T128 w 763"/>
                  <a:gd name="T130" fmla="+- 0 908 907"/>
                  <a:gd name="T131" fmla="*/ 908 h 1248"/>
                  <a:gd name="T132" fmla="+- 0 2544 1789"/>
                  <a:gd name="T133" fmla="*/ T132 w 763"/>
                  <a:gd name="T134" fmla="+- 0 908 907"/>
                  <a:gd name="T135" fmla="*/ 908 h 124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  <a:cxn ang="0">
                    <a:pos x="T21" y="T23"/>
                  </a:cxn>
                  <a:cxn ang="0">
                    <a:pos x="T25" y="T27"/>
                  </a:cxn>
                  <a:cxn ang="0">
                    <a:pos x="T29" y="T31"/>
                  </a:cxn>
                  <a:cxn ang="0">
                    <a:pos x="T33" y="T35"/>
                  </a:cxn>
                  <a:cxn ang="0">
                    <a:pos x="T37" y="T39"/>
                  </a:cxn>
                  <a:cxn ang="0">
                    <a:pos x="T41" y="T43"/>
                  </a:cxn>
                  <a:cxn ang="0">
                    <a:pos x="T45" y="T47"/>
                  </a:cxn>
                  <a:cxn ang="0">
                    <a:pos x="T49" y="T51"/>
                  </a:cxn>
                  <a:cxn ang="0">
                    <a:pos x="T53" y="T55"/>
                  </a:cxn>
                  <a:cxn ang="0">
                    <a:pos x="T57" y="T59"/>
                  </a:cxn>
                  <a:cxn ang="0">
                    <a:pos x="T61" y="T63"/>
                  </a:cxn>
                  <a:cxn ang="0">
                    <a:pos x="T65" y="T67"/>
                  </a:cxn>
                  <a:cxn ang="0">
                    <a:pos x="T69" y="T71"/>
                  </a:cxn>
                  <a:cxn ang="0">
                    <a:pos x="T73" y="T75"/>
                  </a:cxn>
                  <a:cxn ang="0">
                    <a:pos x="T77" y="T79"/>
                  </a:cxn>
                  <a:cxn ang="0">
                    <a:pos x="T81" y="T83"/>
                  </a:cxn>
                  <a:cxn ang="0">
                    <a:pos x="T85" y="T87"/>
                  </a:cxn>
                  <a:cxn ang="0">
                    <a:pos x="T89" y="T91"/>
                  </a:cxn>
                  <a:cxn ang="0">
                    <a:pos x="T93" y="T95"/>
                  </a:cxn>
                  <a:cxn ang="0">
                    <a:pos x="T97" y="T99"/>
                  </a:cxn>
                  <a:cxn ang="0">
                    <a:pos x="T101" y="T103"/>
                  </a:cxn>
                  <a:cxn ang="0">
                    <a:pos x="T105" y="T107"/>
                  </a:cxn>
                  <a:cxn ang="0">
                    <a:pos x="T109" y="T111"/>
                  </a:cxn>
                  <a:cxn ang="0">
                    <a:pos x="T113" y="T115"/>
                  </a:cxn>
                  <a:cxn ang="0">
                    <a:pos x="T117" y="T119"/>
                  </a:cxn>
                  <a:cxn ang="0">
                    <a:pos x="T121" y="T123"/>
                  </a:cxn>
                  <a:cxn ang="0">
                    <a:pos x="T125" y="T127"/>
                  </a:cxn>
                  <a:cxn ang="0">
                    <a:pos x="T129" y="T131"/>
                  </a:cxn>
                  <a:cxn ang="0">
                    <a:pos x="T133" y="T135"/>
                  </a:cxn>
                </a:cxnLst>
                <a:rect l="0" t="0" r="r" b="b"/>
                <a:pathLst>
                  <a:path w="763" h="1248">
                    <a:moveTo>
                      <a:pt x="555" y="87"/>
                    </a:moveTo>
                    <a:lnTo>
                      <a:pt x="390" y="87"/>
                    </a:lnTo>
                    <a:lnTo>
                      <a:pt x="397" y="97"/>
                    </a:lnTo>
                    <a:lnTo>
                      <a:pt x="398" y="104"/>
                    </a:lnTo>
                    <a:lnTo>
                      <a:pt x="398" y="1087"/>
                    </a:lnTo>
                    <a:lnTo>
                      <a:pt x="397" y="1098"/>
                    </a:lnTo>
                    <a:lnTo>
                      <a:pt x="396" y="1108"/>
                    </a:lnTo>
                    <a:lnTo>
                      <a:pt x="395" y="1119"/>
                    </a:lnTo>
                    <a:lnTo>
                      <a:pt x="389" y="1152"/>
                    </a:lnTo>
                    <a:lnTo>
                      <a:pt x="375" y="1176"/>
                    </a:lnTo>
                    <a:lnTo>
                      <a:pt x="353" y="1192"/>
                    </a:lnTo>
                    <a:lnTo>
                      <a:pt x="322" y="1203"/>
                    </a:lnTo>
                    <a:lnTo>
                      <a:pt x="293" y="1208"/>
                    </a:lnTo>
                    <a:lnTo>
                      <a:pt x="234" y="1216"/>
                    </a:lnTo>
                    <a:lnTo>
                      <a:pt x="205" y="1220"/>
                    </a:lnTo>
                    <a:lnTo>
                      <a:pt x="196" y="1222"/>
                    </a:lnTo>
                    <a:lnTo>
                      <a:pt x="189" y="1228"/>
                    </a:lnTo>
                    <a:lnTo>
                      <a:pt x="178" y="1236"/>
                    </a:lnTo>
                    <a:lnTo>
                      <a:pt x="177" y="1241"/>
                    </a:lnTo>
                    <a:lnTo>
                      <a:pt x="181" y="1246"/>
                    </a:lnTo>
                    <a:lnTo>
                      <a:pt x="183" y="1248"/>
                    </a:lnTo>
                    <a:lnTo>
                      <a:pt x="757" y="1248"/>
                    </a:lnTo>
                    <a:lnTo>
                      <a:pt x="760" y="1246"/>
                    </a:lnTo>
                    <a:lnTo>
                      <a:pt x="763" y="1240"/>
                    </a:lnTo>
                    <a:lnTo>
                      <a:pt x="762" y="1236"/>
                    </a:lnTo>
                    <a:lnTo>
                      <a:pt x="751" y="1228"/>
                    </a:lnTo>
                    <a:lnTo>
                      <a:pt x="743" y="1222"/>
                    </a:lnTo>
                    <a:lnTo>
                      <a:pt x="734" y="1220"/>
                    </a:lnTo>
                    <a:lnTo>
                      <a:pt x="707" y="1216"/>
                    </a:lnTo>
                    <a:lnTo>
                      <a:pt x="652" y="1209"/>
                    </a:lnTo>
                    <a:lnTo>
                      <a:pt x="625" y="1204"/>
                    </a:lnTo>
                    <a:lnTo>
                      <a:pt x="586" y="1193"/>
                    </a:lnTo>
                    <a:lnTo>
                      <a:pt x="562" y="1175"/>
                    </a:lnTo>
                    <a:lnTo>
                      <a:pt x="547" y="1148"/>
                    </a:lnTo>
                    <a:lnTo>
                      <a:pt x="541" y="1108"/>
                    </a:lnTo>
                    <a:lnTo>
                      <a:pt x="540" y="1098"/>
                    </a:lnTo>
                    <a:lnTo>
                      <a:pt x="540" y="153"/>
                    </a:lnTo>
                    <a:lnTo>
                      <a:pt x="540" y="144"/>
                    </a:lnTo>
                    <a:lnTo>
                      <a:pt x="541" y="135"/>
                    </a:lnTo>
                    <a:lnTo>
                      <a:pt x="548" y="100"/>
                    </a:lnTo>
                    <a:lnTo>
                      <a:pt x="555" y="87"/>
                    </a:lnTo>
                    <a:close/>
                    <a:moveTo>
                      <a:pt x="412" y="0"/>
                    </a:moveTo>
                    <a:lnTo>
                      <a:pt x="396" y="1"/>
                    </a:lnTo>
                    <a:lnTo>
                      <a:pt x="385" y="6"/>
                    </a:lnTo>
                    <a:lnTo>
                      <a:pt x="376" y="16"/>
                    </a:lnTo>
                    <a:lnTo>
                      <a:pt x="368" y="30"/>
                    </a:lnTo>
                    <a:lnTo>
                      <a:pt x="277" y="257"/>
                    </a:lnTo>
                    <a:lnTo>
                      <a:pt x="0" y="939"/>
                    </a:lnTo>
                    <a:lnTo>
                      <a:pt x="35" y="957"/>
                    </a:lnTo>
                    <a:lnTo>
                      <a:pt x="390" y="87"/>
                    </a:lnTo>
                    <a:lnTo>
                      <a:pt x="555" y="87"/>
                    </a:lnTo>
                    <a:lnTo>
                      <a:pt x="562" y="75"/>
                    </a:lnTo>
                    <a:lnTo>
                      <a:pt x="586" y="58"/>
                    </a:lnTo>
                    <a:lnTo>
                      <a:pt x="620" y="47"/>
                    </a:lnTo>
                    <a:lnTo>
                      <a:pt x="648" y="42"/>
                    </a:lnTo>
                    <a:lnTo>
                      <a:pt x="705" y="35"/>
                    </a:lnTo>
                    <a:lnTo>
                      <a:pt x="733" y="30"/>
                    </a:lnTo>
                    <a:lnTo>
                      <a:pt x="741" y="29"/>
                    </a:lnTo>
                    <a:lnTo>
                      <a:pt x="749" y="22"/>
                    </a:lnTo>
                    <a:lnTo>
                      <a:pt x="760" y="13"/>
                    </a:lnTo>
                    <a:lnTo>
                      <a:pt x="761" y="8"/>
                    </a:lnTo>
                    <a:lnTo>
                      <a:pt x="757" y="2"/>
                    </a:lnTo>
                    <a:lnTo>
                      <a:pt x="755" y="1"/>
                    </a:lnTo>
                    <a:lnTo>
                      <a:pt x="497" y="1"/>
                    </a:lnTo>
                    <a:lnTo>
                      <a:pt x="412" y="0"/>
                    </a:lnTo>
                    <a:close/>
                    <a:moveTo>
                      <a:pt x="755" y="1"/>
                    </a:moveTo>
                    <a:lnTo>
                      <a:pt x="497" y="1"/>
                    </a:lnTo>
                    <a:lnTo>
                      <a:pt x="755" y="1"/>
                    </a:lnTo>
                    <a:close/>
                  </a:path>
                </a:pathLst>
              </a:custGeom>
              <a:solidFill>
                <a:srgbClr val="BCBEC0"/>
              </a:solidFill>
              <a:ln>
                <a:noFill/>
              </a:ln>
              <a:extLst>
                <a:ext uri="{91240B29-F687-4f45-9708-019B960494DF}">
                  <a14:hiddenLine xmlns:wpc="http://schemas.microsoft.com/office/word/2010/wordprocessingCanvas" xmlns:cx="http://schemas.microsoft.com/office/drawing/2014/chartex" xmlns:cx1="http://schemas.microsoft.com/office/drawing/2015/9/8/chartex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aink="http://schemas.microsoft.com/office/drawing/2016/ink" xmlns:am3d="http://schemas.microsoft.com/office/drawing/2017/model3d" xmlns:w16cex="http://schemas.microsoft.com/office/word/2018/wordml/cex" xmlns:w16cid="http://schemas.microsoft.com/office/word/2016/wordml/cid" xmlns:w16="http://schemas.microsoft.com/office/word/2018/wordml" xmlns:a14="http://schemas.microsoft.com/office/drawing/2010/main" xmlns:w="http://schemas.openxmlformats.org/wordprocessingml/2006/main" xmlns:w10="urn:schemas-microsoft-com:office:word" xmlns:v="urn:schemas-microsoft-com:vml" xmlns:o="urn:schemas-microsoft-com:office:office" xmlns:mv="urn:schemas-microsoft-com:mac:vml" xmlns:mo="http://schemas.microsoft.com/office/mac/office/2008/main" xmlns="" xmlns:lc="http://schemas.openxmlformats.org/drawingml/2006/lockedCanvas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7" name="Freeform 8">
              <a:extLst>
                <a:ext uri="{FF2B5EF4-FFF2-40B4-BE49-F238E27FC236}">
                  <a16:creationId xmlns:a16="http://schemas.microsoft.com/office/drawing/2014/main" id="{A35A8747-4F8D-7142-AA02-10568C5D738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4425" y="495300"/>
              <a:ext cx="230505" cy="294640"/>
            </a:xfrm>
            <a:custGeom>
              <a:avLst/>
              <a:gdLst>
                <a:gd name="T0" fmla="+- 0 3011 2660"/>
                <a:gd name="T1" fmla="*/ T0 w 363"/>
                <a:gd name="T2" fmla="+- 0 1691 1691"/>
                <a:gd name="T3" fmla="*/ 1691 h 464"/>
                <a:gd name="T4" fmla="+- 0 3006 2660"/>
                <a:gd name="T5" fmla="*/ T4 w 363"/>
                <a:gd name="T6" fmla="+- 0 1692 1691"/>
                <a:gd name="T7" fmla="*/ 1692 h 464"/>
                <a:gd name="T8" fmla="+- 0 2996 2660"/>
                <a:gd name="T9" fmla="*/ T8 w 363"/>
                <a:gd name="T10" fmla="+- 0 1705 1691"/>
                <a:gd name="T11" fmla="*/ 1705 h 464"/>
                <a:gd name="T12" fmla="+- 0 2988 2660"/>
                <a:gd name="T13" fmla="*/ T12 w 363"/>
                <a:gd name="T14" fmla="+- 0 1714 1691"/>
                <a:gd name="T15" fmla="*/ 1714 h 464"/>
                <a:gd name="T16" fmla="+- 0 2984 2660"/>
                <a:gd name="T17" fmla="*/ T16 w 363"/>
                <a:gd name="T18" fmla="+- 0 1724 1691"/>
                <a:gd name="T19" fmla="*/ 1724 h 464"/>
                <a:gd name="T20" fmla="+- 0 2961 2660"/>
                <a:gd name="T21" fmla="*/ T20 w 363"/>
                <a:gd name="T22" fmla="+- 0 1793 1691"/>
                <a:gd name="T23" fmla="*/ 1793 h 464"/>
                <a:gd name="T24" fmla="+- 0 2939 2660"/>
                <a:gd name="T25" fmla="*/ T24 w 363"/>
                <a:gd name="T26" fmla="+- 0 1863 1691"/>
                <a:gd name="T27" fmla="*/ 1863 h 464"/>
                <a:gd name="T28" fmla="+- 0 2916 2660"/>
                <a:gd name="T29" fmla="*/ T28 w 363"/>
                <a:gd name="T30" fmla="+- 0 1933 1691"/>
                <a:gd name="T31" fmla="*/ 1933 h 464"/>
                <a:gd name="T32" fmla="+- 0 2890 2660"/>
                <a:gd name="T33" fmla="*/ T32 w 363"/>
                <a:gd name="T34" fmla="+- 0 2001 1691"/>
                <a:gd name="T35" fmla="*/ 2001 h 464"/>
                <a:gd name="T36" fmla="+- 0 2834 2660"/>
                <a:gd name="T37" fmla="*/ T36 w 363"/>
                <a:gd name="T38" fmla="+- 0 2081 1691"/>
                <a:gd name="T39" fmla="*/ 2081 h 464"/>
                <a:gd name="T40" fmla="+- 0 2744 2660"/>
                <a:gd name="T41" fmla="*/ T40 w 363"/>
                <a:gd name="T42" fmla="+- 0 2116 1691"/>
                <a:gd name="T43" fmla="*/ 2116 h 464"/>
                <a:gd name="T44" fmla="+- 0 2665 2660"/>
                <a:gd name="T45" fmla="*/ T44 w 363"/>
                <a:gd name="T46" fmla="+- 0 2120 1691"/>
                <a:gd name="T47" fmla="*/ 2120 h 464"/>
                <a:gd name="T48" fmla="+- 0 2660 2660"/>
                <a:gd name="T49" fmla="*/ T48 w 363"/>
                <a:gd name="T50" fmla="+- 0 2128 1691"/>
                <a:gd name="T51" fmla="*/ 2128 h 464"/>
                <a:gd name="T52" fmla="+- 0 2672 2660"/>
                <a:gd name="T53" fmla="*/ T52 w 363"/>
                <a:gd name="T54" fmla="+- 0 2152 1691"/>
                <a:gd name="T55" fmla="*/ 2152 h 464"/>
                <a:gd name="T56" fmla="+- 0 2675 2660"/>
                <a:gd name="T57" fmla="*/ T56 w 363"/>
                <a:gd name="T58" fmla="+- 0 2154 1691"/>
                <a:gd name="T59" fmla="*/ 2154 h 464"/>
                <a:gd name="T60" fmla="+- 0 2994 2660"/>
                <a:gd name="T61" fmla="*/ T60 w 363"/>
                <a:gd name="T62" fmla="+- 0 2154 1691"/>
                <a:gd name="T63" fmla="*/ 2154 h 464"/>
                <a:gd name="T64" fmla="+- 0 2999 2660"/>
                <a:gd name="T65" fmla="*/ T64 w 363"/>
                <a:gd name="T66" fmla="+- 0 2150 1691"/>
                <a:gd name="T67" fmla="*/ 2150 h 464"/>
                <a:gd name="T68" fmla="+- 0 3023 2660"/>
                <a:gd name="T69" fmla="*/ T68 w 363"/>
                <a:gd name="T70" fmla="+- 0 1699 1691"/>
                <a:gd name="T71" fmla="*/ 1699 h 464"/>
                <a:gd name="T72" fmla="+- 0 3020 2660"/>
                <a:gd name="T73" fmla="*/ T72 w 363"/>
                <a:gd name="T74" fmla="+- 0 1695 1691"/>
                <a:gd name="T75" fmla="*/ 1695 h 464"/>
                <a:gd name="T76" fmla="+- 0 3011 2660"/>
                <a:gd name="T77" fmla="*/ T76 w 363"/>
                <a:gd name="T78" fmla="+- 0 1691 1691"/>
                <a:gd name="T79" fmla="*/ 1691 h 46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</a:cxnLst>
              <a:rect l="0" t="0" r="r" b="b"/>
              <a:pathLst>
                <a:path w="363" h="464">
                  <a:moveTo>
                    <a:pt x="351" y="0"/>
                  </a:moveTo>
                  <a:lnTo>
                    <a:pt x="346" y="1"/>
                  </a:lnTo>
                  <a:lnTo>
                    <a:pt x="336" y="14"/>
                  </a:lnTo>
                  <a:lnTo>
                    <a:pt x="328" y="23"/>
                  </a:lnTo>
                  <a:lnTo>
                    <a:pt x="324" y="33"/>
                  </a:lnTo>
                  <a:lnTo>
                    <a:pt x="301" y="102"/>
                  </a:lnTo>
                  <a:lnTo>
                    <a:pt x="279" y="172"/>
                  </a:lnTo>
                  <a:lnTo>
                    <a:pt x="256" y="242"/>
                  </a:lnTo>
                  <a:lnTo>
                    <a:pt x="230" y="310"/>
                  </a:lnTo>
                  <a:lnTo>
                    <a:pt x="174" y="390"/>
                  </a:lnTo>
                  <a:lnTo>
                    <a:pt x="84" y="425"/>
                  </a:lnTo>
                  <a:lnTo>
                    <a:pt x="5" y="429"/>
                  </a:lnTo>
                  <a:lnTo>
                    <a:pt x="0" y="437"/>
                  </a:lnTo>
                  <a:lnTo>
                    <a:pt x="12" y="461"/>
                  </a:lnTo>
                  <a:lnTo>
                    <a:pt x="15" y="463"/>
                  </a:lnTo>
                  <a:lnTo>
                    <a:pt x="334" y="463"/>
                  </a:lnTo>
                  <a:lnTo>
                    <a:pt x="339" y="459"/>
                  </a:lnTo>
                  <a:lnTo>
                    <a:pt x="363" y="8"/>
                  </a:lnTo>
                  <a:lnTo>
                    <a:pt x="360" y="4"/>
                  </a:lnTo>
                  <a:lnTo>
                    <a:pt x="351" y="0"/>
                  </a:ln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wpc="http://schemas.microsoft.com/office/word/2010/wordprocessingCanvas" xmlns:cx="http://schemas.microsoft.com/office/drawing/2014/chartex" xmlns:cx1="http://schemas.microsoft.com/office/drawing/2015/9/8/chartex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aink="http://schemas.microsoft.com/office/drawing/2016/ink" xmlns:am3d="http://schemas.microsoft.com/office/drawing/2017/model3d" xmlns:w16cex="http://schemas.microsoft.com/office/word/2018/wordml/cex" xmlns:w16cid="http://schemas.microsoft.com/office/word/2016/wordml/cid" xmlns:w16="http://schemas.microsoft.com/office/word/2018/wordml" xmlns:a14="http://schemas.microsoft.com/office/drawing/2010/main" xmlns:w="http://schemas.openxmlformats.org/wordprocessingml/2006/main" xmlns:w10="urn:schemas-microsoft-com:office:word" xmlns:v="urn:schemas-microsoft-com:vml" xmlns:o="urn:schemas-microsoft-com:office:office" xmlns:mv="urn:schemas-microsoft-com:mac:vml" xmlns:mo="http://schemas.microsoft.com/office/mac/office/2008/main" xmlns="" xmlns:lc="http://schemas.openxmlformats.org/drawingml/2006/lockedCanvas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0" name="Rettangolo 9">
            <a:extLst>
              <a:ext uri="{FF2B5EF4-FFF2-40B4-BE49-F238E27FC236}">
                <a16:creationId xmlns:a16="http://schemas.microsoft.com/office/drawing/2014/main" id="{1B370D28-4CFD-A641-B53E-1E1C9B917567}"/>
              </a:ext>
            </a:extLst>
          </p:cNvPr>
          <p:cNvSpPr/>
          <p:nvPr/>
        </p:nvSpPr>
        <p:spPr>
          <a:xfrm>
            <a:off x="2807534" y="608246"/>
            <a:ext cx="792237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Times New Roman" panose="02020603050405020304" pitchFamily="18" charset="0"/>
                <a:cs typeface="+mn-cs"/>
              </a:rPr>
              <a:t>DIREZIONE GENERALE dell’IMMIGRAZIONE e delle POLITICHE di INTEGRAZIONE</a:t>
            </a:r>
          </a:p>
        </p:txBody>
      </p:sp>
      <p:sp>
        <p:nvSpPr>
          <p:cNvPr id="11" name="Rectangle 14">
            <a:extLst>
              <a:ext uri="{FF2B5EF4-FFF2-40B4-BE49-F238E27FC236}">
                <a16:creationId xmlns:a16="http://schemas.microsoft.com/office/drawing/2014/main" id="{48996E33-4797-E244-A794-5124728178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8780" y="1047880"/>
            <a:ext cx="10417738" cy="122784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wrap="square">
            <a:spAutoFit/>
          </a:bodyPr>
          <a:lstStyle>
            <a:lvl1pPr>
              <a:defRPr sz="2400" b="1">
                <a:solidFill>
                  <a:srgbClr val="003399"/>
                </a:solidFill>
                <a:latin typeface="Georgia" pitchFamily="18" charset="0"/>
              </a:defRPr>
            </a:lvl1pPr>
            <a:lvl2pPr marL="742950" indent="-285750">
              <a:defRPr sz="2400" b="1">
                <a:solidFill>
                  <a:srgbClr val="003399"/>
                </a:solidFill>
                <a:latin typeface="Georgia" pitchFamily="18" charset="0"/>
              </a:defRPr>
            </a:lvl2pPr>
            <a:lvl3pPr marL="1143000" indent="-228600">
              <a:defRPr sz="2400" b="1">
                <a:solidFill>
                  <a:srgbClr val="003399"/>
                </a:solidFill>
                <a:latin typeface="Georgia" pitchFamily="18" charset="0"/>
              </a:defRPr>
            </a:lvl3pPr>
            <a:lvl4pPr marL="1600200" indent="-228600">
              <a:defRPr sz="2400" b="1">
                <a:solidFill>
                  <a:srgbClr val="003399"/>
                </a:solidFill>
                <a:latin typeface="Georgia" pitchFamily="18" charset="0"/>
              </a:defRPr>
            </a:lvl4pPr>
            <a:lvl5pPr marL="2057400" indent="-228600">
              <a:defRPr sz="2400" b="1">
                <a:solidFill>
                  <a:srgbClr val="003399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Georgia" pitchFamily="18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Rectangle 14">
            <a:extLst>
              <a:ext uri="{FF2B5EF4-FFF2-40B4-BE49-F238E27FC236}">
                <a16:creationId xmlns:a16="http://schemas.microsoft.com/office/drawing/2014/main" id="{8167EC7D-F034-4646-A246-2924A80981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8935" y="6276789"/>
            <a:ext cx="7794131" cy="96715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wrap="square">
            <a:spAutoFit/>
          </a:bodyPr>
          <a:lstStyle>
            <a:lvl1pPr>
              <a:defRPr sz="2400" b="1">
                <a:solidFill>
                  <a:srgbClr val="003399"/>
                </a:solidFill>
                <a:latin typeface="Georgia" pitchFamily="18" charset="0"/>
              </a:defRPr>
            </a:lvl1pPr>
            <a:lvl2pPr marL="742950" indent="-285750">
              <a:defRPr sz="2400" b="1">
                <a:solidFill>
                  <a:srgbClr val="003399"/>
                </a:solidFill>
                <a:latin typeface="Georgia" pitchFamily="18" charset="0"/>
              </a:defRPr>
            </a:lvl2pPr>
            <a:lvl3pPr marL="1143000" indent="-228600">
              <a:defRPr sz="2400" b="1">
                <a:solidFill>
                  <a:srgbClr val="003399"/>
                </a:solidFill>
                <a:latin typeface="Georgia" pitchFamily="18" charset="0"/>
              </a:defRPr>
            </a:lvl3pPr>
            <a:lvl4pPr marL="1600200" indent="-228600">
              <a:defRPr sz="2400" b="1">
                <a:solidFill>
                  <a:srgbClr val="003399"/>
                </a:solidFill>
                <a:latin typeface="Georgia" pitchFamily="18" charset="0"/>
              </a:defRPr>
            </a:lvl4pPr>
            <a:lvl5pPr marL="2057400" indent="-228600">
              <a:defRPr sz="2400" b="1">
                <a:solidFill>
                  <a:srgbClr val="003399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Georgia" pitchFamily="18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CasellaDiTesto 7">
            <a:extLst>
              <a:ext uri="{FF2B5EF4-FFF2-40B4-BE49-F238E27FC236}">
                <a16:creationId xmlns:a16="http://schemas.microsoft.com/office/drawing/2014/main" id="{14732999-F256-EA40-9FC2-B5122AB25A68}"/>
              </a:ext>
            </a:extLst>
          </p:cNvPr>
          <p:cNvSpPr txBox="1"/>
          <p:nvPr/>
        </p:nvSpPr>
        <p:spPr>
          <a:xfrm>
            <a:off x="3019389" y="6373505"/>
            <a:ext cx="60913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charset="0"/>
              </a:rPr>
              <a:t>www.lavoro.gov.it     –     www.integrazionemigranti.gov.it</a:t>
            </a: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64089D1B-2853-A441-BC36-CD1AD11EDFCC}"/>
              </a:ext>
            </a:extLst>
          </p:cNvPr>
          <p:cNvSpPr txBox="1"/>
          <p:nvPr/>
        </p:nvSpPr>
        <p:spPr>
          <a:xfrm>
            <a:off x="21016" y="2233187"/>
            <a:ext cx="491064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Nell’anno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scolastico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2021/2022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sono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3BB355A2-BB8B-054E-9B12-63CB3477DD6B}"/>
              </a:ext>
            </a:extLst>
          </p:cNvPr>
          <p:cNvSpPr txBox="1"/>
          <p:nvPr/>
        </p:nvSpPr>
        <p:spPr>
          <a:xfrm>
            <a:off x="1331910" y="3753453"/>
            <a:ext cx="146226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872mila</a:t>
            </a:r>
            <a:endParaRPr kumimoji="0" lang="en-GB" sz="30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2" name="Elemento grafico 21" descr="Gruppo">
            <a:extLst>
              <a:ext uri="{FF2B5EF4-FFF2-40B4-BE49-F238E27FC236}">
                <a16:creationId xmlns:a16="http://schemas.microsoft.com/office/drawing/2014/main" id="{8EC03A34-7216-1E4E-8255-0904D5BAA7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52301" y="2805341"/>
            <a:ext cx="924166" cy="924166"/>
          </a:xfrm>
          <a:prstGeom prst="rect">
            <a:avLst/>
          </a:prstGeom>
        </p:spPr>
      </p:pic>
      <p:pic>
        <p:nvPicPr>
          <p:cNvPr id="24" name="Elemento grafico 23" descr="Aula">
            <a:extLst>
              <a:ext uri="{FF2B5EF4-FFF2-40B4-BE49-F238E27FC236}">
                <a16:creationId xmlns:a16="http://schemas.microsoft.com/office/drawing/2014/main" id="{9392E0CF-D49B-A346-9E2C-7FFA5458A5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300471" y="2907055"/>
            <a:ext cx="744284" cy="744284"/>
          </a:xfrm>
          <a:prstGeom prst="rect">
            <a:avLst/>
          </a:prstGeom>
        </p:spPr>
      </p:pic>
      <p:cxnSp>
        <p:nvCxnSpPr>
          <p:cNvPr id="25" name="Connettore 1 24">
            <a:extLst>
              <a:ext uri="{FF2B5EF4-FFF2-40B4-BE49-F238E27FC236}">
                <a16:creationId xmlns:a16="http://schemas.microsoft.com/office/drawing/2014/main" id="{F0B8797E-9FF5-3343-A4A2-0CE7394FFB24}"/>
              </a:ext>
            </a:extLst>
          </p:cNvPr>
          <p:cNvCxnSpPr>
            <a:cxnSpLocks/>
            <a:endCxn id="42" idx="2"/>
          </p:cNvCxnSpPr>
          <p:nvPr/>
        </p:nvCxnSpPr>
        <p:spPr>
          <a:xfrm flipV="1">
            <a:off x="2709210" y="4015063"/>
            <a:ext cx="2541454" cy="8744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E0E8EC19-F97F-F649-B534-1C43941B25BD}"/>
              </a:ext>
            </a:extLst>
          </p:cNvPr>
          <p:cNvSpPr txBox="1"/>
          <p:nvPr/>
        </p:nvSpPr>
        <p:spPr>
          <a:xfrm>
            <a:off x="6482032" y="3753453"/>
            <a:ext cx="437805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Dell’intera</a:t>
            </a: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popolazione</a:t>
            </a: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studentesca</a:t>
            </a:r>
            <a:endParaRPr kumimoji="0" lang="en-GB" sz="22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215F15BB-48F7-6D40-8944-71790E9EF308}"/>
              </a:ext>
            </a:extLst>
          </p:cNvPr>
          <p:cNvSpPr txBox="1"/>
          <p:nvPr/>
        </p:nvSpPr>
        <p:spPr>
          <a:xfrm>
            <a:off x="5150189" y="3783342"/>
            <a:ext cx="126892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10,6%</a:t>
            </a:r>
          </a:p>
        </p:txBody>
      </p:sp>
      <p:pic>
        <p:nvPicPr>
          <p:cNvPr id="35" name="Elemento grafico 34">
            <a:extLst>
              <a:ext uri="{FF2B5EF4-FFF2-40B4-BE49-F238E27FC236}">
                <a16:creationId xmlns:a16="http://schemas.microsoft.com/office/drawing/2014/main" id="{D5793D51-B96A-A64A-AA21-DD9EACE498C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742677" y="2338029"/>
            <a:ext cx="1135022" cy="727843"/>
          </a:xfrm>
          <a:prstGeom prst="round2DiagRect">
            <a:avLst/>
          </a:prstGeom>
        </p:spPr>
      </p:pic>
      <p:pic>
        <p:nvPicPr>
          <p:cNvPr id="36" name="Elemento grafico 35">
            <a:extLst>
              <a:ext uri="{FF2B5EF4-FFF2-40B4-BE49-F238E27FC236}">
                <a16:creationId xmlns:a16="http://schemas.microsoft.com/office/drawing/2014/main" id="{56E7AC4A-FB28-3749-AE43-7C274C933163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10103933" y="2228153"/>
            <a:ext cx="846755" cy="846755"/>
          </a:xfrm>
          <a:prstGeom prst="round2DiagRect">
            <a:avLst/>
          </a:prstGeom>
        </p:spPr>
      </p:pic>
      <p:sp>
        <p:nvSpPr>
          <p:cNvPr id="37" name="CasellaDiTesto 36">
            <a:extLst>
              <a:ext uri="{FF2B5EF4-FFF2-40B4-BE49-F238E27FC236}">
                <a16:creationId xmlns:a16="http://schemas.microsoft.com/office/drawing/2014/main" id="{452B693A-17AB-604F-BD54-FE8536D0849A}"/>
              </a:ext>
            </a:extLst>
          </p:cNvPr>
          <p:cNvSpPr txBox="1"/>
          <p:nvPr/>
        </p:nvSpPr>
        <p:spPr>
          <a:xfrm>
            <a:off x="4705136" y="1803153"/>
            <a:ext cx="414716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 </a:t>
            </a:r>
            <a:r>
              <a:rPr kumimoji="0" lang="en-GB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cittadinanze</a:t>
            </a: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più</a:t>
            </a: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rappresentate</a:t>
            </a: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fra </a:t>
            </a:r>
            <a:r>
              <a:rPr kumimoji="0" lang="en-GB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gli</a:t>
            </a: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alunni</a:t>
            </a: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non UE</a:t>
            </a:r>
          </a:p>
        </p:txBody>
      </p:sp>
      <p:sp>
        <p:nvSpPr>
          <p:cNvPr id="38" name="CasellaDiTesto 37">
            <a:extLst>
              <a:ext uri="{FF2B5EF4-FFF2-40B4-BE49-F238E27FC236}">
                <a16:creationId xmlns:a16="http://schemas.microsoft.com/office/drawing/2014/main" id="{39A96726-FBD2-B045-ACE9-0AF1DACDA740}"/>
              </a:ext>
            </a:extLst>
          </p:cNvPr>
          <p:cNvSpPr txBox="1"/>
          <p:nvPr/>
        </p:nvSpPr>
        <p:spPr>
          <a:xfrm>
            <a:off x="8750920" y="1920790"/>
            <a:ext cx="8076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Albania</a:t>
            </a:r>
          </a:p>
        </p:txBody>
      </p:sp>
      <p:sp>
        <p:nvSpPr>
          <p:cNvPr id="39" name="CasellaDiTesto 38">
            <a:extLst>
              <a:ext uri="{FF2B5EF4-FFF2-40B4-BE49-F238E27FC236}">
                <a16:creationId xmlns:a16="http://schemas.microsoft.com/office/drawing/2014/main" id="{1457D86B-FE6E-CA45-AF12-6AD05374CB85}"/>
              </a:ext>
            </a:extLst>
          </p:cNvPr>
          <p:cNvSpPr txBox="1"/>
          <p:nvPr/>
        </p:nvSpPr>
        <p:spPr>
          <a:xfrm>
            <a:off x="10014730" y="1862759"/>
            <a:ext cx="10061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Marocco</a:t>
            </a:r>
          </a:p>
        </p:txBody>
      </p:sp>
      <p:sp>
        <p:nvSpPr>
          <p:cNvPr id="40" name="CasellaDiTesto 39">
            <a:extLst>
              <a:ext uri="{FF2B5EF4-FFF2-40B4-BE49-F238E27FC236}">
                <a16:creationId xmlns:a16="http://schemas.microsoft.com/office/drawing/2014/main" id="{35341AF0-73A2-7648-AE42-FCD321682D96}"/>
              </a:ext>
            </a:extLst>
          </p:cNvPr>
          <p:cNvSpPr txBox="1"/>
          <p:nvPr/>
        </p:nvSpPr>
        <p:spPr>
          <a:xfrm>
            <a:off x="6703362" y="4885402"/>
            <a:ext cx="538359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Percentuale</a:t>
            </a: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di </a:t>
            </a:r>
            <a:r>
              <a:rPr kumimoji="0" lang="en-GB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studenti</a:t>
            </a: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stranieri</a:t>
            </a: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nati</a:t>
            </a: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in Italia</a:t>
            </a:r>
          </a:p>
        </p:txBody>
      </p:sp>
      <p:sp>
        <p:nvSpPr>
          <p:cNvPr id="41" name="Rettangolo 40">
            <a:extLst>
              <a:ext uri="{FF2B5EF4-FFF2-40B4-BE49-F238E27FC236}">
                <a16:creationId xmlns:a16="http://schemas.microsoft.com/office/drawing/2014/main" id="{64112E8D-021A-0347-B921-E0F0CAF9E661}"/>
              </a:ext>
            </a:extLst>
          </p:cNvPr>
          <p:cNvSpPr/>
          <p:nvPr/>
        </p:nvSpPr>
        <p:spPr>
          <a:xfrm>
            <a:off x="5561954" y="5164037"/>
            <a:ext cx="108882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67,5% </a:t>
            </a:r>
            <a:endParaRPr kumimoji="0" lang="en-GB" sz="2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43" name="Connettore 1 42">
            <a:extLst>
              <a:ext uri="{FF2B5EF4-FFF2-40B4-BE49-F238E27FC236}">
                <a16:creationId xmlns:a16="http://schemas.microsoft.com/office/drawing/2014/main" id="{42544EDB-FFF6-6C4F-B547-91FAEB9F20BC}"/>
              </a:ext>
            </a:extLst>
          </p:cNvPr>
          <p:cNvCxnSpPr>
            <a:cxnSpLocks/>
          </p:cNvCxnSpPr>
          <p:nvPr/>
        </p:nvCxnSpPr>
        <p:spPr>
          <a:xfrm flipV="1">
            <a:off x="3587371" y="4117064"/>
            <a:ext cx="0" cy="398351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ttore 1 43">
            <a:extLst>
              <a:ext uri="{FF2B5EF4-FFF2-40B4-BE49-F238E27FC236}">
                <a16:creationId xmlns:a16="http://schemas.microsoft.com/office/drawing/2014/main" id="{38516780-C77D-FD44-A1A5-DFBE32C2EA5C}"/>
              </a:ext>
            </a:extLst>
          </p:cNvPr>
          <p:cNvCxnSpPr>
            <a:cxnSpLocks/>
            <a:endCxn id="45" idx="2"/>
          </p:cNvCxnSpPr>
          <p:nvPr/>
        </p:nvCxnSpPr>
        <p:spPr>
          <a:xfrm>
            <a:off x="3587371" y="4519607"/>
            <a:ext cx="1992826" cy="844485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9F90CEFD-D92C-4E03-BC63-EDDA57051E81}"/>
              </a:ext>
            </a:extLst>
          </p:cNvPr>
          <p:cNvSpPr txBox="1"/>
          <p:nvPr/>
        </p:nvSpPr>
        <p:spPr>
          <a:xfrm>
            <a:off x="6808530" y="5254999"/>
            <a:ext cx="51936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Spicca il dato della comunità cinese in cui 9 studenti su 10 sono nati in Italia. </a:t>
            </a:r>
          </a:p>
        </p:txBody>
      </p:sp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E1546901-F731-49BF-9CE9-A86713D1D993}"/>
              </a:ext>
            </a:extLst>
          </p:cNvPr>
          <p:cNvSpPr txBox="1"/>
          <p:nvPr/>
        </p:nvSpPr>
        <p:spPr>
          <a:xfrm>
            <a:off x="1077072" y="1144039"/>
            <a:ext cx="72465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 </a:t>
            </a:r>
            <a:r>
              <a:rPr kumimoji="0" lang="en-GB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minori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stranieri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nel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sistema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scolastico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italiano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42" name="Ovale 41">
            <a:extLst>
              <a:ext uri="{FF2B5EF4-FFF2-40B4-BE49-F238E27FC236}">
                <a16:creationId xmlns:a16="http://schemas.microsoft.com/office/drawing/2014/main" id="{674C8E90-73B5-42EA-AA62-1C843717CF6F}"/>
              </a:ext>
            </a:extLst>
          </p:cNvPr>
          <p:cNvSpPr/>
          <p:nvPr/>
        </p:nvSpPr>
        <p:spPr>
          <a:xfrm>
            <a:off x="5250664" y="3474955"/>
            <a:ext cx="1080216" cy="1080216"/>
          </a:xfrm>
          <a:prstGeom prst="ellipse">
            <a:avLst/>
          </a:prstGeom>
          <a:noFill/>
          <a:ln w="1587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Ovale 44">
            <a:extLst>
              <a:ext uri="{FF2B5EF4-FFF2-40B4-BE49-F238E27FC236}">
                <a16:creationId xmlns:a16="http://schemas.microsoft.com/office/drawing/2014/main" id="{2670BFA5-5779-4468-818D-05F7149E0622}"/>
              </a:ext>
            </a:extLst>
          </p:cNvPr>
          <p:cNvSpPr/>
          <p:nvPr/>
        </p:nvSpPr>
        <p:spPr>
          <a:xfrm>
            <a:off x="5580197" y="4823984"/>
            <a:ext cx="1080216" cy="1080216"/>
          </a:xfrm>
          <a:prstGeom prst="ellipse">
            <a:avLst/>
          </a:prstGeom>
          <a:noFill/>
          <a:ln w="1587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CasellaDiTesto 45">
            <a:extLst>
              <a:ext uri="{FF2B5EF4-FFF2-40B4-BE49-F238E27FC236}">
                <a16:creationId xmlns:a16="http://schemas.microsoft.com/office/drawing/2014/main" id="{7433290C-CAFF-44D0-8454-E6BAFD0CDA53}"/>
              </a:ext>
            </a:extLst>
          </p:cNvPr>
          <p:cNvSpPr txBox="1"/>
          <p:nvPr/>
        </p:nvSpPr>
        <p:spPr>
          <a:xfrm>
            <a:off x="11185706" y="1826769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Cina</a:t>
            </a:r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9A90612A-195C-4560-986D-39968E58D55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192459" y="2330282"/>
            <a:ext cx="610409" cy="406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051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o 3">
            <a:extLst>
              <a:ext uri="{FF2B5EF4-FFF2-40B4-BE49-F238E27FC236}">
                <a16:creationId xmlns:a16="http://schemas.microsoft.com/office/drawing/2014/main" id="{4D046F44-84A0-4447-A6F5-9720164BE443}"/>
              </a:ext>
            </a:extLst>
          </p:cNvPr>
          <p:cNvGrpSpPr>
            <a:grpSpLocks noChangeAspect="1"/>
          </p:cNvGrpSpPr>
          <p:nvPr/>
        </p:nvGrpSpPr>
        <p:grpSpPr>
          <a:xfrm>
            <a:off x="1893463" y="115673"/>
            <a:ext cx="966440" cy="843463"/>
            <a:chOff x="0" y="0"/>
            <a:chExt cx="1344930" cy="1122045"/>
          </a:xfrm>
        </p:grpSpPr>
        <p:pic>
          <p:nvPicPr>
            <p:cNvPr id="5" name="image1.png">
              <a:extLst>
                <a:ext uri="{FF2B5EF4-FFF2-40B4-BE49-F238E27FC236}">
                  <a16:creationId xmlns:a16="http://schemas.microsoft.com/office/drawing/2014/main" id="{75ED48DE-C345-BA41-8BE3-7C830560BAB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876300"/>
              <a:ext cx="1344295" cy="245745"/>
            </a:xfrm>
            <a:prstGeom prst="rect">
              <a:avLst/>
            </a:prstGeom>
          </p:spPr>
        </p:pic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2994E358-84F7-B341-A416-84415B4720D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045210" cy="798195"/>
              <a:chOff x="906" y="907"/>
              <a:chExt cx="1646" cy="1257"/>
            </a:xfrm>
          </p:grpSpPr>
          <p:sp>
            <p:nvSpPr>
              <p:cNvPr id="8" name="AutoShape 6">
                <a:extLst>
                  <a:ext uri="{FF2B5EF4-FFF2-40B4-BE49-F238E27FC236}">
                    <a16:creationId xmlns:a16="http://schemas.microsoft.com/office/drawing/2014/main" id="{E0DA9AEC-F511-F341-8D86-5A19103B7A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6" y="907"/>
                <a:ext cx="856" cy="1257"/>
              </a:xfrm>
              <a:custGeom>
                <a:avLst/>
                <a:gdLst>
                  <a:gd name="T0" fmla="+- 0 1183 906"/>
                  <a:gd name="T1" fmla="*/ T0 w 856"/>
                  <a:gd name="T2" fmla="+- 0 1009 907"/>
                  <a:gd name="T3" fmla="*/ 1009 h 1257"/>
                  <a:gd name="T4" fmla="+- 0 1547 906"/>
                  <a:gd name="T5" fmla="*/ T4 w 856"/>
                  <a:gd name="T6" fmla="+- 0 1903 907"/>
                  <a:gd name="T7" fmla="*/ 1903 h 1257"/>
                  <a:gd name="T8" fmla="+- 0 1649 906"/>
                  <a:gd name="T9" fmla="*/ T8 w 856"/>
                  <a:gd name="T10" fmla="+- 0 2147 907"/>
                  <a:gd name="T11" fmla="*/ 2147 h 1257"/>
                  <a:gd name="T12" fmla="+- 0 1680 906"/>
                  <a:gd name="T13" fmla="*/ T12 w 856"/>
                  <a:gd name="T14" fmla="+- 0 2164 907"/>
                  <a:gd name="T15" fmla="*/ 2164 h 1257"/>
                  <a:gd name="T16" fmla="+- 0 1704 906"/>
                  <a:gd name="T17" fmla="*/ T16 w 856"/>
                  <a:gd name="T18" fmla="+- 0 2160 907"/>
                  <a:gd name="T19" fmla="*/ 2160 h 1257"/>
                  <a:gd name="T20" fmla="+- 0 1762 906"/>
                  <a:gd name="T21" fmla="*/ T20 w 856"/>
                  <a:gd name="T22" fmla="+- 0 2020 907"/>
                  <a:gd name="T23" fmla="*/ 2020 h 1257"/>
                  <a:gd name="T24" fmla="+- 0 1727 906"/>
                  <a:gd name="T25" fmla="*/ T24 w 856"/>
                  <a:gd name="T26" fmla="+- 0 1975 907"/>
                  <a:gd name="T27" fmla="*/ 1975 h 1257"/>
                  <a:gd name="T28" fmla="+- 0 1697 906"/>
                  <a:gd name="T29" fmla="*/ T28 w 856"/>
                  <a:gd name="T30" fmla="+- 0 1903 907"/>
                  <a:gd name="T31" fmla="*/ 1903 h 1257"/>
                  <a:gd name="T32" fmla="+- 0 1336 906"/>
                  <a:gd name="T33" fmla="*/ T32 w 856"/>
                  <a:gd name="T34" fmla="+- 0 1009 907"/>
                  <a:gd name="T35" fmla="*/ 1009 h 1257"/>
                  <a:gd name="T36" fmla="+- 0 912 906"/>
                  <a:gd name="T37" fmla="*/ T36 w 856"/>
                  <a:gd name="T38" fmla="+- 0 908 907"/>
                  <a:gd name="T39" fmla="*/ 908 h 1257"/>
                  <a:gd name="T40" fmla="+- 0 906 906"/>
                  <a:gd name="T41" fmla="*/ T40 w 856"/>
                  <a:gd name="T42" fmla="+- 0 919 907"/>
                  <a:gd name="T43" fmla="*/ 919 h 1257"/>
                  <a:gd name="T44" fmla="+- 0 918 906"/>
                  <a:gd name="T45" fmla="*/ T44 w 856"/>
                  <a:gd name="T46" fmla="+- 0 930 907"/>
                  <a:gd name="T47" fmla="*/ 930 h 1257"/>
                  <a:gd name="T48" fmla="+- 0 934 906"/>
                  <a:gd name="T49" fmla="*/ T48 w 856"/>
                  <a:gd name="T50" fmla="+- 0 937 907"/>
                  <a:gd name="T51" fmla="*/ 937 h 1257"/>
                  <a:gd name="T52" fmla="+- 0 974 906"/>
                  <a:gd name="T53" fmla="*/ T52 w 856"/>
                  <a:gd name="T54" fmla="+- 0 943 907"/>
                  <a:gd name="T55" fmla="*/ 943 h 1257"/>
                  <a:gd name="T56" fmla="+- 0 1069 906"/>
                  <a:gd name="T57" fmla="*/ T56 w 856"/>
                  <a:gd name="T58" fmla="+- 0 958 907"/>
                  <a:gd name="T59" fmla="*/ 958 h 1257"/>
                  <a:gd name="T60" fmla="+- 0 1122 906"/>
                  <a:gd name="T61" fmla="*/ T60 w 856"/>
                  <a:gd name="T62" fmla="+- 0 1017 907"/>
                  <a:gd name="T63" fmla="*/ 1017 h 1257"/>
                  <a:gd name="T64" fmla="+- 0 1127 906"/>
                  <a:gd name="T65" fmla="*/ T64 w 856"/>
                  <a:gd name="T66" fmla="+- 0 1456 907"/>
                  <a:gd name="T67" fmla="*/ 1456 h 1257"/>
                  <a:gd name="T68" fmla="+- 0 1127 906"/>
                  <a:gd name="T69" fmla="*/ T68 w 856"/>
                  <a:gd name="T70" fmla="+- 0 1829 907"/>
                  <a:gd name="T71" fmla="*/ 1829 h 1257"/>
                  <a:gd name="T72" fmla="+- 0 1126 906"/>
                  <a:gd name="T73" fmla="*/ T72 w 856"/>
                  <a:gd name="T74" fmla="+- 0 1961 907"/>
                  <a:gd name="T75" fmla="*/ 1961 h 1257"/>
                  <a:gd name="T76" fmla="+- 0 1097 906"/>
                  <a:gd name="T77" fmla="*/ T76 w 856"/>
                  <a:gd name="T78" fmla="+- 0 2066 907"/>
                  <a:gd name="T79" fmla="*/ 2066 h 1257"/>
                  <a:gd name="T80" fmla="+- 0 1000 906"/>
                  <a:gd name="T81" fmla="*/ T80 w 856"/>
                  <a:gd name="T82" fmla="+- 0 2114 907"/>
                  <a:gd name="T83" fmla="*/ 2114 h 1257"/>
                  <a:gd name="T84" fmla="+- 0 966 906"/>
                  <a:gd name="T85" fmla="*/ T84 w 856"/>
                  <a:gd name="T86" fmla="+- 0 2120 907"/>
                  <a:gd name="T87" fmla="*/ 2120 h 1257"/>
                  <a:gd name="T88" fmla="+- 0 932 906"/>
                  <a:gd name="T89" fmla="*/ T88 w 856"/>
                  <a:gd name="T90" fmla="+- 0 2127 907"/>
                  <a:gd name="T91" fmla="*/ 2127 h 1257"/>
                  <a:gd name="T92" fmla="+- 0 918 906"/>
                  <a:gd name="T93" fmla="*/ T92 w 856"/>
                  <a:gd name="T94" fmla="+- 0 2136 907"/>
                  <a:gd name="T95" fmla="*/ 2136 h 1257"/>
                  <a:gd name="T96" fmla="+- 0 907 906"/>
                  <a:gd name="T97" fmla="*/ T96 w 856"/>
                  <a:gd name="T98" fmla="+- 0 2148 907"/>
                  <a:gd name="T99" fmla="*/ 2148 h 1257"/>
                  <a:gd name="T100" fmla="+- 0 913 906"/>
                  <a:gd name="T101" fmla="*/ T100 w 856"/>
                  <a:gd name="T102" fmla="+- 0 2154 907"/>
                  <a:gd name="T103" fmla="*/ 2154 h 1257"/>
                  <a:gd name="T104" fmla="+- 0 1392 906"/>
                  <a:gd name="T105" fmla="*/ T104 w 856"/>
                  <a:gd name="T106" fmla="+- 0 2152 907"/>
                  <a:gd name="T107" fmla="*/ 2152 h 1257"/>
                  <a:gd name="T108" fmla="+- 0 1393 906"/>
                  <a:gd name="T109" fmla="*/ T108 w 856"/>
                  <a:gd name="T110" fmla="+- 0 2149 907"/>
                  <a:gd name="T111" fmla="*/ 2149 h 1257"/>
                  <a:gd name="T112" fmla="+- 0 1393 906"/>
                  <a:gd name="T113" fmla="*/ T112 w 856"/>
                  <a:gd name="T114" fmla="+- 0 2142 907"/>
                  <a:gd name="T115" fmla="*/ 2142 h 1257"/>
                  <a:gd name="T116" fmla="+- 0 1375 906"/>
                  <a:gd name="T117" fmla="*/ T116 w 856"/>
                  <a:gd name="T118" fmla="+- 0 2129 907"/>
                  <a:gd name="T119" fmla="*/ 2129 h 1257"/>
                  <a:gd name="T120" fmla="+- 0 1346 906"/>
                  <a:gd name="T121" fmla="*/ T120 w 856"/>
                  <a:gd name="T122" fmla="+- 0 2123 907"/>
                  <a:gd name="T123" fmla="*/ 2123 h 1257"/>
                  <a:gd name="T124" fmla="+- 0 1283 906"/>
                  <a:gd name="T125" fmla="*/ T124 w 856"/>
                  <a:gd name="T126" fmla="+- 0 2111 907"/>
                  <a:gd name="T127" fmla="*/ 2111 h 1257"/>
                  <a:gd name="T128" fmla="+- 0 1213 906"/>
                  <a:gd name="T129" fmla="*/ T128 w 856"/>
                  <a:gd name="T130" fmla="+- 0 2070 907"/>
                  <a:gd name="T131" fmla="*/ 2070 h 1257"/>
                  <a:gd name="T132" fmla="+- 0 1179 906"/>
                  <a:gd name="T133" fmla="*/ T132 w 856"/>
                  <a:gd name="T134" fmla="+- 0 1996 907"/>
                  <a:gd name="T135" fmla="*/ 1996 h 1257"/>
                  <a:gd name="T136" fmla="+- 0 1175 906"/>
                  <a:gd name="T137" fmla="*/ T136 w 856"/>
                  <a:gd name="T138" fmla="+- 0 1949 907"/>
                  <a:gd name="T139" fmla="*/ 1949 h 1257"/>
                  <a:gd name="T140" fmla="+- 0 1173 906"/>
                  <a:gd name="T141" fmla="*/ T140 w 856"/>
                  <a:gd name="T142" fmla="+- 0 1903 907"/>
                  <a:gd name="T143" fmla="*/ 1903 h 1257"/>
                  <a:gd name="T144" fmla="+- 0 1172 906"/>
                  <a:gd name="T145" fmla="*/ T144 w 856"/>
                  <a:gd name="T146" fmla="+- 0 1026 907"/>
                  <a:gd name="T147" fmla="*/ 1026 h 1257"/>
                  <a:gd name="T148" fmla="+- 0 1173 906"/>
                  <a:gd name="T149" fmla="*/ T148 w 856"/>
                  <a:gd name="T150" fmla="+- 0 1011 907"/>
                  <a:gd name="T151" fmla="*/ 1011 h 1257"/>
                  <a:gd name="T152" fmla="+- 0 1336 906"/>
                  <a:gd name="T153" fmla="*/ T152 w 856"/>
                  <a:gd name="T154" fmla="+- 0 1009 907"/>
                  <a:gd name="T155" fmla="*/ 1009 h 1257"/>
                  <a:gd name="T156" fmla="+- 0 1301 906"/>
                  <a:gd name="T157" fmla="*/ T156 w 856"/>
                  <a:gd name="T158" fmla="+- 0 927 907"/>
                  <a:gd name="T159" fmla="*/ 927 h 1257"/>
                  <a:gd name="T160" fmla="+- 0 1276 906"/>
                  <a:gd name="T161" fmla="*/ T160 w 856"/>
                  <a:gd name="T162" fmla="+- 0 909 907"/>
                  <a:gd name="T163" fmla="*/ 909 h 1257"/>
                  <a:gd name="T164" fmla="+- 0 1127 906"/>
                  <a:gd name="T165" fmla="*/ T164 w 856"/>
                  <a:gd name="T166" fmla="+- 0 908 907"/>
                  <a:gd name="T167" fmla="*/ 908 h 1257"/>
                  <a:gd name="T168" fmla="+- 0 1257 906"/>
                  <a:gd name="T169" fmla="*/ T168 w 856"/>
                  <a:gd name="T170" fmla="+- 0 907 907"/>
                  <a:gd name="T171" fmla="*/ 907 h 1257"/>
                  <a:gd name="T172" fmla="+- 0 1127 906"/>
                  <a:gd name="T173" fmla="*/ T172 w 856"/>
                  <a:gd name="T174" fmla="+- 0 908 907"/>
                  <a:gd name="T175" fmla="*/ 908 h 1257"/>
                  <a:gd name="T176" fmla="+- 0 1257 906"/>
                  <a:gd name="T177" fmla="*/ T176 w 856"/>
                  <a:gd name="T178" fmla="+- 0 907 907"/>
                  <a:gd name="T179" fmla="*/ 907 h 1257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  <a:cxn ang="0">
                    <a:pos x="T21" y="T23"/>
                  </a:cxn>
                  <a:cxn ang="0">
                    <a:pos x="T25" y="T27"/>
                  </a:cxn>
                  <a:cxn ang="0">
                    <a:pos x="T29" y="T31"/>
                  </a:cxn>
                  <a:cxn ang="0">
                    <a:pos x="T33" y="T35"/>
                  </a:cxn>
                  <a:cxn ang="0">
                    <a:pos x="T37" y="T39"/>
                  </a:cxn>
                  <a:cxn ang="0">
                    <a:pos x="T41" y="T43"/>
                  </a:cxn>
                  <a:cxn ang="0">
                    <a:pos x="T45" y="T47"/>
                  </a:cxn>
                  <a:cxn ang="0">
                    <a:pos x="T49" y="T51"/>
                  </a:cxn>
                  <a:cxn ang="0">
                    <a:pos x="T53" y="T55"/>
                  </a:cxn>
                  <a:cxn ang="0">
                    <a:pos x="T57" y="T59"/>
                  </a:cxn>
                  <a:cxn ang="0">
                    <a:pos x="T61" y="T63"/>
                  </a:cxn>
                  <a:cxn ang="0">
                    <a:pos x="T65" y="T67"/>
                  </a:cxn>
                  <a:cxn ang="0">
                    <a:pos x="T69" y="T71"/>
                  </a:cxn>
                  <a:cxn ang="0">
                    <a:pos x="T73" y="T75"/>
                  </a:cxn>
                  <a:cxn ang="0">
                    <a:pos x="T77" y="T79"/>
                  </a:cxn>
                  <a:cxn ang="0">
                    <a:pos x="T81" y="T83"/>
                  </a:cxn>
                  <a:cxn ang="0">
                    <a:pos x="T85" y="T87"/>
                  </a:cxn>
                  <a:cxn ang="0">
                    <a:pos x="T89" y="T91"/>
                  </a:cxn>
                  <a:cxn ang="0">
                    <a:pos x="T93" y="T95"/>
                  </a:cxn>
                  <a:cxn ang="0">
                    <a:pos x="T97" y="T99"/>
                  </a:cxn>
                  <a:cxn ang="0">
                    <a:pos x="T101" y="T103"/>
                  </a:cxn>
                  <a:cxn ang="0">
                    <a:pos x="T105" y="T107"/>
                  </a:cxn>
                  <a:cxn ang="0">
                    <a:pos x="T109" y="T111"/>
                  </a:cxn>
                  <a:cxn ang="0">
                    <a:pos x="T113" y="T115"/>
                  </a:cxn>
                  <a:cxn ang="0">
                    <a:pos x="T117" y="T119"/>
                  </a:cxn>
                  <a:cxn ang="0">
                    <a:pos x="T121" y="T123"/>
                  </a:cxn>
                  <a:cxn ang="0">
                    <a:pos x="T125" y="T127"/>
                  </a:cxn>
                  <a:cxn ang="0">
                    <a:pos x="T129" y="T131"/>
                  </a:cxn>
                  <a:cxn ang="0">
                    <a:pos x="T133" y="T135"/>
                  </a:cxn>
                  <a:cxn ang="0">
                    <a:pos x="T137" y="T139"/>
                  </a:cxn>
                  <a:cxn ang="0">
                    <a:pos x="T141" y="T143"/>
                  </a:cxn>
                  <a:cxn ang="0">
                    <a:pos x="T145" y="T147"/>
                  </a:cxn>
                  <a:cxn ang="0">
                    <a:pos x="T149" y="T151"/>
                  </a:cxn>
                  <a:cxn ang="0">
                    <a:pos x="T153" y="T155"/>
                  </a:cxn>
                  <a:cxn ang="0">
                    <a:pos x="T157" y="T159"/>
                  </a:cxn>
                  <a:cxn ang="0">
                    <a:pos x="T161" y="T163"/>
                  </a:cxn>
                  <a:cxn ang="0">
                    <a:pos x="T165" y="T167"/>
                  </a:cxn>
                  <a:cxn ang="0">
                    <a:pos x="T169" y="T171"/>
                  </a:cxn>
                  <a:cxn ang="0">
                    <a:pos x="T173" y="T175"/>
                  </a:cxn>
                  <a:cxn ang="0">
                    <a:pos x="T177" y="T179"/>
                  </a:cxn>
                </a:cxnLst>
                <a:rect l="0" t="0" r="r" b="b"/>
                <a:pathLst>
                  <a:path w="856" h="1257">
                    <a:moveTo>
                      <a:pt x="430" y="102"/>
                    </a:moveTo>
                    <a:lnTo>
                      <a:pt x="277" y="102"/>
                    </a:lnTo>
                    <a:lnTo>
                      <a:pt x="280" y="109"/>
                    </a:lnTo>
                    <a:lnTo>
                      <a:pt x="641" y="996"/>
                    </a:lnTo>
                    <a:lnTo>
                      <a:pt x="731" y="1218"/>
                    </a:lnTo>
                    <a:lnTo>
                      <a:pt x="743" y="1240"/>
                    </a:lnTo>
                    <a:lnTo>
                      <a:pt x="757" y="1253"/>
                    </a:lnTo>
                    <a:lnTo>
                      <a:pt x="774" y="1257"/>
                    </a:lnTo>
                    <a:lnTo>
                      <a:pt x="796" y="1254"/>
                    </a:lnTo>
                    <a:lnTo>
                      <a:pt x="798" y="1253"/>
                    </a:lnTo>
                    <a:lnTo>
                      <a:pt x="800" y="1251"/>
                    </a:lnTo>
                    <a:lnTo>
                      <a:pt x="856" y="1113"/>
                    </a:lnTo>
                    <a:lnTo>
                      <a:pt x="826" y="1078"/>
                    </a:lnTo>
                    <a:lnTo>
                      <a:pt x="821" y="1068"/>
                    </a:lnTo>
                    <a:lnTo>
                      <a:pt x="819" y="1065"/>
                    </a:lnTo>
                    <a:lnTo>
                      <a:pt x="791" y="996"/>
                    </a:lnTo>
                    <a:lnTo>
                      <a:pt x="462" y="183"/>
                    </a:lnTo>
                    <a:lnTo>
                      <a:pt x="430" y="102"/>
                    </a:lnTo>
                    <a:close/>
                    <a:moveTo>
                      <a:pt x="91" y="1"/>
                    </a:moveTo>
                    <a:lnTo>
                      <a:pt x="6" y="1"/>
                    </a:lnTo>
                    <a:lnTo>
                      <a:pt x="4" y="3"/>
                    </a:lnTo>
                    <a:lnTo>
                      <a:pt x="0" y="12"/>
                    </a:lnTo>
                    <a:lnTo>
                      <a:pt x="2" y="16"/>
                    </a:lnTo>
                    <a:lnTo>
                      <a:pt x="12" y="23"/>
                    </a:lnTo>
                    <a:lnTo>
                      <a:pt x="20" y="29"/>
                    </a:lnTo>
                    <a:lnTo>
                      <a:pt x="28" y="30"/>
                    </a:lnTo>
                    <a:lnTo>
                      <a:pt x="48" y="33"/>
                    </a:lnTo>
                    <a:lnTo>
                      <a:pt x="68" y="36"/>
                    </a:lnTo>
                    <a:lnTo>
                      <a:pt x="108" y="40"/>
                    </a:lnTo>
                    <a:lnTo>
                      <a:pt x="163" y="51"/>
                    </a:lnTo>
                    <a:lnTo>
                      <a:pt x="197" y="74"/>
                    </a:lnTo>
                    <a:lnTo>
                      <a:pt x="216" y="110"/>
                    </a:lnTo>
                    <a:lnTo>
                      <a:pt x="221" y="165"/>
                    </a:lnTo>
                    <a:lnTo>
                      <a:pt x="221" y="549"/>
                    </a:lnTo>
                    <a:lnTo>
                      <a:pt x="221" y="837"/>
                    </a:lnTo>
                    <a:lnTo>
                      <a:pt x="221" y="922"/>
                    </a:lnTo>
                    <a:lnTo>
                      <a:pt x="221" y="979"/>
                    </a:lnTo>
                    <a:lnTo>
                      <a:pt x="220" y="1054"/>
                    </a:lnTo>
                    <a:lnTo>
                      <a:pt x="212" y="1115"/>
                    </a:lnTo>
                    <a:lnTo>
                      <a:pt x="191" y="1159"/>
                    </a:lnTo>
                    <a:lnTo>
                      <a:pt x="152" y="1188"/>
                    </a:lnTo>
                    <a:lnTo>
                      <a:pt x="94" y="1207"/>
                    </a:lnTo>
                    <a:lnTo>
                      <a:pt x="77" y="1210"/>
                    </a:lnTo>
                    <a:lnTo>
                      <a:pt x="60" y="1213"/>
                    </a:lnTo>
                    <a:lnTo>
                      <a:pt x="43" y="1216"/>
                    </a:lnTo>
                    <a:lnTo>
                      <a:pt x="26" y="1220"/>
                    </a:lnTo>
                    <a:lnTo>
                      <a:pt x="18" y="1222"/>
                    </a:lnTo>
                    <a:lnTo>
                      <a:pt x="12" y="1229"/>
                    </a:lnTo>
                    <a:lnTo>
                      <a:pt x="2" y="1237"/>
                    </a:lnTo>
                    <a:lnTo>
                      <a:pt x="1" y="1241"/>
                    </a:lnTo>
                    <a:lnTo>
                      <a:pt x="4" y="1246"/>
                    </a:lnTo>
                    <a:lnTo>
                      <a:pt x="7" y="1247"/>
                    </a:lnTo>
                    <a:lnTo>
                      <a:pt x="483" y="1247"/>
                    </a:lnTo>
                    <a:lnTo>
                      <a:pt x="486" y="1245"/>
                    </a:lnTo>
                    <a:lnTo>
                      <a:pt x="487" y="1242"/>
                    </a:lnTo>
                    <a:lnTo>
                      <a:pt x="489" y="1239"/>
                    </a:lnTo>
                    <a:lnTo>
                      <a:pt x="487" y="1235"/>
                    </a:lnTo>
                    <a:lnTo>
                      <a:pt x="477" y="1228"/>
                    </a:lnTo>
                    <a:lnTo>
                      <a:pt x="469" y="1222"/>
                    </a:lnTo>
                    <a:lnTo>
                      <a:pt x="461" y="1220"/>
                    </a:lnTo>
                    <a:lnTo>
                      <a:pt x="440" y="1216"/>
                    </a:lnTo>
                    <a:lnTo>
                      <a:pt x="398" y="1208"/>
                    </a:lnTo>
                    <a:lnTo>
                      <a:pt x="377" y="1204"/>
                    </a:lnTo>
                    <a:lnTo>
                      <a:pt x="339" y="1189"/>
                    </a:lnTo>
                    <a:lnTo>
                      <a:pt x="307" y="1163"/>
                    </a:lnTo>
                    <a:lnTo>
                      <a:pt x="285" y="1129"/>
                    </a:lnTo>
                    <a:lnTo>
                      <a:pt x="273" y="1089"/>
                    </a:lnTo>
                    <a:lnTo>
                      <a:pt x="271" y="1066"/>
                    </a:lnTo>
                    <a:lnTo>
                      <a:pt x="269" y="1042"/>
                    </a:lnTo>
                    <a:lnTo>
                      <a:pt x="267" y="1019"/>
                    </a:lnTo>
                    <a:lnTo>
                      <a:pt x="267" y="996"/>
                    </a:lnTo>
                    <a:lnTo>
                      <a:pt x="266" y="904"/>
                    </a:lnTo>
                    <a:lnTo>
                      <a:pt x="266" y="119"/>
                    </a:lnTo>
                    <a:lnTo>
                      <a:pt x="266" y="115"/>
                    </a:lnTo>
                    <a:lnTo>
                      <a:pt x="267" y="104"/>
                    </a:lnTo>
                    <a:lnTo>
                      <a:pt x="277" y="102"/>
                    </a:lnTo>
                    <a:lnTo>
                      <a:pt x="430" y="102"/>
                    </a:lnTo>
                    <a:lnTo>
                      <a:pt x="403" y="36"/>
                    </a:lnTo>
                    <a:lnTo>
                      <a:pt x="395" y="20"/>
                    </a:lnTo>
                    <a:lnTo>
                      <a:pt x="384" y="8"/>
                    </a:lnTo>
                    <a:lnTo>
                      <a:pt x="370" y="2"/>
                    </a:lnTo>
                    <a:lnTo>
                      <a:pt x="366" y="1"/>
                    </a:lnTo>
                    <a:lnTo>
                      <a:pt x="221" y="1"/>
                    </a:lnTo>
                    <a:lnTo>
                      <a:pt x="91" y="1"/>
                    </a:lnTo>
                    <a:close/>
                    <a:moveTo>
                      <a:pt x="351" y="0"/>
                    </a:moveTo>
                    <a:lnTo>
                      <a:pt x="286" y="1"/>
                    </a:lnTo>
                    <a:lnTo>
                      <a:pt x="221" y="1"/>
                    </a:lnTo>
                    <a:lnTo>
                      <a:pt x="366" y="1"/>
                    </a:lnTo>
                    <a:lnTo>
                      <a:pt x="351" y="0"/>
                    </a:lnTo>
                    <a:close/>
                  </a:path>
                </a:pathLst>
              </a:custGeom>
              <a:solidFill>
                <a:srgbClr val="00A650"/>
              </a:solidFill>
              <a:ln>
                <a:noFill/>
              </a:ln>
              <a:extLst>
                <a:ext uri="{91240B29-F687-4f45-9708-019B960494DF}">
                  <a14:hiddenLine xmlns:wpc="http://schemas.microsoft.com/office/word/2010/wordprocessingCanvas" xmlns:cx="http://schemas.microsoft.com/office/drawing/2014/chartex" xmlns:cx1="http://schemas.microsoft.com/office/drawing/2015/9/8/chartex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aink="http://schemas.microsoft.com/office/drawing/2016/ink" xmlns:am3d="http://schemas.microsoft.com/office/drawing/2017/model3d" xmlns:w16cex="http://schemas.microsoft.com/office/word/2018/wordml/cex" xmlns:w16cid="http://schemas.microsoft.com/office/word/2016/wordml/cid" xmlns:w16="http://schemas.microsoft.com/office/word/2018/wordml" xmlns:a14="http://schemas.microsoft.com/office/drawing/2010/main" xmlns:w="http://schemas.openxmlformats.org/wordprocessingml/2006/main" xmlns:w10="urn:schemas-microsoft-com:office:word" xmlns:v="urn:schemas-microsoft-com:vml" xmlns:o="urn:schemas-microsoft-com:office:office" xmlns:mv="urn:schemas-microsoft-com:mac:vml" xmlns:mo="http://schemas.microsoft.com/office/mac/office/2008/main" xmlns="" xmlns:lc="http://schemas.openxmlformats.org/drawingml/2006/lockedCanvas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AutoShape 7">
                <a:extLst>
                  <a:ext uri="{FF2B5EF4-FFF2-40B4-BE49-F238E27FC236}">
                    <a16:creationId xmlns:a16="http://schemas.microsoft.com/office/drawing/2014/main" id="{DAFE685C-F1F7-B343-BD57-9466E15068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89" y="907"/>
                <a:ext cx="763" cy="1248"/>
              </a:xfrm>
              <a:custGeom>
                <a:avLst/>
                <a:gdLst>
                  <a:gd name="T0" fmla="+- 0 2179 1789"/>
                  <a:gd name="T1" fmla="*/ T0 w 763"/>
                  <a:gd name="T2" fmla="+- 0 994 907"/>
                  <a:gd name="T3" fmla="*/ 994 h 1248"/>
                  <a:gd name="T4" fmla="+- 0 2187 1789"/>
                  <a:gd name="T5" fmla="*/ T4 w 763"/>
                  <a:gd name="T6" fmla="+- 0 1011 907"/>
                  <a:gd name="T7" fmla="*/ 1011 h 1248"/>
                  <a:gd name="T8" fmla="+- 0 2186 1789"/>
                  <a:gd name="T9" fmla="*/ T8 w 763"/>
                  <a:gd name="T10" fmla="+- 0 2005 907"/>
                  <a:gd name="T11" fmla="*/ 2005 h 1248"/>
                  <a:gd name="T12" fmla="+- 0 2184 1789"/>
                  <a:gd name="T13" fmla="*/ T12 w 763"/>
                  <a:gd name="T14" fmla="+- 0 2026 907"/>
                  <a:gd name="T15" fmla="*/ 2026 h 1248"/>
                  <a:gd name="T16" fmla="+- 0 2164 1789"/>
                  <a:gd name="T17" fmla="*/ T16 w 763"/>
                  <a:gd name="T18" fmla="+- 0 2083 907"/>
                  <a:gd name="T19" fmla="*/ 2083 h 1248"/>
                  <a:gd name="T20" fmla="+- 0 2111 1789"/>
                  <a:gd name="T21" fmla="*/ T20 w 763"/>
                  <a:gd name="T22" fmla="+- 0 2110 907"/>
                  <a:gd name="T23" fmla="*/ 2110 h 1248"/>
                  <a:gd name="T24" fmla="+- 0 2023 1789"/>
                  <a:gd name="T25" fmla="*/ T24 w 763"/>
                  <a:gd name="T26" fmla="+- 0 2123 907"/>
                  <a:gd name="T27" fmla="*/ 2123 h 1248"/>
                  <a:gd name="T28" fmla="+- 0 1985 1789"/>
                  <a:gd name="T29" fmla="*/ T28 w 763"/>
                  <a:gd name="T30" fmla="+- 0 2129 907"/>
                  <a:gd name="T31" fmla="*/ 2129 h 1248"/>
                  <a:gd name="T32" fmla="+- 0 1967 1789"/>
                  <a:gd name="T33" fmla="*/ T32 w 763"/>
                  <a:gd name="T34" fmla="+- 0 2143 907"/>
                  <a:gd name="T35" fmla="*/ 2143 h 1248"/>
                  <a:gd name="T36" fmla="+- 0 1970 1789"/>
                  <a:gd name="T37" fmla="*/ T36 w 763"/>
                  <a:gd name="T38" fmla="+- 0 2153 907"/>
                  <a:gd name="T39" fmla="*/ 2153 h 1248"/>
                  <a:gd name="T40" fmla="+- 0 2546 1789"/>
                  <a:gd name="T41" fmla="*/ T40 w 763"/>
                  <a:gd name="T42" fmla="+- 0 2155 907"/>
                  <a:gd name="T43" fmla="*/ 2155 h 1248"/>
                  <a:gd name="T44" fmla="+- 0 2552 1789"/>
                  <a:gd name="T45" fmla="*/ T44 w 763"/>
                  <a:gd name="T46" fmla="+- 0 2147 907"/>
                  <a:gd name="T47" fmla="*/ 2147 h 1248"/>
                  <a:gd name="T48" fmla="+- 0 2540 1789"/>
                  <a:gd name="T49" fmla="*/ T48 w 763"/>
                  <a:gd name="T50" fmla="+- 0 2135 907"/>
                  <a:gd name="T51" fmla="*/ 2135 h 1248"/>
                  <a:gd name="T52" fmla="+- 0 2523 1789"/>
                  <a:gd name="T53" fmla="*/ T52 w 763"/>
                  <a:gd name="T54" fmla="+- 0 2127 907"/>
                  <a:gd name="T55" fmla="*/ 2127 h 1248"/>
                  <a:gd name="T56" fmla="+- 0 2441 1789"/>
                  <a:gd name="T57" fmla="*/ T56 w 763"/>
                  <a:gd name="T58" fmla="+- 0 2116 907"/>
                  <a:gd name="T59" fmla="*/ 2116 h 1248"/>
                  <a:gd name="T60" fmla="+- 0 2375 1789"/>
                  <a:gd name="T61" fmla="*/ T60 w 763"/>
                  <a:gd name="T62" fmla="+- 0 2100 907"/>
                  <a:gd name="T63" fmla="*/ 2100 h 1248"/>
                  <a:gd name="T64" fmla="+- 0 2336 1789"/>
                  <a:gd name="T65" fmla="*/ T64 w 763"/>
                  <a:gd name="T66" fmla="+- 0 2055 907"/>
                  <a:gd name="T67" fmla="*/ 2055 h 1248"/>
                  <a:gd name="T68" fmla="+- 0 2329 1789"/>
                  <a:gd name="T69" fmla="*/ T68 w 763"/>
                  <a:gd name="T70" fmla="+- 0 2005 907"/>
                  <a:gd name="T71" fmla="*/ 2005 h 1248"/>
                  <a:gd name="T72" fmla="+- 0 2329 1789"/>
                  <a:gd name="T73" fmla="*/ T72 w 763"/>
                  <a:gd name="T74" fmla="+- 0 1051 907"/>
                  <a:gd name="T75" fmla="*/ 1051 h 1248"/>
                  <a:gd name="T76" fmla="+- 0 2337 1789"/>
                  <a:gd name="T77" fmla="*/ T76 w 763"/>
                  <a:gd name="T78" fmla="+- 0 1007 907"/>
                  <a:gd name="T79" fmla="*/ 1007 h 1248"/>
                  <a:gd name="T80" fmla="+- 0 2201 1789"/>
                  <a:gd name="T81" fmla="*/ T80 w 763"/>
                  <a:gd name="T82" fmla="+- 0 907 907"/>
                  <a:gd name="T83" fmla="*/ 907 h 1248"/>
                  <a:gd name="T84" fmla="+- 0 2174 1789"/>
                  <a:gd name="T85" fmla="*/ T84 w 763"/>
                  <a:gd name="T86" fmla="+- 0 913 907"/>
                  <a:gd name="T87" fmla="*/ 913 h 1248"/>
                  <a:gd name="T88" fmla="+- 0 2157 1789"/>
                  <a:gd name="T89" fmla="*/ T88 w 763"/>
                  <a:gd name="T90" fmla="+- 0 937 907"/>
                  <a:gd name="T91" fmla="*/ 937 h 1248"/>
                  <a:gd name="T92" fmla="+- 0 1789 1789"/>
                  <a:gd name="T93" fmla="*/ T92 w 763"/>
                  <a:gd name="T94" fmla="+- 0 1846 907"/>
                  <a:gd name="T95" fmla="*/ 1846 h 1248"/>
                  <a:gd name="T96" fmla="+- 0 2179 1789"/>
                  <a:gd name="T97" fmla="*/ T96 w 763"/>
                  <a:gd name="T98" fmla="+- 0 994 907"/>
                  <a:gd name="T99" fmla="*/ 994 h 1248"/>
                  <a:gd name="T100" fmla="+- 0 2351 1789"/>
                  <a:gd name="T101" fmla="*/ T100 w 763"/>
                  <a:gd name="T102" fmla="+- 0 982 907"/>
                  <a:gd name="T103" fmla="*/ 982 h 1248"/>
                  <a:gd name="T104" fmla="+- 0 2409 1789"/>
                  <a:gd name="T105" fmla="*/ T104 w 763"/>
                  <a:gd name="T106" fmla="+- 0 954 907"/>
                  <a:gd name="T107" fmla="*/ 954 h 1248"/>
                  <a:gd name="T108" fmla="+- 0 2494 1789"/>
                  <a:gd name="T109" fmla="*/ T108 w 763"/>
                  <a:gd name="T110" fmla="+- 0 942 907"/>
                  <a:gd name="T111" fmla="*/ 942 h 1248"/>
                  <a:gd name="T112" fmla="+- 0 2530 1789"/>
                  <a:gd name="T113" fmla="*/ T112 w 763"/>
                  <a:gd name="T114" fmla="+- 0 936 907"/>
                  <a:gd name="T115" fmla="*/ 936 h 1248"/>
                  <a:gd name="T116" fmla="+- 0 2549 1789"/>
                  <a:gd name="T117" fmla="*/ T116 w 763"/>
                  <a:gd name="T118" fmla="+- 0 920 907"/>
                  <a:gd name="T119" fmla="*/ 920 h 1248"/>
                  <a:gd name="T120" fmla="+- 0 2546 1789"/>
                  <a:gd name="T121" fmla="*/ T120 w 763"/>
                  <a:gd name="T122" fmla="+- 0 909 907"/>
                  <a:gd name="T123" fmla="*/ 909 h 1248"/>
                  <a:gd name="T124" fmla="+- 0 2286 1789"/>
                  <a:gd name="T125" fmla="*/ T124 w 763"/>
                  <a:gd name="T126" fmla="+- 0 908 907"/>
                  <a:gd name="T127" fmla="*/ 908 h 1248"/>
                  <a:gd name="T128" fmla="+- 0 2544 1789"/>
                  <a:gd name="T129" fmla="*/ T128 w 763"/>
                  <a:gd name="T130" fmla="+- 0 908 907"/>
                  <a:gd name="T131" fmla="*/ 908 h 1248"/>
                  <a:gd name="T132" fmla="+- 0 2544 1789"/>
                  <a:gd name="T133" fmla="*/ T132 w 763"/>
                  <a:gd name="T134" fmla="+- 0 908 907"/>
                  <a:gd name="T135" fmla="*/ 908 h 124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  <a:cxn ang="0">
                    <a:pos x="T21" y="T23"/>
                  </a:cxn>
                  <a:cxn ang="0">
                    <a:pos x="T25" y="T27"/>
                  </a:cxn>
                  <a:cxn ang="0">
                    <a:pos x="T29" y="T31"/>
                  </a:cxn>
                  <a:cxn ang="0">
                    <a:pos x="T33" y="T35"/>
                  </a:cxn>
                  <a:cxn ang="0">
                    <a:pos x="T37" y="T39"/>
                  </a:cxn>
                  <a:cxn ang="0">
                    <a:pos x="T41" y="T43"/>
                  </a:cxn>
                  <a:cxn ang="0">
                    <a:pos x="T45" y="T47"/>
                  </a:cxn>
                  <a:cxn ang="0">
                    <a:pos x="T49" y="T51"/>
                  </a:cxn>
                  <a:cxn ang="0">
                    <a:pos x="T53" y="T55"/>
                  </a:cxn>
                  <a:cxn ang="0">
                    <a:pos x="T57" y="T59"/>
                  </a:cxn>
                  <a:cxn ang="0">
                    <a:pos x="T61" y="T63"/>
                  </a:cxn>
                  <a:cxn ang="0">
                    <a:pos x="T65" y="T67"/>
                  </a:cxn>
                  <a:cxn ang="0">
                    <a:pos x="T69" y="T71"/>
                  </a:cxn>
                  <a:cxn ang="0">
                    <a:pos x="T73" y="T75"/>
                  </a:cxn>
                  <a:cxn ang="0">
                    <a:pos x="T77" y="T79"/>
                  </a:cxn>
                  <a:cxn ang="0">
                    <a:pos x="T81" y="T83"/>
                  </a:cxn>
                  <a:cxn ang="0">
                    <a:pos x="T85" y="T87"/>
                  </a:cxn>
                  <a:cxn ang="0">
                    <a:pos x="T89" y="T91"/>
                  </a:cxn>
                  <a:cxn ang="0">
                    <a:pos x="T93" y="T95"/>
                  </a:cxn>
                  <a:cxn ang="0">
                    <a:pos x="T97" y="T99"/>
                  </a:cxn>
                  <a:cxn ang="0">
                    <a:pos x="T101" y="T103"/>
                  </a:cxn>
                  <a:cxn ang="0">
                    <a:pos x="T105" y="T107"/>
                  </a:cxn>
                  <a:cxn ang="0">
                    <a:pos x="T109" y="T111"/>
                  </a:cxn>
                  <a:cxn ang="0">
                    <a:pos x="T113" y="T115"/>
                  </a:cxn>
                  <a:cxn ang="0">
                    <a:pos x="T117" y="T119"/>
                  </a:cxn>
                  <a:cxn ang="0">
                    <a:pos x="T121" y="T123"/>
                  </a:cxn>
                  <a:cxn ang="0">
                    <a:pos x="T125" y="T127"/>
                  </a:cxn>
                  <a:cxn ang="0">
                    <a:pos x="T129" y="T131"/>
                  </a:cxn>
                  <a:cxn ang="0">
                    <a:pos x="T133" y="T135"/>
                  </a:cxn>
                </a:cxnLst>
                <a:rect l="0" t="0" r="r" b="b"/>
                <a:pathLst>
                  <a:path w="763" h="1248">
                    <a:moveTo>
                      <a:pt x="555" y="87"/>
                    </a:moveTo>
                    <a:lnTo>
                      <a:pt x="390" y="87"/>
                    </a:lnTo>
                    <a:lnTo>
                      <a:pt x="397" y="97"/>
                    </a:lnTo>
                    <a:lnTo>
                      <a:pt x="398" y="104"/>
                    </a:lnTo>
                    <a:lnTo>
                      <a:pt x="398" y="1087"/>
                    </a:lnTo>
                    <a:lnTo>
                      <a:pt x="397" y="1098"/>
                    </a:lnTo>
                    <a:lnTo>
                      <a:pt x="396" y="1108"/>
                    </a:lnTo>
                    <a:lnTo>
                      <a:pt x="395" y="1119"/>
                    </a:lnTo>
                    <a:lnTo>
                      <a:pt x="389" y="1152"/>
                    </a:lnTo>
                    <a:lnTo>
                      <a:pt x="375" y="1176"/>
                    </a:lnTo>
                    <a:lnTo>
                      <a:pt x="353" y="1192"/>
                    </a:lnTo>
                    <a:lnTo>
                      <a:pt x="322" y="1203"/>
                    </a:lnTo>
                    <a:lnTo>
                      <a:pt x="293" y="1208"/>
                    </a:lnTo>
                    <a:lnTo>
                      <a:pt x="234" y="1216"/>
                    </a:lnTo>
                    <a:lnTo>
                      <a:pt x="205" y="1220"/>
                    </a:lnTo>
                    <a:lnTo>
                      <a:pt x="196" y="1222"/>
                    </a:lnTo>
                    <a:lnTo>
                      <a:pt x="189" y="1228"/>
                    </a:lnTo>
                    <a:lnTo>
                      <a:pt x="178" y="1236"/>
                    </a:lnTo>
                    <a:lnTo>
                      <a:pt x="177" y="1241"/>
                    </a:lnTo>
                    <a:lnTo>
                      <a:pt x="181" y="1246"/>
                    </a:lnTo>
                    <a:lnTo>
                      <a:pt x="183" y="1248"/>
                    </a:lnTo>
                    <a:lnTo>
                      <a:pt x="757" y="1248"/>
                    </a:lnTo>
                    <a:lnTo>
                      <a:pt x="760" y="1246"/>
                    </a:lnTo>
                    <a:lnTo>
                      <a:pt x="763" y="1240"/>
                    </a:lnTo>
                    <a:lnTo>
                      <a:pt x="762" y="1236"/>
                    </a:lnTo>
                    <a:lnTo>
                      <a:pt x="751" y="1228"/>
                    </a:lnTo>
                    <a:lnTo>
                      <a:pt x="743" y="1222"/>
                    </a:lnTo>
                    <a:lnTo>
                      <a:pt x="734" y="1220"/>
                    </a:lnTo>
                    <a:lnTo>
                      <a:pt x="707" y="1216"/>
                    </a:lnTo>
                    <a:lnTo>
                      <a:pt x="652" y="1209"/>
                    </a:lnTo>
                    <a:lnTo>
                      <a:pt x="625" y="1204"/>
                    </a:lnTo>
                    <a:lnTo>
                      <a:pt x="586" y="1193"/>
                    </a:lnTo>
                    <a:lnTo>
                      <a:pt x="562" y="1175"/>
                    </a:lnTo>
                    <a:lnTo>
                      <a:pt x="547" y="1148"/>
                    </a:lnTo>
                    <a:lnTo>
                      <a:pt x="541" y="1108"/>
                    </a:lnTo>
                    <a:lnTo>
                      <a:pt x="540" y="1098"/>
                    </a:lnTo>
                    <a:lnTo>
                      <a:pt x="540" y="153"/>
                    </a:lnTo>
                    <a:lnTo>
                      <a:pt x="540" y="144"/>
                    </a:lnTo>
                    <a:lnTo>
                      <a:pt x="541" y="135"/>
                    </a:lnTo>
                    <a:lnTo>
                      <a:pt x="548" y="100"/>
                    </a:lnTo>
                    <a:lnTo>
                      <a:pt x="555" y="87"/>
                    </a:lnTo>
                    <a:close/>
                    <a:moveTo>
                      <a:pt x="412" y="0"/>
                    </a:moveTo>
                    <a:lnTo>
                      <a:pt x="396" y="1"/>
                    </a:lnTo>
                    <a:lnTo>
                      <a:pt x="385" y="6"/>
                    </a:lnTo>
                    <a:lnTo>
                      <a:pt x="376" y="16"/>
                    </a:lnTo>
                    <a:lnTo>
                      <a:pt x="368" y="30"/>
                    </a:lnTo>
                    <a:lnTo>
                      <a:pt x="277" y="257"/>
                    </a:lnTo>
                    <a:lnTo>
                      <a:pt x="0" y="939"/>
                    </a:lnTo>
                    <a:lnTo>
                      <a:pt x="35" y="957"/>
                    </a:lnTo>
                    <a:lnTo>
                      <a:pt x="390" y="87"/>
                    </a:lnTo>
                    <a:lnTo>
                      <a:pt x="555" y="87"/>
                    </a:lnTo>
                    <a:lnTo>
                      <a:pt x="562" y="75"/>
                    </a:lnTo>
                    <a:lnTo>
                      <a:pt x="586" y="58"/>
                    </a:lnTo>
                    <a:lnTo>
                      <a:pt x="620" y="47"/>
                    </a:lnTo>
                    <a:lnTo>
                      <a:pt x="648" y="42"/>
                    </a:lnTo>
                    <a:lnTo>
                      <a:pt x="705" y="35"/>
                    </a:lnTo>
                    <a:lnTo>
                      <a:pt x="733" y="30"/>
                    </a:lnTo>
                    <a:lnTo>
                      <a:pt x="741" y="29"/>
                    </a:lnTo>
                    <a:lnTo>
                      <a:pt x="749" y="22"/>
                    </a:lnTo>
                    <a:lnTo>
                      <a:pt x="760" y="13"/>
                    </a:lnTo>
                    <a:lnTo>
                      <a:pt x="761" y="8"/>
                    </a:lnTo>
                    <a:lnTo>
                      <a:pt x="757" y="2"/>
                    </a:lnTo>
                    <a:lnTo>
                      <a:pt x="755" y="1"/>
                    </a:lnTo>
                    <a:lnTo>
                      <a:pt x="497" y="1"/>
                    </a:lnTo>
                    <a:lnTo>
                      <a:pt x="412" y="0"/>
                    </a:lnTo>
                    <a:close/>
                    <a:moveTo>
                      <a:pt x="755" y="1"/>
                    </a:moveTo>
                    <a:lnTo>
                      <a:pt x="497" y="1"/>
                    </a:lnTo>
                    <a:lnTo>
                      <a:pt x="755" y="1"/>
                    </a:lnTo>
                    <a:close/>
                  </a:path>
                </a:pathLst>
              </a:custGeom>
              <a:solidFill>
                <a:srgbClr val="BCBEC0"/>
              </a:solidFill>
              <a:ln>
                <a:noFill/>
              </a:ln>
              <a:extLst>
                <a:ext uri="{91240B29-F687-4f45-9708-019B960494DF}">
                  <a14:hiddenLine xmlns:wpc="http://schemas.microsoft.com/office/word/2010/wordprocessingCanvas" xmlns:cx="http://schemas.microsoft.com/office/drawing/2014/chartex" xmlns:cx1="http://schemas.microsoft.com/office/drawing/2015/9/8/chartex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aink="http://schemas.microsoft.com/office/drawing/2016/ink" xmlns:am3d="http://schemas.microsoft.com/office/drawing/2017/model3d" xmlns:w16cex="http://schemas.microsoft.com/office/word/2018/wordml/cex" xmlns:w16cid="http://schemas.microsoft.com/office/word/2016/wordml/cid" xmlns:w16="http://schemas.microsoft.com/office/word/2018/wordml" xmlns:a14="http://schemas.microsoft.com/office/drawing/2010/main" xmlns:w="http://schemas.openxmlformats.org/wordprocessingml/2006/main" xmlns:w10="urn:schemas-microsoft-com:office:word" xmlns:v="urn:schemas-microsoft-com:vml" xmlns:o="urn:schemas-microsoft-com:office:office" xmlns:mv="urn:schemas-microsoft-com:mac:vml" xmlns:mo="http://schemas.microsoft.com/office/mac/office/2008/main" xmlns="" xmlns:lc="http://schemas.openxmlformats.org/drawingml/2006/lockedCanvas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7" name="Freeform 8">
              <a:extLst>
                <a:ext uri="{FF2B5EF4-FFF2-40B4-BE49-F238E27FC236}">
                  <a16:creationId xmlns:a16="http://schemas.microsoft.com/office/drawing/2014/main" id="{27DA2946-2BDA-D245-BDF8-AB18040B43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4425" y="495300"/>
              <a:ext cx="230505" cy="294640"/>
            </a:xfrm>
            <a:custGeom>
              <a:avLst/>
              <a:gdLst>
                <a:gd name="T0" fmla="+- 0 3011 2660"/>
                <a:gd name="T1" fmla="*/ T0 w 363"/>
                <a:gd name="T2" fmla="+- 0 1691 1691"/>
                <a:gd name="T3" fmla="*/ 1691 h 464"/>
                <a:gd name="T4" fmla="+- 0 3006 2660"/>
                <a:gd name="T5" fmla="*/ T4 w 363"/>
                <a:gd name="T6" fmla="+- 0 1692 1691"/>
                <a:gd name="T7" fmla="*/ 1692 h 464"/>
                <a:gd name="T8" fmla="+- 0 2996 2660"/>
                <a:gd name="T9" fmla="*/ T8 w 363"/>
                <a:gd name="T10" fmla="+- 0 1705 1691"/>
                <a:gd name="T11" fmla="*/ 1705 h 464"/>
                <a:gd name="T12" fmla="+- 0 2988 2660"/>
                <a:gd name="T13" fmla="*/ T12 w 363"/>
                <a:gd name="T14" fmla="+- 0 1714 1691"/>
                <a:gd name="T15" fmla="*/ 1714 h 464"/>
                <a:gd name="T16" fmla="+- 0 2984 2660"/>
                <a:gd name="T17" fmla="*/ T16 w 363"/>
                <a:gd name="T18" fmla="+- 0 1724 1691"/>
                <a:gd name="T19" fmla="*/ 1724 h 464"/>
                <a:gd name="T20" fmla="+- 0 2961 2660"/>
                <a:gd name="T21" fmla="*/ T20 w 363"/>
                <a:gd name="T22" fmla="+- 0 1793 1691"/>
                <a:gd name="T23" fmla="*/ 1793 h 464"/>
                <a:gd name="T24" fmla="+- 0 2939 2660"/>
                <a:gd name="T25" fmla="*/ T24 w 363"/>
                <a:gd name="T26" fmla="+- 0 1863 1691"/>
                <a:gd name="T27" fmla="*/ 1863 h 464"/>
                <a:gd name="T28" fmla="+- 0 2916 2660"/>
                <a:gd name="T29" fmla="*/ T28 w 363"/>
                <a:gd name="T30" fmla="+- 0 1933 1691"/>
                <a:gd name="T31" fmla="*/ 1933 h 464"/>
                <a:gd name="T32" fmla="+- 0 2890 2660"/>
                <a:gd name="T33" fmla="*/ T32 w 363"/>
                <a:gd name="T34" fmla="+- 0 2001 1691"/>
                <a:gd name="T35" fmla="*/ 2001 h 464"/>
                <a:gd name="T36" fmla="+- 0 2834 2660"/>
                <a:gd name="T37" fmla="*/ T36 w 363"/>
                <a:gd name="T38" fmla="+- 0 2081 1691"/>
                <a:gd name="T39" fmla="*/ 2081 h 464"/>
                <a:gd name="T40" fmla="+- 0 2744 2660"/>
                <a:gd name="T41" fmla="*/ T40 w 363"/>
                <a:gd name="T42" fmla="+- 0 2116 1691"/>
                <a:gd name="T43" fmla="*/ 2116 h 464"/>
                <a:gd name="T44" fmla="+- 0 2665 2660"/>
                <a:gd name="T45" fmla="*/ T44 w 363"/>
                <a:gd name="T46" fmla="+- 0 2120 1691"/>
                <a:gd name="T47" fmla="*/ 2120 h 464"/>
                <a:gd name="T48" fmla="+- 0 2660 2660"/>
                <a:gd name="T49" fmla="*/ T48 w 363"/>
                <a:gd name="T50" fmla="+- 0 2128 1691"/>
                <a:gd name="T51" fmla="*/ 2128 h 464"/>
                <a:gd name="T52" fmla="+- 0 2672 2660"/>
                <a:gd name="T53" fmla="*/ T52 w 363"/>
                <a:gd name="T54" fmla="+- 0 2152 1691"/>
                <a:gd name="T55" fmla="*/ 2152 h 464"/>
                <a:gd name="T56" fmla="+- 0 2675 2660"/>
                <a:gd name="T57" fmla="*/ T56 w 363"/>
                <a:gd name="T58" fmla="+- 0 2154 1691"/>
                <a:gd name="T59" fmla="*/ 2154 h 464"/>
                <a:gd name="T60" fmla="+- 0 2994 2660"/>
                <a:gd name="T61" fmla="*/ T60 w 363"/>
                <a:gd name="T62" fmla="+- 0 2154 1691"/>
                <a:gd name="T63" fmla="*/ 2154 h 464"/>
                <a:gd name="T64" fmla="+- 0 2999 2660"/>
                <a:gd name="T65" fmla="*/ T64 w 363"/>
                <a:gd name="T66" fmla="+- 0 2150 1691"/>
                <a:gd name="T67" fmla="*/ 2150 h 464"/>
                <a:gd name="T68" fmla="+- 0 3023 2660"/>
                <a:gd name="T69" fmla="*/ T68 w 363"/>
                <a:gd name="T70" fmla="+- 0 1699 1691"/>
                <a:gd name="T71" fmla="*/ 1699 h 464"/>
                <a:gd name="T72" fmla="+- 0 3020 2660"/>
                <a:gd name="T73" fmla="*/ T72 w 363"/>
                <a:gd name="T74" fmla="+- 0 1695 1691"/>
                <a:gd name="T75" fmla="*/ 1695 h 464"/>
                <a:gd name="T76" fmla="+- 0 3011 2660"/>
                <a:gd name="T77" fmla="*/ T76 w 363"/>
                <a:gd name="T78" fmla="+- 0 1691 1691"/>
                <a:gd name="T79" fmla="*/ 1691 h 46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</a:cxnLst>
              <a:rect l="0" t="0" r="r" b="b"/>
              <a:pathLst>
                <a:path w="363" h="464">
                  <a:moveTo>
                    <a:pt x="351" y="0"/>
                  </a:moveTo>
                  <a:lnTo>
                    <a:pt x="346" y="1"/>
                  </a:lnTo>
                  <a:lnTo>
                    <a:pt x="336" y="14"/>
                  </a:lnTo>
                  <a:lnTo>
                    <a:pt x="328" y="23"/>
                  </a:lnTo>
                  <a:lnTo>
                    <a:pt x="324" y="33"/>
                  </a:lnTo>
                  <a:lnTo>
                    <a:pt x="301" y="102"/>
                  </a:lnTo>
                  <a:lnTo>
                    <a:pt x="279" y="172"/>
                  </a:lnTo>
                  <a:lnTo>
                    <a:pt x="256" y="242"/>
                  </a:lnTo>
                  <a:lnTo>
                    <a:pt x="230" y="310"/>
                  </a:lnTo>
                  <a:lnTo>
                    <a:pt x="174" y="390"/>
                  </a:lnTo>
                  <a:lnTo>
                    <a:pt x="84" y="425"/>
                  </a:lnTo>
                  <a:lnTo>
                    <a:pt x="5" y="429"/>
                  </a:lnTo>
                  <a:lnTo>
                    <a:pt x="0" y="437"/>
                  </a:lnTo>
                  <a:lnTo>
                    <a:pt x="12" y="461"/>
                  </a:lnTo>
                  <a:lnTo>
                    <a:pt x="15" y="463"/>
                  </a:lnTo>
                  <a:lnTo>
                    <a:pt x="334" y="463"/>
                  </a:lnTo>
                  <a:lnTo>
                    <a:pt x="339" y="459"/>
                  </a:lnTo>
                  <a:lnTo>
                    <a:pt x="363" y="8"/>
                  </a:lnTo>
                  <a:lnTo>
                    <a:pt x="360" y="4"/>
                  </a:lnTo>
                  <a:lnTo>
                    <a:pt x="351" y="0"/>
                  </a:ln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wpc="http://schemas.microsoft.com/office/word/2010/wordprocessingCanvas" xmlns:cx="http://schemas.microsoft.com/office/drawing/2014/chartex" xmlns:cx1="http://schemas.microsoft.com/office/drawing/2015/9/8/chartex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aink="http://schemas.microsoft.com/office/drawing/2016/ink" xmlns:am3d="http://schemas.microsoft.com/office/drawing/2017/model3d" xmlns:w16cex="http://schemas.microsoft.com/office/word/2018/wordml/cex" xmlns:w16cid="http://schemas.microsoft.com/office/word/2016/wordml/cid" xmlns:w16="http://schemas.microsoft.com/office/word/2018/wordml" xmlns:a14="http://schemas.microsoft.com/office/drawing/2010/main" xmlns:w="http://schemas.openxmlformats.org/wordprocessingml/2006/main" xmlns:w10="urn:schemas-microsoft-com:office:word" xmlns:v="urn:schemas-microsoft-com:vml" xmlns:o="urn:schemas-microsoft-com:office:office" xmlns:mv="urn:schemas-microsoft-com:mac:vml" xmlns:mo="http://schemas.microsoft.com/office/mac/office/2008/main" xmlns="" xmlns:lc="http://schemas.openxmlformats.org/drawingml/2006/lockedCanvas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0" name="Rettangolo 9">
            <a:extLst>
              <a:ext uri="{FF2B5EF4-FFF2-40B4-BE49-F238E27FC236}">
                <a16:creationId xmlns:a16="http://schemas.microsoft.com/office/drawing/2014/main" id="{DF4E0B97-1536-3842-BE64-FE2DD34296A5}"/>
              </a:ext>
            </a:extLst>
          </p:cNvPr>
          <p:cNvSpPr/>
          <p:nvPr/>
        </p:nvSpPr>
        <p:spPr>
          <a:xfrm>
            <a:off x="2727381" y="723460"/>
            <a:ext cx="792237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Times New Roman" panose="02020603050405020304" pitchFamily="18" charset="0"/>
                <a:cs typeface="+mn-cs"/>
              </a:rPr>
              <a:t>DIREZIONE GENERALE dell’IMMIGRAZIONE e delle POLITICHE di INTEGRAZIONE </a:t>
            </a:r>
          </a:p>
        </p:txBody>
      </p:sp>
      <p:sp>
        <p:nvSpPr>
          <p:cNvPr id="11" name="Rectangle 14">
            <a:extLst>
              <a:ext uri="{FF2B5EF4-FFF2-40B4-BE49-F238E27FC236}">
                <a16:creationId xmlns:a16="http://schemas.microsoft.com/office/drawing/2014/main" id="{DE4B6E8F-FEA7-754C-BBCF-52B74FD324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8780" y="1047880"/>
            <a:ext cx="10417738" cy="122784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wrap="square">
            <a:spAutoFit/>
          </a:bodyPr>
          <a:lstStyle>
            <a:lvl1pPr>
              <a:defRPr sz="2400" b="1">
                <a:solidFill>
                  <a:srgbClr val="003399"/>
                </a:solidFill>
                <a:latin typeface="Georgia" pitchFamily="18" charset="0"/>
              </a:defRPr>
            </a:lvl1pPr>
            <a:lvl2pPr marL="742950" indent="-285750">
              <a:defRPr sz="2400" b="1">
                <a:solidFill>
                  <a:srgbClr val="003399"/>
                </a:solidFill>
                <a:latin typeface="Georgia" pitchFamily="18" charset="0"/>
              </a:defRPr>
            </a:lvl2pPr>
            <a:lvl3pPr marL="1143000" indent="-228600">
              <a:defRPr sz="2400" b="1">
                <a:solidFill>
                  <a:srgbClr val="003399"/>
                </a:solidFill>
                <a:latin typeface="Georgia" pitchFamily="18" charset="0"/>
              </a:defRPr>
            </a:lvl3pPr>
            <a:lvl4pPr marL="1600200" indent="-228600">
              <a:defRPr sz="2400" b="1">
                <a:solidFill>
                  <a:srgbClr val="003399"/>
                </a:solidFill>
                <a:latin typeface="Georgia" pitchFamily="18" charset="0"/>
              </a:defRPr>
            </a:lvl4pPr>
            <a:lvl5pPr marL="2057400" indent="-228600">
              <a:defRPr sz="2400" b="1">
                <a:solidFill>
                  <a:srgbClr val="003399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Georgia" pitchFamily="18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Rectangle 14">
            <a:extLst>
              <a:ext uri="{FF2B5EF4-FFF2-40B4-BE49-F238E27FC236}">
                <a16:creationId xmlns:a16="http://schemas.microsoft.com/office/drawing/2014/main" id="{EB7D6686-D438-054C-BB63-23736F8B7A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8935" y="6276789"/>
            <a:ext cx="7794131" cy="96715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wrap="square">
            <a:spAutoFit/>
          </a:bodyPr>
          <a:lstStyle>
            <a:lvl1pPr>
              <a:defRPr sz="2400" b="1">
                <a:solidFill>
                  <a:srgbClr val="003399"/>
                </a:solidFill>
                <a:latin typeface="Georgia" pitchFamily="18" charset="0"/>
              </a:defRPr>
            </a:lvl1pPr>
            <a:lvl2pPr marL="742950" indent="-285750">
              <a:defRPr sz="2400" b="1">
                <a:solidFill>
                  <a:srgbClr val="003399"/>
                </a:solidFill>
                <a:latin typeface="Georgia" pitchFamily="18" charset="0"/>
              </a:defRPr>
            </a:lvl2pPr>
            <a:lvl3pPr marL="1143000" indent="-228600">
              <a:defRPr sz="2400" b="1">
                <a:solidFill>
                  <a:srgbClr val="003399"/>
                </a:solidFill>
                <a:latin typeface="Georgia" pitchFamily="18" charset="0"/>
              </a:defRPr>
            </a:lvl3pPr>
            <a:lvl4pPr marL="1600200" indent="-228600">
              <a:defRPr sz="2400" b="1">
                <a:solidFill>
                  <a:srgbClr val="003399"/>
                </a:solidFill>
                <a:latin typeface="Georgia" pitchFamily="18" charset="0"/>
              </a:defRPr>
            </a:lvl4pPr>
            <a:lvl5pPr marL="2057400" indent="-228600">
              <a:defRPr sz="2400" b="1">
                <a:solidFill>
                  <a:srgbClr val="003399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Georgia" pitchFamily="18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CasellaDiTesto 7">
            <a:extLst>
              <a:ext uri="{FF2B5EF4-FFF2-40B4-BE49-F238E27FC236}">
                <a16:creationId xmlns:a16="http://schemas.microsoft.com/office/drawing/2014/main" id="{4B6583DA-7B72-DF4F-883D-83B246D7754C}"/>
              </a:ext>
            </a:extLst>
          </p:cNvPr>
          <p:cNvSpPr txBox="1"/>
          <p:nvPr/>
        </p:nvSpPr>
        <p:spPr>
          <a:xfrm>
            <a:off x="3019389" y="6373505"/>
            <a:ext cx="60913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charset="0"/>
              </a:rPr>
              <a:t>www.lavoro.gov.it     –     www.integrazionemigranti.gov.it</a:t>
            </a:r>
          </a:p>
        </p:txBody>
      </p:sp>
      <p:pic>
        <p:nvPicPr>
          <p:cNvPr id="38" name="Immagine 37">
            <a:extLst>
              <a:ext uri="{FF2B5EF4-FFF2-40B4-BE49-F238E27FC236}">
                <a16:creationId xmlns:a16="http://schemas.microsoft.com/office/drawing/2014/main" id="{2E7606BB-CE3D-49CA-9897-BBBEF1C142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960" y="1612963"/>
            <a:ext cx="3085596" cy="3085596"/>
          </a:xfrm>
          <a:prstGeom prst="rect">
            <a:avLst/>
          </a:prstGeom>
        </p:spPr>
      </p:pic>
      <p:sp>
        <p:nvSpPr>
          <p:cNvPr id="39" name="CasellaDiTesto 38">
            <a:extLst>
              <a:ext uri="{FF2B5EF4-FFF2-40B4-BE49-F238E27FC236}">
                <a16:creationId xmlns:a16="http://schemas.microsoft.com/office/drawing/2014/main" id="{D27549ED-C4A2-489D-BA52-D2AD1A0E46C6}"/>
              </a:ext>
            </a:extLst>
          </p:cNvPr>
          <p:cNvSpPr txBox="1"/>
          <p:nvPr/>
        </p:nvSpPr>
        <p:spPr>
          <a:xfrm>
            <a:off x="1210397" y="3440247"/>
            <a:ext cx="16651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20926</a:t>
            </a:r>
          </a:p>
        </p:txBody>
      </p:sp>
      <p:sp>
        <p:nvSpPr>
          <p:cNvPr id="40" name="CasellaDiTesto 39">
            <a:extLst>
              <a:ext uri="{FF2B5EF4-FFF2-40B4-BE49-F238E27FC236}">
                <a16:creationId xmlns:a16="http://schemas.microsoft.com/office/drawing/2014/main" id="{448AF2AB-A99D-4BB6-922D-044581D524BB}"/>
              </a:ext>
            </a:extLst>
          </p:cNvPr>
          <p:cNvSpPr txBox="1"/>
          <p:nvPr/>
        </p:nvSpPr>
        <p:spPr>
          <a:xfrm>
            <a:off x="4859896" y="2013263"/>
            <a:ext cx="9509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GENERE</a:t>
            </a:r>
          </a:p>
        </p:txBody>
      </p:sp>
      <p:sp>
        <p:nvSpPr>
          <p:cNvPr id="41" name="CasellaDiTesto 40">
            <a:extLst>
              <a:ext uri="{FF2B5EF4-FFF2-40B4-BE49-F238E27FC236}">
                <a16:creationId xmlns:a16="http://schemas.microsoft.com/office/drawing/2014/main" id="{32D41E18-2B4B-4853-AB28-F0491818DFF8}"/>
              </a:ext>
            </a:extLst>
          </p:cNvPr>
          <p:cNvSpPr txBox="1"/>
          <p:nvPr/>
        </p:nvSpPr>
        <p:spPr>
          <a:xfrm>
            <a:off x="1058780" y="1167640"/>
            <a:ext cx="54880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 minori stranieri non accompagnati</a:t>
            </a:r>
          </a:p>
        </p:txBody>
      </p:sp>
      <p:sp>
        <p:nvSpPr>
          <p:cNvPr id="42" name="CasellaDiTesto 41">
            <a:extLst>
              <a:ext uri="{FF2B5EF4-FFF2-40B4-BE49-F238E27FC236}">
                <a16:creationId xmlns:a16="http://schemas.microsoft.com/office/drawing/2014/main" id="{AF21F7EF-BD6A-4ECA-8E23-AABA4C52DB9C}"/>
              </a:ext>
            </a:extLst>
          </p:cNvPr>
          <p:cNvSpPr txBox="1"/>
          <p:nvPr/>
        </p:nvSpPr>
        <p:spPr>
          <a:xfrm>
            <a:off x="4400514" y="4406590"/>
            <a:ext cx="1366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FASCE</a:t>
            </a: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D’ETÀ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DE8750F8-88E2-1E06-54B0-F16E1F5BC602}"/>
              </a:ext>
            </a:extLst>
          </p:cNvPr>
          <p:cNvSpPr txBox="1"/>
          <p:nvPr/>
        </p:nvSpPr>
        <p:spPr>
          <a:xfrm>
            <a:off x="8639175" y="1224925"/>
            <a:ext cx="2847975" cy="338554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Dati al 30 giugno 2023</a:t>
            </a:r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353DCD53-7836-C446-930B-B21A2DF679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7037" y="2701887"/>
            <a:ext cx="1511378" cy="1454225"/>
          </a:xfrm>
          <a:prstGeom prst="rect">
            <a:avLst/>
          </a:prstGeom>
        </p:spPr>
      </p:pic>
      <p:pic>
        <p:nvPicPr>
          <p:cNvPr id="18" name="Immagine 17">
            <a:extLst>
              <a:ext uri="{FF2B5EF4-FFF2-40B4-BE49-F238E27FC236}">
                <a16:creationId xmlns:a16="http://schemas.microsoft.com/office/drawing/2014/main" id="{DBBE81D9-C0C8-5040-4DB6-238BC21D66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64132" y="2660610"/>
            <a:ext cx="1517728" cy="1536779"/>
          </a:xfrm>
          <a:prstGeom prst="rect">
            <a:avLst/>
          </a:prstGeom>
        </p:spPr>
      </p:pic>
      <p:pic>
        <p:nvPicPr>
          <p:cNvPr id="22" name="Immagine 21">
            <a:extLst>
              <a:ext uri="{FF2B5EF4-FFF2-40B4-BE49-F238E27FC236}">
                <a16:creationId xmlns:a16="http://schemas.microsoft.com/office/drawing/2014/main" id="{DD217988-63DA-9A0C-C3EE-9BAB5C39FED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4137" y="4878622"/>
            <a:ext cx="6204269" cy="1295467"/>
          </a:xfrm>
          <a:prstGeom prst="rect">
            <a:avLst/>
          </a:prstGeom>
        </p:spPr>
      </p:pic>
      <p:pic>
        <p:nvPicPr>
          <p:cNvPr id="28" name="Immagine 27">
            <a:extLst>
              <a:ext uri="{FF2B5EF4-FFF2-40B4-BE49-F238E27FC236}">
                <a16:creationId xmlns:a16="http://schemas.microsoft.com/office/drawing/2014/main" id="{AAC41ADC-F01C-D11E-48B3-9CF07333197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09800" y="2533604"/>
            <a:ext cx="4515082" cy="1790792"/>
          </a:xfrm>
          <a:prstGeom prst="rect">
            <a:avLst/>
          </a:prstGeom>
        </p:spPr>
      </p:pic>
      <p:pic>
        <p:nvPicPr>
          <p:cNvPr id="30" name="Immagine 29">
            <a:extLst>
              <a:ext uri="{FF2B5EF4-FFF2-40B4-BE49-F238E27FC236}">
                <a16:creationId xmlns:a16="http://schemas.microsoft.com/office/drawing/2014/main" id="{9C8AE351-AF9F-B48D-566D-47935258599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77154" y="4298995"/>
            <a:ext cx="2749691" cy="1632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838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>
            <a:extLst>
              <a:ext uri="{FF2B5EF4-FFF2-40B4-BE49-F238E27FC236}">
                <a16:creationId xmlns:a16="http://schemas.microsoft.com/office/drawing/2014/main" id="{5C1F0488-1236-3049-7C0E-226F1F1E514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88521" y="2278733"/>
            <a:ext cx="5861735" cy="3297226"/>
          </a:xfrm>
          <a:prstGeom prst="rect">
            <a:avLst/>
          </a:prstGeom>
          <a:effectLst>
            <a:softEdge rad="127000"/>
          </a:effectLst>
        </p:spPr>
      </p:pic>
      <p:grpSp>
        <p:nvGrpSpPr>
          <p:cNvPr id="22" name="Gruppo 21">
            <a:extLst>
              <a:ext uri="{FF2B5EF4-FFF2-40B4-BE49-F238E27FC236}">
                <a16:creationId xmlns:a16="http://schemas.microsoft.com/office/drawing/2014/main" id="{906C2B2F-34A5-FA4E-9A81-6DB6E23421D8}"/>
              </a:ext>
            </a:extLst>
          </p:cNvPr>
          <p:cNvGrpSpPr>
            <a:grpSpLocks noChangeAspect="1"/>
          </p:cNvGrpSpPr>
          <p:nvPr/>
        </p:nvGrpSpPr>
        <p:grpSpPr>
          <a:xfrm>
            <a:off x="1893463" y="115673"/>
            <a:ext cx="953651" cy="843463"/>
            <a:chOff x="0" y="0"/>
            <a:chExt cx="1344930" cy="1122045"/>
          </a:xfrm>
        </p:grpSpPr>
        <p:pic>
          <p:nvPicPr>
            <p:cNvPr id="23" name="image1.png">
              <a:extLst>
                <a:ext uri="{FF2B5EF4-FFF2-40B4-BE49-F238E27FC236}">
                  <a16:creationId xmlns:a16="http://schemas.microsoft.com/office/drawing/2014/main" id="{25EB5213-AFFD-B947-B1C3-D282F78AC5A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876300"/>
              <a:ext cx="1344295" cy="245745"/>
            </a:xfrm>
            <a:prstGeom prst="rect">
              <a:avLst/>
            </a:prstGeom>
          </p:spPr>
        </p:pic>
        <p:grpSp>
          <p:nvGrpSpPr>
            <p:cNvPr id="24" name="Group 5">
              <a:extLst>
                <a:ext uri="{FF2B5EF4-FFF2-40B4-BE49-F238E27FC236}">
                  <a16:creationId xmlns:a16="http://schemas.microsoft.com/office/drawing/2014/main" id="{34D4790B-DD44-FF4D-96A9-2CD40782DF4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045210" cy="798195"/>
              <a:chOff x="906" y="907"/>
              <a:chExt cx="1646" cy="1257"/>
            </a:xfrm>
          </p:grpSpPr>
          <p:sp>
            <p:nvSpPr>
              <p:cNvPr id="26" name="AutoShape 6">
                <a:extLst>
                  <a:ext uri="{FF2B5EF4-FFF2-40B4-BE49-F238E27FC236}">
                    <a16:creationId xmlns:a16="http://schemas.microsoft.com/office/drawing/2014/main" id="{7247D40A-B056-AD4C-8F56-AABA197D06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6" y="907"/>
                <a:ext cx="856" cy="1257"/>
              </a:xfrm>
              <a:custGeom>
                <a:avLst/>
                <a:gdLst>
                  <a:gd name="T0" fmla="+- 0 1183 906"/>
                  <a:gd name="T1" fmla="*/ T0 w 856"/>
                  <a:gd name="T2" fmla="+- 0 1009 907"/>
                  <a:gd name="T3" fmla="*/ 1009 h 1257"/>
                  <a:gd name="T4" fmla="+- 0 1547 906"/>
                  <a:gd name="T5" fmla="*/ T4 w 856"/>
                  <a:gd name="T6" fmla="+- 0 1903 907"/>
                  <a:gd name="T7" fmla="*/ 1903 h 1257"/>
                  <a:gd name="T8" fmla="+- 0 1649 906"/>
                  <a:gd name="T9" fmla="*/ T8 w 856"/>
                  <a:gd name="T10" fmla="+- 0 2147 907"/>
                  <a:gd name="T11" fmla="*/ 2147 h 1257"/>
                  <a:gd name="T12" fmla="+- 0 1680 906"/>
                  <a:gd name="T13" fmla="*/ T12 w 856"/>
                  <a:gd name="T14" fmla="+- 0 2164 907"/>
                  <a:gd name="T15" fmla="*/ 2164 h 1257"/>
                  <a:gd name="T16" fmla="+- 0 1704 906"/>
                  <a:gd name="T17" fmla="*/ T16 w 856"/>
                  <a:gd name="T18" fmla="+- 0 2160 907"/>
                  <a:gd name="T19" fmla="*/ 2160 h 1257"/>
                  <a:gd name="T20" fmla="+- 0 1762 906"/>
                  <a:gd name="T21" fmla="*/ T20 w 856"/>
                  <a:gd name="T22" fmla="+- 0 2020 907"/>
                  <a:gd name="T23" fmla="*/ 2020 h 1257"/>
                  <a:gd name="T24" fmla="+- 0 1727 906"/>
                  <a:gd name="T25" fmla="*/ T24 w 856"/>
                  <a:gd name="T26" fmla="+- 0 1975 907"/>
                  <a:gd name="T27" fmla="*/ 1975 h 1257"/>
                  <a:gd name="T28" fmla="+- 0 1697 906"/>
                  <a:gd name="T29" fmla="*/ T28 w 856"/>
                  <a:gd name="T30" fmla="+- 0 1903 907"/>
                  <a:gd name="T31" fmla="*/ 1903 h 1257"/>
                  <a:gd name="T32" fmla="+- 0 1336 906"/>
                  <a:gd name="T33" fmla="*/ T32 w 856"/>
                  <a:gd name="T34" fmla="+- 0 1009 907"/>
                  <a:gd name="T35" fmla="*/ 1009 h 1257"/>
                  <a:gd name="T36" fmla="+- 0 912 906"/>
                  <a:gd name="T37" fmla="*/ T36 w 856"/>
                  <a:gd name="T38" fmla="+- 0 908 907"/>
                  <a:gd name="T39" fmla="*/ 908 h 1257"/>
                  <a:gd name="T40" fmla="+- 0 906 906"/>
                  <a:gd name="T41" fmla="*/ T40 w 856"/>
                  <a:gd name="T42" fmla="+- 0 919 907"/>
                  <a:gd name="T43" fmla="*/ 919 h 1257"/>
                  <a:gd name="T44" fmla="+- 0 918 906"/>
                  <a:gd name="T45" fmla="*/ T44 w 856"/>
                  <a:gd name="T46" fmla="+- 0 930 907"/>
                  <a:gd name="T47" fmla="*/ 930 h 1257"/>
                  <a:gd name="T48" fmla="+- 0 934 906"/>
                  <a:gd name="T49" fmla="*/ T48 w 856"/>
                  <a:gd name="T50" fmla="+- 0 937 907"/>
                  <a:gd name="T51" fmla="*/ 937 h 1257"/>
                  <a:gd name="T52" fmla="+- 0 974 906"/>
                  <a:gd name="T53" fmla="*/ T52 w 856"/>
                  <a:gd name="T54" fmla="+- 0 943 907"/>
                  <a:gd name="T55" fmla="*/ 943 h 1257"/>
                  <a:gd name="T56" fmla="+- 0 1069 906"/>
                  <a:gd name="T57" fmla="*/ T56 w 856"/>
                  <a:gd name="T58" fmla="+- 0 958 907"/>
                  <a:gd name="T59" fmla="*/ 958 h 1257"/>
                  <a:gd name="T60" fmla="+- 0 1122 906"/>
                  <a:gd name="T61" fmla="*/ T60 w 856"/>
                  <a:gd name="T62" fmla="+- 0 1017 907"/>
                  <a:gd name="T63" fmla="*/ 1017 h 1257"/>
                  <a:gd name="T64" fmla="+- 0 1127 906"/>
                  <a:gd name="T65" fmla="*/ T64 w 856"/>
                  <a:gd name="T66" fmla="+- 0 1456 907"/>
                  <a:gd name="T67" fmla="*/ 1456 h 1257"/>
                  <a:gd name="T68" fmla="+- 0 1127 906"/>
                  <a:gd name="T69" fmla="*/ T68 w 856"/>
                  <a:gd name="T70" fmla="+- 0 1829 907"/>
                  <a:gd name="T71" fmla="*/ 1829 h 1257"/>
                  <a:gd name="T72" fmla="+- 0 1126 906"/>
                  <a:gd name="T73" fmla="*/ T72 w 856"/>
                  <a:gd name="T74" fmla="+- 0 1961 907"/>
                  <a:gd name="T75" fmla="*/ 1961 h 1257"/>
                  <a:gd name="T76" fmla="+- 0 1097 906"/>
                  <a:gd name="T77" fmla="*/ T76 w 856"/>
                  <a:gd name="T78" fmla="+- 0 2066 907"/>
                  <a:gd name="T79" fmla="*/ 2066 h 1257"/>
                  <a:gd name="T80" fmla="+- 0 1000 906"/>
                  <a:gd name="T81" fmla="*/ T80 w 856"/>
                  <a:gd name="T82" fmla="+- 0 2114 907"/>
                  <a:gd name="T83" fmla="*/ 2114 h 1257"/>
                  <a:gd name="T84" fmla="+- 0 966 906"/>
                  <a:gd name="T85" fmla="*/ T84 w 856"/>
                  <a:gd name="T86" fmla="+- 0 2120 907"/>
                  <a:gd name="T87" fmla="*/ 2120 h 1257"/>
                  <a:gd name="T88" fmla="+- 0 932 906"/>
                  <a:gd name="T89" fmla="*/ T88 w 856"/>
                  <a:gd name="T90" fmla="+- 0 2127 907"/>
                  <a:gd name="T91" fmla="*/ 2127 h 1257"/>
                  <a:gd name="T92" fmla="+- 0 918 906"/>
                  <a:gd name="T93" fmla="*/ T92 w 856"/>
                  <a:gd name="T94" fmla="+- 0 2136 907"/>
                  <a:gd name="T95" fmla="*/ 2136 h 1257"/>
                  <a:gd name="T96" fmla="+- 0 907 906"/>
                  <a:gd name="T97" fmla="*/ T96 w 856"/>
                  <a:gd name="T98" fmla="+- 0 2148 907"/>
                  <a:gd name="T99" fmla="*/ 2148 h 1257"/>
                  <a:gd name="T100" fmla="+- 0 913 906"/>
                  <a:gd name="T101" fmla="*/ T100 w 856"/>
                  <a:gd name="T102" fmla="+- 0 2154 907"/>
                  <a:gd name="T103" fmla="*/ 2154 h 1257"/>
                  <a:gd name="T104" fmla="+- 0 1392 906"/>
                  <a:gd name="T105" fmla="*/ T104 w 856"/>
                  <a:gd name="T106" fmla="+- 0 2152 907"/>
                  <a:gd name="T107" fmla="*/ 2152 h 1257"/>
                  <a:gd name="T108" fmla="+- 0 1393 906"/>
                  <a:gd name="T109" fmla="*/ T108 w 856"/>
                  <a:gd name="T110" fmla="+- 0 2149 907"/>
                  <a:gd name="T111" fmla="*/ 2149 h 1257"/>
                  <a:gd name="T112" fmla="+- 0 1393 906"/>
                  <a:gd name="T113" fmla="*/ T112 w 856"/>
                  <a:gd name="T114" fmla="+- 0 2142 907"/>
                  <a:gd name="T115" fmla="*/ 2142 h 1257"/>
                  <a:gd name="T116" fmla="+- 0 1375 906"/>
                  <a:gd name="T117" fmla="*/ T116 w 856"/>
                  <a:gd name="T118" fmla="+- 0 2129 907"/>
                  <a:gd name="T119" fmla="*/ 2129 h 1257"/>
                  <a:gd name="T120" fmla="+- 0 1346 906"/>
                  <a:gd name="T121" fmla="*/ T120 w 856"/>
                  <a:gd name="T122" fmla="+- 0 2123 907"/>
                  <a:gd name="T123" fmla="*/ 2123 h 1257"/>
                  <a:gd name="T124" fmla="+- 0 1283 906"/>
                  <a:gd name="T125" fmla="*/ T124 w 856"/>
                  <a:gd name="T126" fmla="+- 0 2111 907"/>
                  <a:gd name="T127" fmla="*/ 2111 h 1257"/>
                  <a:gd name="T128" fmla="+- 0 1213 906"/>
                  <a:gd name="T129" fmla="*/ T128 w 856"/>
                  <a:gd name="T130" fmla="+- 0 2070 907"/>
                  <a:gd name="T131" fmla="*/ 2070 h 1257"/>
                  <a:gd name="T132" fmla="+- 0 1179 906"/>
                  <a:gd name="T133" fmla="*/ T132 w 856"/>
                  <a:gd name="T134" fmla="+- 0 1996 907"/>
                  <a:gd name="T135" fmla="*/ 1996 h 1257"/>
                  <a:gd name="T136" fmla="+- 0 1175 906"/>
                  <a:gd name="T137" fmla="*/ T136 w 856"/>
                  <a:gd name="T138" fmla="+- 0 1949 907"/>
                  <a:gd name="T139" fmla="*/ 1949 h 1257"/>
                  <a:gd name="T140" fmla="+- 0 1173 906"/>
                  <a:gd name="T141" fmla="*/ T140 w 856"/>
                  <a:gd name="T142" fmla="+- 0 1903 907"/>
                  <a:gd name="T143" fmla="*/ 1903 h 1257"/>
                  <a:gd name="T144" fmla="+- 0 1172 906"/>
                  <a:gd name="T145" fmla="*/ T144 w 856"/>
                  <a:gd name="T146" fmla="+- 0 1026 907"/>
                  <a:gd name="T147" fmla="*/ 1026 h 1257"/>
                  <a:gd name="T148" fmla="+- 0 1173 906"/>
                  <a:gd name="T149" fmla="*/ T148 w 856"/>
                  <a:gd name="T150" fmla="+- 0 1011 907"/>
                  <a:gd name="T151" fmla="*/ 1011 h 1257"/>
                  <a:gd name="T152" fmla="+- 0 1336 906"/>
                  <a:gd name="T153" fmla="*/ T152 w 856"/>
                  <a:gd name="T154" fmla="+- 0 1009 907"/>
                  <a:gd name="T155" fmla="*/ 1009 h 1257"/>
                  <a:gd name="T156" fmla="+- 0 1301 906"/>
                  <a:gd name="T157" fmla="*/ T156 w 856"/>
                  <a:gd name="T158" fmla="+- 0 927 907"/>
                  <a:gd name="T159" fmla="*/ 927 h 1257"/>
                  <a:gd name="T160" fmla="+- 0 1276 906"/>
                  <a:gd name="T161" fmla="*/ T160 w 856"/>
                  <a:gd name="T162" fmla="+- 0 909 907"/>
                  <a:gd name="T163" fmla="*/ 909 h 1257"/>
                  <a:gd name="T164" fmla="+- 0 1127 906"/>
                  <a:gd name="T165" fmla="*/ T164 w 856"/>
                  <a:gd name="T166" fmla="+- 0 908 907"/>
                  <a:gd name="T167" fmla="*/ 908 h 1257"/>
                  <a:gd name="T168" fmla="+- 0 1257 906"/>
                  <a:gd name="T169" fmla="*/ T168 w 856"/>
                  <a:gd name="T170" fmla="+- 0 907 907"/>
                  <a:gd name="T171" fmla="*/ 907 h 1257"/>
                  <a:gd name="T172" fmla="+- 0 1127 906"/>
                  <a:gd name="T173" fmla="*/ T172 w 856"/>
                  <a:gd name="T174" fmla="+- 0 908 907"/>
                  <a:gd name="T175" fmla="*/ 908 h 1257"/>
                  <a:gd name="T176" fmla="+- 0 1257 906"/>
                  <a:gd name="T177" fmla="*/ T176 w 856"/>
                  <a:gd name="T178" fmla="+- 0 907 907"/>
                  <a:gd name="T179" fmla="*/ 907 h 1257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  <a:cxn ang="0">
                    <a:pos x="T21" y="T23"/>
                  </a:cxn>
                  <a:cxn ang="0">
                    <a:pos x="T25" y="T27"/>
                  </a:cxn>
                  <a:cxn ang="0">
                    <a:pos x="T29" y="T31"/>
                  </a:cxn>
                  <a:cxn ang="0">
                    <a:pos x="T33" y="T35"/>
                  </a:cxn>
                  <a:cxn ang="0">
                    <a:pos x="T37" y="T39"/>
                  </a:cxn>
                  <a:cxn ang="0">
                    <a:pos x="T41" y="T43"/>
                  </a:cxn>
                  <a:cxn ang="0">
                    <a:pos x="T45" y="T47"/>
                  </a:cxn>
                  <a:cxn ang="0">
                    <a:pos x="T49" y="T51"/>
                  </a:cxn>
                  <a:cxn ang="0">
                    <a:pos x="T53" y="T55"/>
                  </a:cxn>
                  <a:cxn ang="0">
                    <a:pos x="T57" y="T59"/>
                  </a:cxn>
                  <a:cxn ang="0">
                    <a:pos x="T61" y="T63"/>
                  </a:cxn>
                  <a:cxn ang="0">
                    <a:pos x="T65" y="T67"/>
                  </a:cxn>
                  <a:cxn ang="0">
                    <a:pos x="T69" y="T71"/>
                  </a:cxn>
                  <a:cxn ang="0">
                    <a:pos x="T73" y="T75"/>
                  </a:cxn>
                  <a:cxn ang="0">
                    <a:pos x="T77" y="T79"/>
                  </a:cxn>
                  <a:cxn ang="0">
                    <a:pos x="T81" y="T83"/>
                  </a:cxn>
                  <a:cxn ang="0">
                    <a:pos x="T85" y="T87"/>
                  </a:cxn>
                  <a:cxn ang="0">
                    <a:pos x="T89" y="T91"/>
                  </a:cxn>
                  <a:cxn ang="0">
                    <a:pos x="T93" y="T95"/>
                  </a:cxn>
                  <a:cxn ang="0">
                    <a:pos x="T97" y="T99"/>
                  </a:cxn>
                  <a:cxn ang="0">
                    <a:pos x="T101" y="T103"/>
                  </a:cxn>
                  <a:cxn ang="0">
                    <a:pos x="T105" y="T107"/>
                  </a:cxn>
                  <a:cxn ang="0">
                    <a:pos x="T109" y="T111"/>
                  </a:cxn>
                  <a:cxn ang="0">
                    <a:pos x="T113" y="T115"/>
                  </a:cxn>
                  <a:cxn ang="0">
                    <a:pos x="T117" y="T119"/>
                  </a:cxn>
                  <a:cxn ang="0">
                    <a:pos x="T121" y="T123"/>
                  </a:cxn>
                  <a:cxn ang="0">
                    <a:pos x="T125" y="T127"/>
                  </a:cxn>
                  <a:cxn ang="0">
                    <a:pos x="T129" y="T131"/>
                  </a:cxn>
                  <a:cxn ang="0">
                    <a:pos x="T133" y="T135"/>
                  </a:cxn>
                  <a:cxn ang="0">
                    <a:pos x="T137" y="T139"/>
                  </a:cxn>
                  <a:cxn ang="0">
                    <a:pos x="T141" y="T143"/>
                  </a:cxn>
                  <a:cxn ang="0">
                    <a:pos x="T145" y="T147"/>
                  </a:cxn>
                  <a:cxn ang="0">
                    <a:pos x="T149" y="T151"/>
                  </a:cxn>
                  <a:cxn ang="0">
                    <a:pos x="T153" y="T155"/>
                  </a:cxn>
                  <a:cxn ang="0">
                    <a:pos x="T157" y="T159"/>
                  </a:cxn>
                  <a:cxn ang="0">
                    <a:pos x="T161" y="T163"/>
                  </a:cxn>
                  <a:cxn ang="0">
                    <a:pos x="T165" y="T167"/>
                  </a:cxn>
                  <a:cxn ang="0">
                    <a:pos x="T169" y="T171"/>
                  </a:cxn>
                  <a:cxn ang="0">
                    <a:pos x="T173" y="T175"/>
                  </a:cxn>
                  <a:cxn ang="0">
                    <a:pos x="T177" y="T179"/>
                  </a:cxn>
                </a:cxnLst>
                <a:rect l="0" t="0" r="r" b="b"/>
                <a:pathLst>
                  <a:path w="856" h="1257">
                    <a:moveTo>
                      <a:pt x="430" y="102"/>
                    </a:moveTo>
                    <a:lnTo>
                      <a:pt x="277" y="102"/>
                    </a:lnTo>
                    <a:lnTo>
                      <a:pt x="280" y="109"/>
                    </a:lnTo>
                    <a:lnTo>
                      <a:pt x="641" y="996"/>
                    </a:lnTo>
                    <a:lnTo>
                      <a:pt x="731" y="1218"/>
                    </a:lnTo>
                    <a:lnTo>
                      <a:pt x="743" y="1240"/>
                    </a:lnTo>
                    <a:lnTo>
                      <a:pt x="757" y="1253"/>
                    </a:lnTo>
                    <a:lnTo>
                      <a:pt x="774" y="1257"/>
                    </a:lnTo>
                    <a:lnTo>
                      <a:pt x="796" y="1254"/>
                    </a:lnTo>
                    <a:lnTo>
                      <a:pt x="798" y="1253"/>
                    </a:lnTo>
                    <a:lnTo>
                      <a:pt x="800" y="1251"/>
                    </a:lnTo>
                    <a:lnTo>
                      <a:pt x="856" y="1113"/>
                    </a:lnTo>
                    <a:lnTo>
                      <a:pt x="826" y="1078"/>
                    </a:lnTo>
                    <a:lnTo>
                      <a:pt x="821" y="1068"/>
                    </a:lnTo>
                    <a:lnTo>
                      <a:pt x="819" y="1065"/>
                    </a:lnTo>
                    <a:lnTo>
                      <a:pt x="791" y="996"/>
                    </a:lnTo>
                    <a:lnTo>
                      <a:pt x="462" y="183"/>
                    </a:lnTo>
                    <a:lnTo>
                      <a:pt x="430" y="102"/>
                    </a:lnTo>
                    <a:close/>
                    <a:moveTo>
                      <a:pt x="91" y="1"/>
                    </a:moveTo>
                    <a:lnTo>
                      <a:pt x="6" y="1"/>
                    </a:lnTo>
                    <a:lnTo>
                      <a:pt x="4" y="3"/>
                    </a:lnTo>
                    <a:lnTo>
                      <a:pt x="0" y="12"/>
                    </a:lnTo>
                    <a:lnTo>
                      <a:pt x="2" y="16"/>
                    </a:lnTo>
                    <a:lnTo>
                      <a:pt x="12" y="23"/>
                    </a:lnTo>
                    <a:lnTo>
                      <a:pt x="20" y="29"/>
                    </a:lnTo>
                    <a:lnTo>
                      <a:pt x="28" y="30"/>
                    </a:lnTo>
                    <a:lnTo>
                      <a:pt x="48" y="33"/>
                    </a:lnTo>
                    <a:lnTo>
                      <a:pt x="68" y="36"/>
                    </a:lnTo>
                    <a:lnTo>
                      <a:pt x="108" y="40"/>
                    </a:lnTo>
                    <a:lnTo>
                      <a:pt x="163" y="51"/>
                    </a:lnTo>
                    <a:lnTo>
                      <a:pt x="197" y="74"/>
                    </a:lnTo>
                    <a:lnTo>
                      <a:pt x="216" y="110"/>
                    </a:lnTo>
                    <a:lnTo>
                      <a:pt x="221" y="165"/>
                    </a:lnTo>
                    <a:lnTo>
                      <a:pt x="221" y="549"/>
                    </a:lnTo>
                    <a:lnTo>
                      <a:pt x="221" y="837"/>
                    </a:lnTo>
                    <a:lnTo>
                      <a:pt x="221" y="922"/>
                    </a:lnTo>
                    <a:lnTo>
                      <a:pt x="221" y="979"/>
                    </a:lnTo>
                    <a:lnTo>
                      <a:pt x="220" y="1054"/>
                    </a:lnTo>
                    <a:lnTo>
                      <a:pt x="212" y="1115"/>
                    </a:lnTo>
                    <a:lnTo>
                      <a:pt x="191" y="1159"/>
                    </a:lnTo>
                    <a:lnTo>
                      <a:pt x="152" y="1188"/>
                    </a:lnTo>
                    <a:lnTo>
                      <a:pt x="94" y="1207"/>
                    </a:lnTo>
                    <a:lnTo>
                      <a:pt x="77" y="1210"/>
                    </a:lnTo>
                    <a:lnTo>
                      <a:pt x="60" y="1213"/>
                    </a:lnTo>
                    <a:lnTo>
                      <a:pt x="43" y="1216"/>
                    </a:lnTo>
                    <a:lnTo>
                      <a:pt x="26" y="1220"/>
                    </a:lnTo>
                    <a:lnTo>
                      <a:pt x="18" y="1222"/>
                    </a:lnTo>
                    <a:lnTo>
                      <a:pt x="12" y="1229"/>
                    </a:lnTo>
                    <a:lnTo>
                      <a:pt x="2" y="1237"/>
                    </a:lnTo>
                    <a:lnTo>
                      <a:pt x="1" y="1241"/>
                    </a:lnTo>
                    <a:lnTo>
                      <a:pt x="4" y="1246"/>
                    </a:lnTo>
                    <a:lnTo>
                      <a:pt x="7" y="1247"/>
                    </a:lnTo>
                    <a:lnTo>
                      <a:pt x="483" y="1247"/>
                    </a:lnTo>
                    <a:lnTo>
                      <a:pt x="486" y="1245"/>
                    </a:lnTo>
                    <a:lnTo>
                      <a:pt x="487" y="1242"/>
                    </a:lnTo>
                    <a:lnTo>
                      <a:pt x="489" y="1239"/>
                    </a:lnTo>
                    <a:lnTo>
                      <a:pt x="487" y="1235"/>
                    </a:lnTo>
                    <a:lnTo>
                      <a:pt x="477" y="1228"/>
                    </a:lnTo>
                    <a:lnTo>
                      <a:pt x="469" y="1222"/>
                    </a:lnTo>
                    <a:lnTo>
                      <a:pt x="461" y="1220"/>
                    </a:lnTo>
                    <a:lnTo>
                      <a:pt x="440" y="1216"/>
                    </a:lnTo>
                    <a:lnTo>
                      <a:pt x="398" y="1208"/>
                    </a:lnTo>
                    <a:lnTo>
                      <a:pt x="377" y="1204"/>
                    </a:lnTo>
                    <a:lnTo>
                      <a:pt x="339" y="1189"/>
                    </a:lnTo>
                    <a:lnTo>
                      <a:pt x="307" y="1163"/>
                    </a:lnTo>
                    <a:lnTo>
                      <a:pt x="285" y="1129"/>
                    </a:lnTo>
                    <a:lnTo>
                      <a:pt x="273" y="1089"/>
                    </a:lnTo>
                    <a:lnTo>
                      <a:pt x="271" y="1066"/>
                    </a:lnTo>
                    <a:lnTo>
                      <a:pt x="269" y="1042"/>
                    </a:lnTo>
                    <a:lnTo>
                      <a:pt x="267" y="1019"/>
                    </a:lnTo>
                    <a:lnTo>
                      <a:pt x="267" y="996"/>
                    </a:lnTo>
                    <a:lnTo>
                      <a:pt x="266" y="904"/>
                    </a:lnTo>
                    <a:lnTo>
                      <a:pt x="266" y="119"/>
                    </a:lnTo>
                    <a:lnTo>
                      <a:pt x="266" y="115"/>
                    </a:lnTo>
                    <a:lnTo>
                      <a:pt x="267" y="104"/>
                    </a:lnTo>
                    <a:lnTo>
                      <a:pt x="277" y="102"/>
                    </a:lnTo>
                    <a:lnTo>
                      <a:pt x="430" y="102"/>
                    </a:lnTo>
                    <a:lnTo>
                      <a:pt x="403" y="36"/>
                    </a:lnTo>
                    <a:lnTo>
                      <a:pt x="395" y="20"/>
                    </a:lnTo>
                    <a:lnTo>
                      <a:pt x="384" y="8"/>
                    </a:lnTo>
                    <a:lnTo>
                      <a:pt x="370" y="2"/>
                    </a:lnTo>
                    <a:lnTo>
                      <a:pt x="366" y="1"/>
                    </a:lnTo>
                    <a:lnTo>
                      <a:pt x="221" y="1"/>
                    </a:lnTo>
                    <a:lnTo>
                      <a:pt x="91" y="1"/>
                    </a:lnTo>
                    <a:close/>
                    <a:moveTo>
                      <a:pt x="351" y="0"/>
                    </a:moveTo>
                    <a:lnTo>
                      <a:pt x="286" y="1"/>
                    </a:lnTo>
                    <a:lnTo>
                      <a:pt x="221" y="1"/>
                    </a:lnTo>
                    <a:lnTo>
                      <a:pt x="366" y="1"/>
                    </a:lnTo>
                    <a:lnTo>
                      <a:pt x="351" y="0"/>
                    </a:lnTo>
                    <a:close/>
                  </a:path>
                </a:pathLst>
              </a:custGeom>
              <a:solidFill>
                <a:srgbClr val="00A650"/>
              </a:solidFill>
              <a:ln>
                <a:noFill/>
              </a:ln>
              <a:extLst>
                <a:ext uri="{91240B29-F687-4f45-9708-019B960494DF}">
                  <a14:hiddenLine xmlns:lc="http://schemas.openxmlformats.org/drawingml/2006/lockedCanvas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w16="http://schemas.microsoft.com/office/word/2018/wordml" xmlns:w16cid="http://schemas.microsoft.com/office/word/2016/wordml/cid" xmlns:w16cex="http://schemas.microsoft.com/office/word/2018/wordml/cex" xmlns:am3d="http://schemas.microsoft.com/office/drawing/2017/model3d" xmlns:aink="http://schemas.microsoft.com/office/drawing/2016/ink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5="http://schemas.microsoft.com/office/word/2012/wordml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cx1="http://schemas.microsoft.com/office/drawing/2015/9/8/chartex" xmlns:cx="http://schemas.microsoft.com/office/drawing/2014/chartex" xmlns:wpc="http://schemas.microsoft.com/office/word/2010/wordprocessingCanvas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" name="AutoShape 7">
                <a:extLst>
                  <a:ext uri="{FF2B5EF4-FFF2-40B4-BE49-F238E27FC236}">
                    <a16:creationId xmlns:a16="http://schemas.microsoft.com/office/drawing/2014/main" id="{1964C2BC-B9D8-5B43-A372-A626B76AF0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89" y="907"/>
                <a:ext cx="763" cy="1248"/>
              </a:xfrm>
              <a:custGeom>
                <a:avLst/>
                <a:gdLst>
                  <a:gd name="T0" fmla="+- 0 2179 1789"/>
                  <a:gd name="T1" fmla="*/ T0 w 763"/>
                  <a:gd name="T2" fmla="+- 0 994 907"/>
                  <a:gd name="T3" fmla="*/ 994 h 1248"/>
                  <a:gd name="T4" fmla="+- 0 2187 1789"/>
                  <a:gd name="T5" fmla="*/ T4 w 763"/>
                  <a:gd name="T6" fmla="+- 0 1011 907"/>
                  <a:gd name="T7" fmla="*/ 1011 h 1248"/>
                  <a:gd name="T8" fmla="+- 0 2186 1789"/>
                  <a:gd name="T9" fmla="*/ T8 w 763"/>
                  <a:gd name="T10" fmla="+- 0 2005 907"/>
                  <a:gd name="T11" fmla="*/ 2005 h 1248"/>
                  <a:gd name="T12" fmla="+- 0 2184 1789"/>
                  <a:gd name="T13" fmla="*/ T12 w 763"/>
                  <a:gd name="T14" fmla="+- 0 2026 907"/>
                  <a:gd name="T15" fmla="*/ 2026 h 1248"/>
                  <a:gd name="T16" fmla="+- 0 2164 1789"/>
                  <a:gd name="T17" fmla="*/ T16 w 763"/>
                  <a:gd name="T18" fmla="+- 0 2083 907"/>
                  <a:gd name="T19" fmla="*/ 2083 h 1248"/>
                  <a:gd name="T20" fmla="+- 0 2111 1789"/>
                  <a:gd name="T21" fmla="*/ T20 w 763"/>
                  <a:gd name="T22" fmla="+- 0 2110 907"/>
                  <a:gd name="T23" fmla="*/ 2110 h 1248"/>
                  <a:gd name="T24" fmla="+- 0 2023 1789"/>
                  <a:gd name="T25" fmla="*/ T24 w 763"/>
                  <a:gd name="T26" fmla="+- 0 2123 907"/>
                  <a:gd name="T27" fmla="*/ 2123 h 1248"/>
                  <a:gd name="T28" fmla="+- 0 1985 1789"/>
                  <a:gd name="T29" fmla="*/ T28 w 763"/>
                  <a:gd name="T30" fmla="+- 0 2129 907"/>
                  <a:gd name="T31" fmla="*/ 2129 h 1248"/>
                  <a:gd name="T32" fmla="+- 0 1967 1789"/>
                  <a:gd name="T33" fmla="*/ T32 w 763"/>
                  <a:gd name="T34" fmla="+- 0 2143 907"/>
                  <a:gd name="T35" fmla="*/ 2143 h 1248"/>
                  <a:gd name="T36" fmla="+- 0 1970 1789"/>
                  <a:gd name="T37" fmla="*/ T36 w 763"/>
                  <a:gd name="T38" fmla="+- 0 2153 907"/>
                  <a:gd name="T39" fmla="*/ 2153 h 1248"/>
                  <a:gd name="T40" fmla="+- 0 2546 1789"/>
                  <a:gd name="T41" fmla="*/ T40 w 763"/>
                  <a:gd name="T42" fmla="+- 0 2155 907"/>
                  <a:gd name="T43" fmla="*/ 2155 h 1248"/>
                  <a:gd name="T44" fmla="+- 0 2552 1789"/>
                  <a:gd name="T45" fmla="*/ T44 w 763"/>
                  <a:gd name="T46" fmla="+- 0 2147 907"/>
                  <a:gd name="T47" fmla="*/ 2147 h 1248"/>
                  <a:gd name="T48" fmla="+- 0 2540 1789"/>
                  <a:gd name="T49" fmla="*/ T48 w 763"/>
                  <a:gd name="T50" fmla="+- 0 2135 907"/>
                  <a:gd name="T51" fmla="*/ 2135 h 1248"/>
                  <a:gd name="T52" fmla="+- 0 2523 1789"/>
                  <a:gd name="T53" fmla="*/ T52 w 763"/>
                  <a:gd name="T54" fmla="+- 0 2127 907"/>
                  <a:gd name="T55" fmla="*/ 2127 h 1248"/>
                  <a:gd name="T56" fmla="+- 0 2441 1789"/>
                  <a:gd name="T57" fmla="*/ T56 w 763"/>
                  <a:gd name="T58" fmla="+- 0 2116 907"/>
                  <a:gd name="T59" fmla="*/ 2116 h 1248"/>
                  <a:gd name="T60" fmla="+- 0 2375 1789"/>
                  <a:gd name="T61" fmla="*/ T60 w 763"/>
                  <a:gd name="T62" fmla="+- 0 2100 907"/>
                  <a:gd name="T63" fmla="*/ 2100 h 1248"/>
                  <a:gd name="T64" fmla="+- 0 2336 1789"/>
                  <a:gd name="T65" fmla="*/ T64 w 763"/>
                  <a:gd name="T66" fmla="+- 0 2055 907"/>
                  <a:gd name="T67" fmla="*/ 2055 h 1248"/>
                  <a:gd name="T68" fmla="+- 0 2329 1789"/>
                  <a:gd name="T69" fmla="*/ T68 w 763"/>
                  <a:gd name="T70" fmla="+- 0 2005 907"/>
                  <a:gd name="T71" fmla="*/ 2005 h 1248"/>
                  <a:gd name="T72" fmla="+- 0 2329 1789"/>
                  <a:gd name="T73" fmla="*/ T72 w 763"/>
                  <a:gd name="T74" fmla="+- 0 1051 907"/>
                  <a:gd name="T75" fmla="*/ 1051 h 1248"/>
                  <a:gd name="T76" fmla="+- 0 2337 1789"/>
                  <a:gd name="T77" fmla="*/ T76 w 763"/>
                  <a:gd name="T78" fmla="+- 0 1007 907"/>
                  <a:gd name="T79" fmla="*/ 1007 h 1248"/>
                  <a:gd name="T80" fmla="+- 0 2201 1789"/>
                  <a:gd name="T81" fmla="*/ T80 w 763"/>
                  <a:gd name="T82" fmla="+- 0 907 907"/>
                  <a:gd name="T83" fmla="*/ 907 h 1248"/>
                  <a:gd name="T84" fmla="+- 0 2174 1789"/>
                  <a:gd name="T85" fmla="*/ T84 w 763"/>
                  <a:gd name="T86" fmla="+- 0 913 907"/>
                  <a:gd name="T87" fmla="*/ 913 h 1248"/>
                  <a:gd name="T88" fmla="+- 0 2157 1789"/>
                  <a:gd name="T89" fmla="*/ T88 w 763"/>
                  <a:gd name="T90" fmla="+- 0 937 907"/>
                  <a:gd name="T91" fmla="*/ 937 h 1248"/>
                  <a:gd name="T92" fmla="+- 0 1789 1789"/>
                  <a:gd name="T93" fmla="*/ T92 w 763"/>
                  <a:gd name="T94" fmla="+- 0 1846 907"/>
                  <a:gd name="T95" fmla="*/ 1846 h 1248"/>
                  <a:gd name="T96" fmla="+- 0 2179 1789"/>
                  <a:gd name="T97" fmla="*/ T96 w 763"/>
                  <a:gd name="T98" fmla="+- 0 994 907"/>
                  <a:gd name="T99" fmla="*/ 994 h 1248"/>
                  <a:gd name="T100" fmla="+- 0 2351 1789"/>
                  <a:gd name="T101" fmla="*/ T100 w 763"/>
                  <a:gd name="T102" fmla="+- 0 982 907"/>
                  <a:gd name="T103" fmla="*/ 982 h 1248"/>
                  <a:gd name="T104" fmla="+- 0 2409 1789"/>
                  <a:gd name="T105" fmla="*/ T104 w 763"/>
                  <a:gd name="T106" fmla="+- 0 954 907"/>
                  <a:gd name="T107" fmla="*/ 954 h 1248"/>
                  <a:gd name="T108" fmla="+- 0 2494 1789"/>
                  <a:gd name="T109" fmla="*/ T108 w 763"/>
                  <a:gd name="T110" fmla="+- 0 942 907"/>
                  <a:gd name="T111" fmla="*/ 942 h 1248"/>
                  <a:gd name="T112" fmla="+- 0 2530 1789"/>
                  <a:gd name="T113" fmla="*/ T112 w 763"/>
                  <a:gd name="T114" fmla="+- 0 936 907"/>
                  <a:gd name="T115" fmla="*/ 936 h 1248"/>
                  <a:gd name="T116" fmla="+- 0 2549 1789"/>
                  <a:gd name="T117" fmla="*/ T116 w 763"/>
                  <a:gd name="T118" fmla="+- 0 920 907"/>
                  <a:gd name="T119" fmla="*/ 920 h 1248"/>
                  <a:gd name="T120" fmla="+- 0 2546 1789"/>
                  <a:gd name="T121" fmla="*/ T120 w 763"/>
                  <a:gd name="T122" fmla="+- 0 909 907"/>
                  <a:gd name="T123" fmla="*/ 909 h 1248"/>
                  <a:gd name="T124" fmla="+- 0 2286 1789"/>
                  <a:gd name="T125" fmla="*/ T124 w 763"/>
                  <a:gd name="T126" fmla="+- 0 908 907"/>
                  <a:gd name="T127" fmla="*/ 908 h 1248"/>
                  <a:gd name="T128" fmla="+- 0 2544 1789"/>
                  <a:gd name="T129" fmla="*/ T128 w 763"/>
                  <a:gd name="T130" fmla="+- 0 908 907"/>
                  <a:gd name="T131" fmla="*/ 908 h 1248"/>
                  <a:gd name="T132" fmla="+- 0 2544 1789"/>
                  <a:gd name="T133" fmla="*/ T132 w 763"/>
                  <a:gd name="T134" fmla="+- 0 908 907"/>
                  <a:gd name="T135" fmla="*/ 908 h 124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  <a:cxn ang="0">
                    <a:pos x="T21" y="T23"/>
                  </a:cxn>
                  <a:cxn ang="0">
                    <a:pos x="T25" y="T27"/>
                  </a:cxn>
                  <a:cxn ang="0">
                    <a:pos x="T29" y="T31"/>
                  </a:cxn>
                  <a:cxn ang="0">
                    <a:pos x="T33" y="T35"/>
                  </a:cxn>
                  <a:cxn ang="0">
                    <a:pos x="T37" y="T39"/>
                  </a:cxn>
                  <a:cxn ang="0">
                    <a:pos x="T41" y="T43"/>
                  </a:cxn>
                  <a:cxn ang="0">
                    <a:pos x="T45" y="T47"/>
                  </a:cxn>
                  <a:cxn ang="0">
                    <a:pos x="T49" y="T51"/>
                  </a:cxn>
                  <a:cxn ang="0">
                    <a:pos x="T53" y="T55"/>
                  </a:cxn>
                  <a:cxn ang="0">
                    <a:pos x="T57" y="T59"/>
                  </a:cxn>
                  <a:cxn ang="0">
                    <a:pos x="T61" y="T63"/>
                  </a:cxn>
                  <a:cxn ang="0">
                    <a:pos x="T65" y="T67"/>
                  </a:cxn>
                  <a:cxn ang="0">
                    <a:pos x="T69" y="T71"/>
                  </a:cxn>
                  <a:cxn ang="0">
                    <a:pos x="T73" y="T75"/>
                  </a:cxn>
                  <a:cxn ang="0">
                    <a:pos x="T77" y="T79"/>
                  </a:cxn>
                  <a:cxn ang="0">
                    <a:pos x="T81" y="T83"/>
                  </a:cxn>
                  <a:cxn ang="0">
                    <a:pos x="T85" y="T87"/>
                  </a:cxn>
                  <a:cxn ang="0">
                    <a:pos x="T89" y="T91"/>
                  </a:cxn>
                  <a:cxn ang="0">
                    <a:pos x="T93" y="T95"/>
                  </a:cxn>
                  <a:cxn ang="0">
                    <a:pos x="T97" y="T99"/>
                  </a:cxn>
                  <a:cxn ang="0">
                    <a:pos x="T101" y="T103"/>
                  </a:cxn>
                  <a:cxn ang="0">
                    <a:pos x="T105" y="T107"/>
                  </a:cxn>
                  <a:cxn ang="0">
                    <a:pos x="T109" y="T111"/>
                  </a:cxn>
                  <a:cxn ang="0">
                    <a:pos x="T113" y="T115"/>
                  </a:cxn>
                  <a:cxn ang="0">
                    <a:pos x="T117" y="T119"/>
                  </a:cxn>
                  <a:cxn ang="0">
                    <a:pos x="T121" y="T123"/>
                  </a:cxn>
                  <a:cxn ang="0">
                    <a:pos x="T125" y="T127"/>
                  </a:cxn>
                  <a:cxn ang="0">
                    <a:pos x="T129" y="T131"/>
                  </a:cxn>
                  <a:cxn ang="0">
                    <a:pos x="T133" y="T135"/>
                  </a:cxn>
                </a:cxnLst>
                <a:rect l="0" t="0" r="r" b="b"/>
                <a:pathLst>
                  <a:path w="763" h="1248">
                    <a:moveTo>
                      <a:pt x="555" y="87"/>
                    </a:moveTo>
                    <a:lnTo>
                      <a:pt x="390" y="87"/>
                    </a:lnTo>
                    <a:lnTo>
                      <a:pt x="397" y="97"/>
                    </a:lnTo>
                    <a:lnTo>
                      <a:pt x="398" y="104"/>
                    </a:lnTo>
                    <a:lnTo>
                      <a:pt x="398" y="1087"/>
                    </a:lnTo>
                    <a:lnTo>
                      <a:pt x="397" y="1098"/>
                    </a:lnTo>
                    <a:lnTo>
                      <a:pt x="396" y="1108"/>
                    </a:lnTo>
                    <a:lnTo>
                      <a:pt x="395" y="1119"/>
                    </a:lnTo>
                    <a:lnTo>
                      <a:pt x="389" y="1152"/>
                    </a:lnTo>
                    <a:lnTo>
                      <a:pt x="375" y="1176"/>
                    </a:lnTo>
                    <a:lnTo>
                      <a:pt x="353" y="1192"/>
                    </a:lnTo>
                    <a:lnTo>
                      <a:pt x="322" y="1203"/>
                    </a:lnTo>
                    <a:lnTo>
                      <a:pt x="293" y="1208"/>
                    </a:lnTo>
                    <a:lnTo>
                      <a:pt x="234" y="1216"/>
                    </a:lnTo>
                    <a:lnTo>
                      <a:pt x="205" y="1220"/>
                    </a:lnTo>
                    <a:lnTo>
                      <a:pt x="196" y="1222"/>
                    </a:lnTo>
                    <a:lnTo>
                      <a:pt x="189" y="1228"/>
                    </a:lnTo>
                    <a:lnTo>
                      <a:pt x="178" y="1236"/>
                    </a:lnTo>
                    <a:lnTo>
                      <a:pt x="177" y="1241"/>
                    </a:lnTo>
                    <a:lnTo>
                      <a:pt x="181" y="1246"/>
                    </a:lnTo>
                    <a:lnTo>
                      <a:pt x="183" y="1248"/>
                    </a:lnTo>
                    <a:lnTo>
                      <a:pt x="757" y="1248"/>
                    </a:lnTo>
                    <a:lnTo>
                      <a:pt x="760" y="1246"/>
                    </a:lnTo>
                    <a:lnTo>
                      <a:pt x="763" y="1240"/>
                    </a:lnTo>
                    <a:lnTo>
                      <a:pt x="762" y="1236"/>
                    </a:lnTo>
                    <a:lnTo>
                      <a:pt x="751" y="1228"/>
                    </a:lnTo>
                    <a:lnTo>
                      <a:pt x="743" y="1222"/>
                    </a:lnTo>
                    <a:lnTo>
                      <a:pt x="734" y="1220"/>
                    </a:lnTo>
                    <a:lnTo>
                      <a:pt x="707" y="1216"/>
                    </a:lnTo>
                    <a:lnTo>
                      <a:pt x="652" y="1209"/>
                    </a:lnTo>
                    <a:lnTo>
                      <a:pt x="625" y="1204"/>
                    </a:lnTo>
                    <a:lnTo>
                      <a:pt x="586" y="1193"/>
                    </a:lnTo>
                    <a:lnTo>
                      <a:pt x="562" y="1175"/>
                    </a:lnTo>
                    <a:lnTo>
                      <a:pt x="547" y="1148"/>
                    </a:lnTo>
                    <a:lnTo>
                      <a:pt x="541" y="1108"/>
                    </a:lnTo>
                    <a:lnTo>
                      <a:pt x="540" y="1098"/>
                    </a:lnTo>
                    <a:lnTo>
                      <a:pt x="540" y="153"/>
                    </a:lnTo>
                    <a:lnTo>
                      <a:pt x="540" y="144"/>
                    </a:lnTo>
                    <a:lnTo>
                      <a:pt x="541" y="135"/>
                    </a:lnTo>
                    <a:lnTo>
                      <a:pt x="548" y="100"/>
                    </a:lnTo>
                    <a:lnTo>
                      <a:pt x="555" y="87"/>
                    </a:lnTo>
                    <a:close/>
                    <a:moveTo>
                      <a:pt x="412" y="0"/>
                    </a:moveTo>
                    <a:lnTo>
                      <a:pt x="396" y="1"/>
                    </a:lnTo>
                    <a:lnTo>
                      <a:pt x="385" y="6"/>
                    </a:lnTo>
                    <a:lnTo>
                      <a:pt x="376" y="16"/>
                    </a:lnTo>
                    <a:lnTo>
                      <a:pt x="368" y="30"/>
                    </a:lnTo>
                    <a:lnTo>
                      <a:pt x="277" y="257"/>
                    </a:lnTo>
                    <a:lnTo>
                      <a:pt x="0" y="939"/>
                    </a:lnTo>
                    <a:lnTo>
                      <a:pt x="35" y="957"/>
                    </a:lnTo>
                    <a:lnTo>
                      <a:pt x="390" y="87"/>
                    </a:lnTo>
                    <a:lnTo>
                      <a:pt x="555" y="87"/>
                    </a:lnTo>
                    <a:lnTo>
                      <a:pt x="562" y="75"/>
                    </a:lnTo>
                    <a:lnTo>
                      <a:pt x="586" y="58"/>
                    </a:lnTo>
                    <a:lnTo>
                      <a:pt x="620" y="47"/>
                    </a:lnTo>
                    <a:lnTo>
                      <a:pt x="648" y="42"/>
                    </a:lnTo>
                    <a:lnTo>
                      <a:pt x="705" y="35"/>
                    </a:lnTo>
                    <a:lnTo>
                      <a:pt x="733" y="30"/>
                    </a:lnTo>
                    <a:lnTo>
                      <a:pt x="741" y="29"/>
                    </a:lnTo>
                    <a:lnTo>
                      <a:pt x="749" y="22"/>
                    </a:lnTo>
                    <a:lnTo>
                      <a:pt x="760" y="13"/>
                    </a:lnTo>
                    <a:lnTo>
                      <a:pt x="761" y="8"/>
                    </a:lnTo>
                    <a:lnTo>
                      <a:pt x="757" y="2"/>
                    </a:lnTo>
                    <a:lnTo>
                      <a:pt x="755" y="1"/>
                    </a:lnTo>
                    <a:lnTo>
                      <a:pt x="497" y="1"/>
                    </a:lnTo>
                    <a:lnTo>
                      <a:pt x="412" y="0"/>
                    </a:lnTo>
                    <a:close/>
                    <a:moveTo>
                      <a:pt x="755" y="1"/>
                    </a:moveTo>
                    <a:lnTo>
                      <a:pt x="497" y="1"/>
                    </a:lnTo>
                    <a:lnTo>
                      <a:pt x="755" y="1"/>
                    </a:lnTo>
                    <a:close/>
                  </a:path>
                </a:pathLst>
              </a:custGeom>
              <a:solidFill>
                <a:srgbClr val="BCBEC0"/>
              </a:solidFill>
              <a:ln>
                <a:noFill/>
              </a:ln>
              <a:extLst>
                <a:ext uri="{91240B29-F687-4f45-9708-019B960494DF}">
                  <a14:hiddenLine xmlns:lc="http://schemas.openxmlformats.org/drawingml/2006/lockedCanvas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w16="http://schemas.microsoft.com/office/word/2018/wordml" xmlns:w16cid="http://schemas.microsoft.com/office/word/2016/wordml/cid" xmlns:w16cex="http://schemas.microsoft.com/office/word/2018/wordml/cex" xmlns:am3d="http://schemas.microsoft.com/office/drawing/2017/model3d" xmlns:aink="http://schemas.microsoft.com/office/drawing/2016/ink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5="http://schemas.microsoft.com/office/word/2012/wordml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cx1="http://schemas.microsoft.com/office/drawing/2015/9/8/chartex" xmlns:cx="http://schemas.microsoft.com/office/drawing/2014/chartex" xmlns:wpc="http://schemas.microsoft.com/office/word/2010/wordprocessingCanvas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25" name="Freeform 8">
              <a:extLst>
                <a:ext uri="{FF2B5EF4-FFF2-40B4-BE49-F238E27FC236}">
                  <a16:creationId xmlns:a16="http://schemas.microsoft.com/office/drawing/2014/main" id="{F60B8736-79E3-2842-9D57-A7AE6616BF2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4425" y="495300"/>
              <a:ext cx="230505" cy="294640"/>
            </a:xfrm>
            <a:custGeom>
              <a:avLst/>
              <a:gdLst>
                <a:gd name="T0" fmla="+- 0 3011 2660"/>
                <a:gd name="T1" fmla="*/ T0 w 363"/>
                <a:gd name="T2" fmla="+- 0 1691 1691"/>
                <a:gd name="T3" fmla="*/ 1691 h 464"/>
                <a:gd name="T4" fmla="+- 0 3006 2660"/>
                <a:gd name="T5" fmla="*/ T4 w 363"/>
                <a:gd name="T6" fmla="+- 0 1692 1691"/>
                <a:gd name="T7" fmla="*/ 1692 h 464"/>
                <a:gd name="T8" fmla="+- 0 2996 2660"/>
                <a:gd name="T9" fmla="*/ T8 w 363"/>
                <a:gd name="T10" fmla="+- 0 1705 1691"/>
                <a:gd name="T11" fmla="*/ 1705 h 464"/>
                <a:gd name="T12" fmla="+- 0 2988 2660"/>
                <a:gd name="T13" fmla="*/ T12 w 363"/>
                <a:gd name="T14" fmla="+- 0 1714 1691"/>
                <a:gd name="T15" fmla="*/ 1714 h 464"/>
                <a:gd name="T16" fmla="+- 0 2984 2660"/>
                <a:gd name="T17" fmla="*/ T16 w 363"/>
                <a:gd name="T18" fmla="+- 0 1724 1691"/>
                <a:gd name="T19" fmla="*/ 1724 h 464"/>
                <a:gd name="T20" fmla="+- 0 2961 2660"/>
                <a:gd name="T21" fmla="*/ T20 w 363"/>
                <a:gd name="T22" fmla="+- 0 1793 1691"/>
                <a:gd name="T23" fmla="*/ 1793 h 464"/>
                <a:gd name="T24" fmla="+- 0 2939 2660"/>
                <a:gd name="T25" fmla="*/ T24 w 363"/>
                <a:gd name="T26" fmla="+- 0 1863 1691"/>
                <a:gd name="T27" fmla="*/ 1863 h 464"/>
                <a:gd name="T28" fmla="+- 0 2916 2660"/>
                <a:gd name="T29" fmla="*/ T28 w 363"/>
                <a:gd name="T30" fmla="+- 0 1933 1691"/>
                <a:gd name="T31" fmla="*/ 1933 h 464"/>
                <a:gd name="T32" fmla="+- 0 2890 2660"/>
                <a:gd name="T33" fmla="*/ T32 w 363"/>
                <a:gd name="T34" fmla="+- 0 2001 1691"/>
                <a:gd name="T35" fmla="*/ 2001 h 464"/>
                <a:gd name="T36" fmla="+- 0 2834 2660"/>
                <a:gd name="T37" fmla="*/ T36 w 363"/>
                <a:gd name="T38" fmla="+- 0 2081 1691"/>
                <a:gd name="T39" fmla="*/ 2081 h 464"/>
                <a:gd name="T40" fmla="+- 0 2744 2660"/>
                <a:gd name="T41" fmla="*/ T40 w 363"/>
                <a:gd name="T42" fmla="+- 0 2116 1691"/>
                <a:gd name="T43" fmla="*/ 2116 h 464"/>
                <a:gd name="T44" fmla="+- 0 2665 2660"/>
                <a:gd name="T45" fmla="*/ T44 w 363"/>
                <a:gd name="T46" fmla="+- 0 2120 1691"/>
                <a:gd name="T47" fmla="*/ 2120 h 464"/>
                <a:gd name="T48" fmla="+- 0 2660 2660"/>
                <a:gd name="T49" fmla="*/ T48 w 363"/>
                <a:gd name="T50" fmla="+- 0 2128 1691"/>
                <a:gd name="T51" fmla="*/ 2128 h 464"/>
                <a:gd name="T52" fmla="+- 0 2672 2660"/>
                <a:gd name="T53" fmla="*/ T52 w 363"/>
                <a:gd name="T54" fmla="+- 0 2152 1691"/>
                <a:gd name="T55" fmla="*/ 2152 h 464"/>
                <a:gd name="T56" fmla="+- 0 2675 2660"/>
                <a:gd name="T57" fmla="*/ T56 w 363"/>
                <a:gd name="T58" fmla="+- 0 2154 1691"/>
                <a:gd name="T59" fmla="*/ 2154 h 464"/>
                <a:gd name="T60" fmla="+- 0 2994 2660"/>
                <a:gd name="T61" fmla="*/ T60 w 363"/>
                <a:gd name="T62" fmla="+- 0 2154 1691"/>
                <a:gd name="T63" fmla="*/ 2154 h 464"/>
                <a:gd name="T64" fmla="+- 0 2999 2660"/>
                <a:gd name="T65" fmla="*/ T64 w 363"/>
                <a:gd name="T66" fmla="+- 0 2150 1691"/>
                <a:gd name="T67" fmla="*/ 2150 h 464"/>
                <a:gd name="T68" fmla="+- 0 3023 2660"/>
                <a:gd name="T69" fmla="*/ T68 w 363"/>
                <a:gd name="T70" fmla="+- 0 1699 1691"/>
                <a:gd name="T71" fmla="*/ 1699 h 464"/>
                <a:gd name="T72" fmla="+- 0 3020 2660"/>
                <a:gd name="T73" fmla="*/ T72 w 363"/>
                <a:gd name="T74" fmla="+- 0 1695 1691"/>
                <a:gd name="T75" fmla="*/ 1695 h 464"/>
                <a:gd name="T76" fmla="+- 0 3011 2660"/>
                <a:gd name="T77" fmla="*/ T76 w 363"/>
                <a:gd name="T78" fmla="+- 0 1691 1691"/>
                <a:gd name="T79" fmla="*/ 1691 h 46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</a:cxnLst>
              <a:rect l="0" t="0" r="r" b="b"/>
              <a:pathLst>
                <a:path w="363" h="464">
                  <a:moveTo>
                    <a:pt x="351" y="0"/>
                  </a:moveTo>
                  <a:lnTo>
                    <a:pt x="346" y="1"/>
                  </a:lnTo>
                  <a:lnTo>
                    <a:pt x="336" y="14"/>
                  </a:lnTo>
                  <a:lnTo>
                    <a:pt x="328" y="23"/>
                  </a:lnTo>
                  <a:lnTo>
                    <a:pt x="324" y="33"/>
                  </a:lnTo>
                  <a:lnTo>
                    <a:pt x="301" y="102"/>
                  </a:lnTo>
                  <a:lnTo>
                    <a:pt x="279" y="172"/>
                  </a:lnTo>
                  <a:lnTo>
                    <a:pt x="256" y="242"/>
                  </a:lnTo>
                  <a:lnTo>
                    <a:pt x="230" y="310"/>
                  </a:lnTo>
                  <a:lnTo>
                    <a:pt x="174" y="390"/>
                  </a:lnTo>
                  <a:lnTo>
                    <a:pt x="84" y="425"/>
                  </a:lnTo>
                  <a:lnTo>
                    <a:pt x="5" y="429"/>
                  </a:lnTo>
                  <a:lnTo>
                    <a:pt x="0" y="437"/>
                  </a:lnTo>
                  <a:lnTo>
                    <a:pt x="12" y="461"/>
                  </a:lnTo>
                  <a:lnTo>
                    <a:pt x="15" y="463"/>
                  </a:lnTo>
                  <a:lnTo>
                    <a:pt x="334" y="463"/>
                  </a:lnTo>
                  <a:lnTo>
                    <a:pt x="339" y="459"/>
                  </a:lnTo>
                  <a:lnTo>
                    <a:pt x="363" y="8"/>
                  </a:lnTo>
                  <a:lnTo>
                    <a:pt x="360" y="4"/>
                  </a:lnTo>
                  <a:lnTo>
                    <a:pt x="351" y="0"/>
                  </a:ln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lc="http://schemas.openxmlformats.org/drawingml/2006/lockedCanvas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w16="http://schemas.microsoft.com/office/word/2018/wordml" xmlns:w16cid="http://schemas.microsoft.com/office/word/2016/wordml/cid" xmlns:w16cex="http://schemas.microsoft.com/office/word/2018/wordml/cex" xmlns:am3d="http://schemas.microsoft.com/office/drawing/2017/model3d" xmlns:aink="http://schemas.microsoft.com/office/drawing/2016/ink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5="http://schemas.microsoft.com/office/word/2012/wordml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cx1="http://schemas.microsoft.com/office/drawing/2015/9/8/chartex" xmlns:cx="http://schemas.microsoft.com/office/drawing/2014/chartex" xmlns:wpc="http://schemas.microsoft.com/office/word/2010/wordprocessingCanvas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8" name="Rettangolo 27">
            <a:extLst>
              <a:ext uri="{FF2B5EF4-FFF2-40B4-BE49-F238E27FC236}">
                <a16:creationId xmlns:a16="http://schemas.microsoft.com/office/drawing/2014/main" id="{4118EDE7-3C62-5B42-B183-FC5AD64F4864}"/>
              </a:ext>
            </a:extLst>
          </p:cNvPr>
          <p:cNvSpPr/>
          <p:nvPr/>
        </p:nvSpPr>
        <p:spPr>
          <a:xfrm>
            <a:off x="2807534" y="598743"/>
            <a:ext cx="781753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Times New Roman" panose="02020603050405020304" pitchFamily="18" charset="0"/>
                <a:cs typeface="+mn-cs"/>
              </a:rPr>
              <a:t>DIREZIONE GENERALE dell’IMMIGRAZIONE e delle POLITICHE di INTEGRAZIONE</a:t>
            </a:r>
          </a:p>
        </p:txBody>
      </p:sp>
      <p:sp>
        <p:nvSpPr>
          <p:cNvPr id="29" name="Rectangle 14">
            <a:extLst>
              <a:ext uri="{FF2B5EF4-FFF2-40B4-BE49-F238E27FC236}">
                <a16:creationId xmlns:a16="http://schemas.microsoft.com/office/drawing/2014/main" id="{55BC7EB4-60B0-5D4F-B6F5-94130C2D24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8780" y="1047880"/>
            <a:ext cx="10279872" cy="122784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wrap="square">
            <a:spAutoFit/>
          </a:bodyPr>
          <a:lstStyle>
            <a:lvl1pPr>
              <a:defRPr sz="2400" b="1">
                <a:solidFill>
                  <a:srgbClr val="003399"/>
                </a:solidFill>
                <a:latin typeface="Georgia" pitchFamily="18" charset="0"/>
              </a:defRPr>
            </a:lvl1pPr>
            <a:lvl2pPr marL="742950" indent="-285750">
              <a:defRPr sz="2400" b="1">
                <a:solidFill>
                  <a:srgbClr val="003399"/>
                </a:solidFill>
                <a:latin typeface="Georgia" pitchFamily="18" charset="0"/>
              </a:defRPr>
            </a:lvl2pPr>
            <a:lvl3pPr marL="1143000" indent="-228600">
              <a:defRPr sz="2400" b="1">
                <a:solidFill>
                  <a:srgbClr val="003399"/>
                </a:solidFill>
                <a:latin typeface="Georgia" pitchFamily="18" charset="0"/>
              </a:defRPr>
            </a:lvl3pPr>
            <a:lvl4pPr marL="1600200" indent="-228600">
              <a:defRPr sz="2400" b="1">
                <a:solidFill>
                  <a:srgbClr val="003399"/>
                </a:solidFill>
                <a:latin typeface="Georgia" pitchFamily="18" charset="0"/>
              </a:defRPr>
            </a:lvl4pPr>
            <a:lvl5pPr marL="2057400" indent="-228600">
              <a:defRPr sz="2400" b="1">
                <a:solidFill>
                  <a:srgbClr val="003399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Georgia" pitchFamily="18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1" name="Rectangle 14">
            <a:extLst>
              <a:ext uri="{FF2B5EF4-FFF2-40B4-BE49-F238E27FC236}">
                <a16:creationId xmlns:a16="http://schemas.microsoft.com/office/drawing/2014/main" id="{B3E18774-60D5-D849-B7AA-B5A1F92D6F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8935" y="6276789"/>
            <a:ext cx="7794131" cy="96715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wrap="square">
            <a:spAutoFit/>
          </a:bodyPr>
          <a:lstStyle>
            <a:lvl1pPr>
              <a:defRPr sz="2400" b="1">
                <a:solidFill>
                  <a:srgbClr val="003399"/>
                </a:solidFill>
                <a:latin typeface="Georgia" pitchFamily="18" charset="0"/>
              </a:defRPr>
            </a:lvl1pPr>
            <a:lvl2pPr marL="742950" indent="-285750">
              <a:defRPr sz="2400" b="1">
                <a:solidFill>
                  <a:srgbClr val="003399"/>
                </a:solidFill>
                <a:latin typeface="Georgia" pitchFamily="18" charset="0"/>
              </a:defRPr>
            </a:lvl2pPr>
            <a:lvl3pPr marL="1143000" indent="-228600">
              <a:defRPr sz="2400" b="1">
                <a:solidFill>
                  <a:srgbClr val="003399"/>
                </a:solidFill>
                <a:latin typeface="Georgia" pitchFamily="18" charset="0"/>
              </a:defRPr>
            </a:lvl3pPr>
            <a:lvl4pPr marL="1600200" indent="-228600">
              <a:defRPr sz="2400" b="1">
                <a:solidFill>
                  <a:srgbClr val="003399"/>
                </a:solidFill>
                <a:latin typeface="Georgia" pitchFamily="18" charset="0"/>
              </a:defRPr>
            </a:lvl4pPr>
            <a:lvl5pPr marL="2057400" indent="-228600">
              <a:defRPr sz="2400" b="1">
                <a:solidFill>
                  <a:srgbClr val="003399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Georgia" pitchFamily="18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2" name="CasellaDiTesto 7">
            <a:extLst>
              <a:ext uri="{FF2B5EF4-FFF2-40B4-BE49-F238E27FC236}">
                <a16:creationId xmlns:a16="http://schemas.microsoft.com/office/drawing/2014/main" id="{213B6F27-FD24-0C4F-9B47-7FAA8A0B6593}"/>
              </a:ext>
            </a:extLst>
          </p:cNvPr>
          <p:cNvSpPr txBox="1"/>
          <p:nvPr/>
        </p:nvSpPr>
        <p:spPr>
          <a:xfrm>
            <a:off x="3019389" y="6373505"/>
            <a:ext cx="60913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charset="0"/>
              </a:rPr>
              <a:t>www.lavoro.gov.it     –     www.integrazionemigranti.gov.it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73E1A5F1-2F19-4B00-A004-9EDDC0F52E6C}"/>
              </a:ext>
            </a:extLst>
          </p:cNvPr>
          <p:cNvSpPr/>
          <p:nvPr/>
        </p:nvSpPr>
        <p:spPr>
          <a:xfrm>
            <a:off x="5859494" y="3214802"/>
            <a:ext cx="1847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5F818B3E-F260-407C-A19A-7C1564FDFCE8}"/>
              </a:ext>
            </a:extLst>
          </p:cNvPr>
          <p:cNvSpPr txBox="1"/>
          <p:nvPr/>
        </p:nvSpPr>
        <p:spPr>
          <a:xfrm>
            <a:off x="557956" y="1145432"/>
            <a:ext cx="853173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Gli </a:t>
            </a:r>
            <a:r>
              <a:rPr kumimoji="0" lang="it-IT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stranier</a:t>
            </a:r>
            <a:r>
              <a:rPr lang="it-IT" sz="2800" b="1" dirty="0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i in povertà assoluta</a:t>
            </a:r>
            <a:endParaRPr kumimoji="0" lang="it-IT" sz="28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52398E29-CAE0-268E-1E37-131B1642A2B7}"/>
              </a:ext>
            </a:extLst>
          </p:cNvPr>
          <p:cNvSpPr txBox="1"/>
          <p:nvPr/>
        </p:nvSpPr>
        <p:spPr>
          <a:xfrm>
            <a:off x="195925" y="5650720"/>
            <a:ext cx="26720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chemeClr val="accent1">
                    <a:lumMod val="50000"/>
                  </a:schemeClr>
                </a:solidFill>
              </a:rPr>
              <a:t>Le statistiche dell’Istat </a:t>
            </a:r>
          </a:p>
          <a:p>
            <a:r>
              <a:rPr lang="it-IT" dirty="0">
                <a:solidFill>
                  <a:schemeClr val="accent1">
                    <a:lumMod val="50000"/>
                  </a:schemeClr>
                </a:solidFill>
              </a:rPr>
              <a:t>sulla povertà, anno 2021</a:t>
            </a:r>
          </a:p>
        </p:txBody>
      </p:sp>
      <p:graphicFrame>
        <p:nvGraphicFramePr>
          <p:cNvPr id="3" name="Diagramma 2">
            <a:extLst>
              <a:ext uri="{FF2B5EF4-FFF2-40B4-BE49-F238E27FC236}">
                <a16:creationId xmlns:a16="http://schemas.microsoft.com/office/drawing/2014/main" id="{FF1AE91A-2FD6-AC0C-970C-AC0004AC9DF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41098709"/>
              </p:ext>
            </p:extLst>
          </p:nvPr>
        </p:nvGraphicFramePr>
        <p:xfrm>
          <a:off x="3506044" y="1290230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4244868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CasellaDiTesto 39">
            <a:extLst>
              <a:ext uri="{FF2B5EF4-FFF2-40B4-BE49-F238E27FC236}">
                <a16:creationId xmlns:a16="http://schemas.microsoft.com/office/drawing/2014/main" id="{650B0DDF-1EE4-1418-1EDA-51F0C30A65CB}"/>
              </a:ext>
            </a:extLst>
          </p:cNvPr>
          <p:cNvSpPr txBox="1"/>
          <p:nvPr/>
        </p:nvSpPr>
        <p:spPr>
          <a:xfrm>
            <a:off x="6351798" y="1757304"/>
            <a:ext cx="5580727" cy="173239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" name="Gruppo 3">
            <a:extLst>
              <a:ext uri="{FF2B5EF4-FFF2-40B4-BE49-F238E27FC236}">
                <a16:creationId xmlns:a16="http://schemas.microsoft.com/office/drawing/2014/main" id="{4D046F44-84A0-4447-A6F5-9720164BE443}"/>
              </a:ext>
            </a:extLst>
          </p:cNvPr>
          <p:cNvGrpSpPr>
            <a:grpSpLocks noChangeAspect="1"/>
          </p:cNvGrpSpPr>
          <p:nvPr/>
        </p:nvGrpSpPr>
        <p:grpSpPr>
          <a:xfrm>
            <a:off x="1893463" y="115673"/>
            <a:ext cx="966440" cy="843463"/>
            <a:chOff x="0" y="0"/>
            <a:chExt cx="1344930" cy="1122045"/>
          </a:xfrm>
        </p:grpSpPr>
        <p:pic>
          <p:nvPicPr>
            <p:cNvPr id="5" name="image1.png">
              <a:extLst>
                <a:ext uri="{FF2B5EF4-FFF2-40B4-BE49-F238E27FC236}">
                  <a16:creationId xmlns:a16="http://schemas.microsoft.com/office/drawing/2014/main" id="{75ED48DE-C345-BA41-8BE3-7C830560BAB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876300"/>
              <a:ext cx="1344295" cy="245745"/>
            </a:xfrm>
            <a:prstGeom prst="rect">
              <a:avLst/>
            </a:prstGeom>
          </p:spPr>
        </p:pic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2994E358-84F7-B341-A416-84415B4720D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045210" cy="798195"/>
              <a:chOff x="906" y="907"/>
              <a:chExt cx="1646" cy="1257"/>
            </a:xfrm>
          </p:grpSpPr>
          <p:sp>
            <p:nvSpPr>
              <p:cNvPr id="8" name="AutoShape 6">
                <a:extLst>
                  <a:ext uri="{FF2B5EF4-FFF2-40B4-BE49-F238E27FC236}">
                    <a16:creationId xmlns:a16="http://schemas.microsoft.com/office/drawing/2014/main" id="{E0DA9AEC-F511-F341-8D86-5A19103B7A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6" y="907"/>
                <a:ext cx="856" cy="1257"/>
              </a:xfrm>
              <a:custGeom>
                <a:avLst/>
                <a:gdLst>
                  <a:gd name="T0" fmla="+- 0 1183 906"/>
                  <a:gd name="T1" fmla="*/ T0 w 856"/>
                  <a:gd name="T2" fmla="+- 0 1009 907"/>
                  <a:gd name="T3" fmla="*/ 1009 h 1257"/>
                  <a:gd name="T4" fmla="+- 0 1547 906"/>
                  <a:gd name="T5" fmla="*/ T4 w 856"/>
                  <a:gd name="T6" fmla="+- 0 1903 907"/>
                  <a:gd name="T7" fmla="*/ 1903 h 1257"/>
                  <a:gd name="T8" fmla="+- 0 1649 906"/>
                  <a:gd name="T9" fmla="*/ T8 w 856"/>
                  <a:gd name="T10" fmla="+- 0 2147 907"/>
                  <a:gd name="T11" fmla="*/ 2147 h 1257"/>
                  <a:gd name="T12" fmla="+- 0 1680 906"/>
                  <a:gd name="T13" fmla="*/ T12 w 856"/>
                  <a:gd name="T14" fmla="+- 0 2164 907"/>
                  <a:gd name="T15" fmla="*/ 2164 h 1257"/>
                  <a:gd name="T16" fmla="+- 0 1704 906"/>
                  <a:gd name="T17" fmla="*/ T16 w 856"/>
                  <a:gd name="T18" fmla="+- 0 2160 907"/>
                  <a:gd name="T19" fmla="*/ 2160 h 1257"/>
                  <a:gd name="T20" fmla="+- 0 1762 906"/>
                  <a:gd name="T21" fmla="*/ T20 w 856"/>
                  <a:gd name="T22" fmla="+- 0 2020 907"/>
                  <a:gd name="T23" fmla="*/ 2020 h 1257"/>
                  <a:gd name="T24" fmla="+- 0 1727 906"/>
                  <a:gd name="T25" fmla="*/ T24 w 856"/>
                  <a:gd name="T26" fmla="+- 0 1975 907"/>
                  <a:gd name="T27" fmla="*/ 1975 h 1257"/>
                  <a:gd name="T28" fmla="+- 0 1697 906"/>
                  <a:gd name="T29" fmla="*/ T28 w 856"/>
                  <a:gd name="T30" fmla="+- 0 1903 907"/>
                  <a:gd name="T31" fmla="*/ 1903 h 1257"/>
                  <a:gd name="T32" fmla="+- 0 1336 906"/>
                  <a:gd name="T33" fmla="*/ T32 w 856"/>
                  <a:gd name="T34" fmla="+- 0 1009 907"/>
                  <a:gd name="T35" fmla="*/ 1009 h 1257"/>
                  <a:gd name="T36" fmla="+- 0 912 906"/>
                  <a:gd name="T37" fmla="*/ T36 w 856"/>
                  <a:gd name="T38" fmla="+- 0 908 907"/>
                  <a:gd name="T39" fmla="*/ 908 h 1257"/>
                  <a:gd name="T40" fmla="+- 0 906 906"/>
                  <a:gd name="T41" fmla="*/ T40 w 856"/>
                  <a:gd name="T42" fmla="+- 0 919 907"/>
                  <a:gd name="T43" fmla="*/ 919 h 1257"/>
                  <a:gd name="T44" fmla="+- 0 918 906"/>
                  <a:gd name="T45" fmla="*/ T44 w 856"/>
                  <a:gd name="T46" fmla="+- 0 930 907"/>
                  <a:gd name="T47" fmla="*/ 930 h 1257"/>
                  <a:gd name="T48" fmla="+- 0 934 906"/>
                  <a:gd name="T49" fmla="*/ T48 w 856"/>
                  <a:gd name="T50" fmla="+- 0 937 907"/>
                  <a:gd name="T51" fmla="*/ 937 h 1257"/>
                  <a:gd name="T52" fmla="+- 0 974 906"/>
                  <a:gd name="T53" fmla="*/ T52 w 856"/>
                  <a:gd name="T54" fmla="+- 0 943 907"/>
                  <a:gd name="T55" fmla="*/ 943 h 1257"/>
                  <a:gd name="T56" fmla="+- 0 1069 906"/>
                  <a:gd name="T57" fmla="*/ T56 w 856"/>
                  <a:gd name="T58" fmla="+- 0 958 907"/>
                  <a:gd name="T59" fmla="*/ 958 h 1257"/>
                  <a:gd name="T60" fmla="+- 0 1122 906"/>
                  <a:gd name="T61" fmla="*/ T60 w 856"/>
                  <a:gd name="T62" fmla="+- 0 1017 907"/>
                  <a:gd name="T63" fmla="*/ 1017 h 1257"/>
                  <a:gd name="T64" fmla="+- 0 1127 906"/>
                  <a:gd name="T65" fmla="*/ T64 w 856"/>
                  <a:gd name="T66" fmla="+- 0 1456 907"/>
                  <a:gd name="T67" fmla="*/ 1456 h 1257"/>
                  <a:gd name="T68" fmla="+- 0 1127 906"/>
                  <a:gd name="T69" fmla="*/ T68 w 856"/>
                  <a:gd name="T70" fmla="+- 0 1829 907"/>
                  <a:gd name="T71" fmla="*/ 1829 h 1257"/>
                  <a:gd name="T72" fmla="+- 0 1126 906"/>
                  <a:gd name="T73" fmla="*/ T72 w 856"/>
                  <a:gd name="T74" fmla="+- 0 1961 907"/>
                  <a:gd name="T75" fmla="*/ 1961 h 1257"/>
                  <a:gd name="T76" fmla="+- 0 1097 906"/>
                  <a:gd name="T77" fmla="*/ T76 w 856"/>
                  <a:gd name="T78" fmla="+- 0 2066 907"/>
                  <a:gd name="T79" fmla="*/ 2066 h 1257"/>
                  <a:gd name="T80" fmla="+- 0 1000 906"/>
                  <a:gd name="T81" fmla="*/ T80 w 856"/>
                  <a:gd name="T82" fmla="+- 0 2114 907"/>
                  <a:gd name="T83" fmla="*/ 2114 h 1257"/>
                  <a:gd name="T84" fmla="+- 0 966 906"/>
                  <a:gd name="T85" fmla="*/ T84 w 856"/>
                  <a:gd name="T86" fmla="+- 0 2120 907"/>
                  <a:gd name="T87" fmla="*/ 2120 h 1257"/>
                  <a:gd name="T88" fmla="+- 0 932 906"/>
                  <a:gd name="T89" fmla="*/ T88 w 856"/>
                  <a:gd name="T90" fmla="+- 0 2127 907"/>
                  <a:gd name="T91" fmla="*/ 2127 h 1257"/>
                  <a:gd name="T92" fmla="+- 0 918 906"/>
                  <a:gd name="T93" fmla="*/ T92 w 856"/>
                  <a:gd name="T94" fmla="+- 0 2136 907"/>
                  <a:gd name="T95" fmla="*/ 2136 h 1257"/>
                  <a:gd name="T96" fmla="+- 0 907 906"/>
                  <a:gd name="T97" fmla="*/ T96 w 856"/>
                  <a:gd name="T98" fmla="+- 0 2148 907"/>
                  <a:gd name="T99" fmla="*/ 2148 h 1257"/>
                  <a:gd name="T100" fmla="+- 0 913 906"/>
                  <a:gd name="T101" fmla="*/ T100 w 856"/>
                  <a:gd name="T102" fmla="+- 0 2154 907"/>
                  <a:gd name="T103" fmla="*/ 2154 h 1257"/>
                  <a:gd name="T104" fmla="+- 0 1392 906"/>
                  <a:gd name="T105" fmla="*/ T104 w 856"/>
                  <a:gd name="T106" fmla="+- 0 2152 907"/>
                  <a:gd name="T107" fmla="*/ 2152 h 1257"/>
                  <a:gd name="T108" fmla="+- 0 1393 906"/>
                  <a:gd name="T109" fmla="*/ T108 w 856"/>
                  <a:gd name="T110" fmla="+- 0 2149 907"/>
                  <a:gd name="T111" fmla="*/ 2149 h 1257"/>
                  <a:gd name="T112" fmla="+- 0 1393 906"/>
                  <a:gd name="T113" fmla="*/ T112 w 856"/>
                  <a:gd name="T114" fmla="+- 0 2142 907"/>
                  <a:gd name="T115" fmla="*/ 2142 h 1257"/>
                  <a:gd name="T116" fmla="+- 0 1375 906"/>
                  <a:gd name="T117" fmla="*/ T116 w 856"/>
                  <a:gd name="T118" fmla="+- 0 2129 907"/>
                  <a:gd name="T119" fmla="*/ 2129 h 1257"/>
                  <a:gd name="T120" fmla="+- 0 1346 906"/>
                  <a:gd name="T121" fmla="*/ T120 w 856"/>
                  <a:gd name="T122" fmla="+- 0 2123 907"/>
                  <a:gd name="T123" fmla="*/ 2123 h 1257"/>
                  <a:gd name="T124" fmla="+- 0 1283 906"/>
                  <a:gd name="T125" fmla="*/ T124 w 856"/>
                  <a:gd name="T126" fmla="+- 0 2111 907"/>
                  <a:gd name="T127" fmla="*/ 2111 h 1257"/>
                  <a:gd name="T128" fmla="+- 0 1213 906"/>
                  <a:gd name="T129" fmla="*/ T128 w 856"/>
                  <a:gd name="T130" fmla="+- 0 2070 907"/>
                  <a:gd name="T131" fmla="*/ 2070 h 1257"/>
                  <a:gd name="T132" fmla="+- 0 1179 906"/>
                  <a:gd name="T133" fmla="*/ T132 w 856"/>
                  <a:gd name="T134" fmla="+- 0 1996 907"/>
                  <a:gd name="T135" fmla="*/ 1996 h 1257"/>
                  <a:gd name="T136" fmla="+- 0 1175 906"/>
                  <a:gd name="T137" fmla="*/ T136 w 856"/>
                  <a:gd name="T138" fmla="+- 0 1949 907"/>
                  <a:gd name="T139" fmla="*/ 1949 h 1257"/>
                  <a:gd name="T140" fmla="+- 0 1173 906"/>
                  <a:gd name="T141" fmla="*/ T140 w 856"/>
                  <a:gd name="T142" fmla="+- 0 1903 907"/>
                  <a:gd name="T143" fmla="*/ 1903 h 1257"/>
                  <a:gd name="T144" fmla="+- 0 1172 906"/>
                  <a:gd name="T145" fmla="*/ T144 w 856"/>
                  <a:gd name="T146" fmla="+- 0 1026 907"/>
                  <a:gd name="T147" fmla="*/ 1026 h 1257"/>
                  <a:gd name="T148" fmla="+- 0 1173 906"/>
                  <a:gd name="T149" fmla="*/ T148 w 856"/>
                  <a:gd name="T150" fmla="+- 0 1011 907"/>
                  <a:gd name="T151" fmla="*/ 1011 h 1257"/>
                  <a:gd name="T152" fmla="+- 0 1336 906"/>
                  <a:gd name="T153" fmla="*/ T152 w 856"/>
                  <a:gd name="T154" fmla="+- 0 1009 907"/>
                  <a:gd name="T155" fmla="*/ 1009 h 1257"/>
                  <a:gd name="T156" fmla="+- 0 1301 906"/>
                  <a:gd name="T157" fmla="*/ T156 w 856"/>
                  <a:gd name="T158" fmla="+- 0 927 907"/>
                  <a:gd name="T159" fmla="*/ 927 h 1257"/>
                  <a:gd name="T160" fmla="+- 0 1276 906"/>
                  <a:gd name="T161" fmla="*/ T160 w 856"/>
                  <a:gd name="T162" fmla="+- 0 909 907"/>
                  <a:gd name="T163" fmla="*/ 909 h 1257"/>
                  <a:gd name="T164" fmla="+- 0 1127 906"/>
                  <a:gd name="T165" fmla="*/ T164 w 856"/>
                  <a:gd name="T166" fmla="+- 0 908 907"/>
                  <a:gd name="T167" fmla="*/ 908 h 1257"/>
                  <a:gd name="T168" fmla="+- 0 1257 906"/>
                  <a:gd name="T169" fmla="*/ T168 w 856"/>
                  <a:gd name="T170" fmla="+- 0 907 907"/>
                  <a:gd name="T171" fmla="*/ 907 h 1257"/>
                  <a:gd name="T172" fmla="+- 0 1127 906"/>
                  <a:gd name="T173" fmla="*/ T172 w 856"/>
                  <a:gd name="T174" fmla="+- 0 908 907"/>
                  <a:gd name="T175" fmla="*/ 908 h 1257"/>
                  <a:gd name="T176" fmla="+- 0 1257 906"/>
                  <a:gd name="T177" fmla="*/ T176 w 856"/>
                  <a:gd name="T178" fmla="+- 0 907 907"/>
                  <a:gd name="T179" fmla="*/ 907 h 1257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  <a:cxn ang="0">
                    <a:pos x="T21" y="T23"/>
                  </a:cxn>
                  <a:cxn ang="0">
                    <a:pos x="T25" y="T27"/>
                  </a:cxn>
                  <a:cxn ang="0">
                    <a:pos x="T29" y="T31"/>
                  </a:cxn>
                  <a:cxn ang="0">
                    <a:pos x="T33" y="T35"/>
                  </a:cxn>
                  <a:cxn ang="0">
                    <a:pos x="T37" y="T39"/>
                  </a:cxn>
                  <a:cxn ang="0">
                    <a:pos x="T41" y="T43"/>
                  </a:cxn>
                  <a:cxn ang="0">
                    <a:pos x="T45" y="T47"/>
                  </a:cxn>
                  <a:cxn ang="0">
                    <a:pos x="T49" y="T51"/>
                  </a:cxn>
                  <a:cxn ang="0">
                    <a:pos x="T53" y="T55"/>
                  </a:cxn>
                  <a:cxn ang="0">
                    <a:pos x="T57" y="T59"/>
                  </a:cxn>
                  <a:cxn ang="0">
                    <a:pos x="T61" y="T63"/>
                  </a:cxn>
                  <a:cxn ang="0">
                    <a:pos x="T65" y="T67"/>
                  </a:cxn>
                  <a:cxn ang="0">
                    <a:pos x="T69" y="T71"/>
                  </a:cxn>
                  <a:cxn ang="0">
                    <a:pos x="T73" y="T75"/>
                  </a:cxn>
                  <a:cxn ang="0">
                    <a:pos x="T77" y="T79"/>
                  </a:cxn>
                  <a:cxn ang="0">
                    <a:pos x="T81" y="T83"/>
                  </a:cxn>
                  <a:cxn ang="0">
                    <a:pos x="T85" y="T87"/>
                  </a:cxn>
                  <a:cxn ang="0">
                    <a:pos x="T89" y="T91"/>
                  </a:cxn>
                  <a:cxn ang="0">
                    <a:pos x="T93" y="T95"/>
                  </a:cxn>
                  <a:cxn ang="0">
                    <a:pos x="T97" y="T99"/>
                  </a:cxn>
                  <a:cxn ang="0">
                    <a:pos x="T101" y="T103"/>
                  </a:cxn>
                  <a:cxn ang="0">
                    <a:pos x="T105" y="T107"/>
                  </a:cxn>
                  <a:cxn ang="0">
                    <a:pos x="T109" y="T111"/>
                  </a:cxn>
                  <a:cxn ang="0">
                    <a:pos x="T113" y="T115"/>
                  </a:cxn>
                  <a:cxn ang="0">
                    <a:pos x="T117" y="T119"/>
                  </a:cxn>
                  <a:cxn ang="0">
                    <a:pos x="T121" y="T123"/>
                  </a:cxn>
                  <a:cxn ang="0">
                    <a:pos x="T125" y="T127"/>
                  </a:cxn>
                  <a:cxn ang="0">
                    <a:pos x="T129" y="T131"/>
                  </a:cxn>
                  <a:cxn ang="0">
                    <a:pos x="T133" y="T135"/>
                  </a:cxn>
                  <a:cxn ang="0">
                    <a:pos x="T137" y="T139"/>
                  </a:cxn>
                  <a:cxn ang="0">
                    <a:pos x="T141" y="T143"/>
                  </a:cxn>
                  <a:cxn ang="0">
                    <a:pos x="T145" y="T147"/>
                  </a:cxn>
                  <a:cxn ang="0">
                    <a:pos x="T149" y="T151"/>
                  </a:cxn>
                  <a:cxn ang="0">
                    <a:pos x="T153" y="T155"/>
                  </a:cxn>
                  <a:cxn ang="0">
                    <a:pos x="T157" y="T159"/>
                  </a:cxn>
                  <a:cxn ang="0">
                    <a:pos x="T161" y="T163"/>
                  </a:cxn>
                  <a:cxn ang="0">
                    <a:pos x="T165" y="T167"/>
                  </a:cxn>
                  <a:cxn ang="0">
                    <a:pos x="T169" y="T171"/>
                  </a:cxn>
                  <a:cxn ang="0">
                    <a:pos x="T173" y="T175"/>
                  </a:cxn>
                  <a:cxn ang="0">
                    <a:pos x="T177" y="T179"/>
                  </a:cxn>
                </a:cxnLst>
                <a:rect l="0" t="0" r="r" b="b"/>
                <a:pathLst>
                  <a:path w="856" h="1257">
                    <a:moveTo>
                      <a:pt x="430" y="102"/>
                    </a:moveTo>
                    <a:lnTo>
                      <a:pt x="277" y="102"/>
                    </a:lnTo>
                    <a:lnTo>
                      <a:pt x="280" y="109"/>
                    </a:lnTo>
                    <a:lnTo>
                      <a:pt x="641" y="996"/>
                    </a:lnTo>
                    <a:lnTo>
                      <a:pt x="731" y="1218"/>
                    </a:lnTo>
                    <a:lnTo>
                      <a:pt x="743" y="1240"/>
                    </a:lnTo>
                    <a:lnTo>
                      <a:pt x="757" y="1253"/>
                    </a:lnTo>
                    <a:lnTo>
                      <a:pt x="774" y="1257"/>
                    </a:lnTo>
                    <a:lnTo>
                      <a:pt x="796" y="1254"/>
                    </a:lnTo>
                    <a:lnTo>
                      <a:pt x="798" y="1253"/>
                    </a:lnTo>
                    <a:lnTo>
                      <a:pt x="800" y="1251"/>
                    </a:lnTo>
                    <a:lnTo>
                      <a:pt x="856" y="1113"/>
                    </a:lnTo>
                    <a:lnTo>
                      <a:pt x="826" y="1078"/>
                    </a:lnTo>
                    <a:lnTo>
                      <a:pt x="821" y="1068"/>
                    </a:lnTo>
                    <a:lnTo>
                      <a:pt x="819" y="1065"/>
                    </a:lnTo>
                    <a:lnTo>
                      <a:pt x="791" y="996"/>
                    </a:lnTo>
                    <a:lnTo>
                      <a:pt x="462" y="183"/>
                    </a:lnTo>
                    <a:lnTo>
                      <a:pt x="430" y="102"/>
                    </a:lnTo>
                    <a:close/>
                    <a:moveTo>
                      <a:pt x="91" y="1"/>
                    </a:moveTo>
                    <a:lnTo>
                      <a:pt x="6" y="1"/>
                    </a:lnTo>
                    <a:lnTo>
                      <a:pt x="4" y="3"/>
                    </a:lnTo>
                    <a:lnTo>
                      <a:pt x="0" y="12"/>
                    </a:lnTo>
                    <a:lnTo>
                      <a:pt x="2" y="16"/>
                    </a:lnTo>
                    <a:lnTo>
                      <a:pt x="12" y="23"/>
                    </a:lnTo>
                    <a:lnTo>
                      <a:pt x="20" y="29"/>
                    </a:lnTo>
                    <a:lnTo>
                      <a:pt x="28" y="30"/>
                    </a:lnTo>
                    <a:lnTo>
                      <a:pt x="48" y="33"/>
                    </a:lnTo>
                    <a:lnTo>
                      <a:pt x="68" y="36"/>
                    </a:lnTo>
                    <a:lnTo>
                      <a:pt x="108" y="40"/>
                    </a:lnTo>
                    <a:lnTo>
                      <a:pt x="163" y="51"/>
                    </a:lnTo>
                    <a:lnTo>
                      <a:pt x="197" y="74"/>
                    </a:lnTo>
                    <a:lnTo>
                      <a:pt x="216" y="110"/>
                    </a:lnTo>
                    <a:lnTo>
                      <a:pt x="221" y="165"/>
                    </a:lnTo>
                    <a:lnTo>
                      <a:pt x="221" y="549"/>
                    </a:lnTo>
                    <a:lnTo>
                      <a:pt x="221" y="837"/>
                    </a:lnTo>
                    <a:lnTo>
                      <a:pt x="221" y="922"/>
                    </a:lnTo>
                    <a:lnTo>
                      <a:pt x="221" y="979"/>
                    </a:lnTo>
                    <a:lnTo>
                      <a:pt x="220" y="1054"/>
                    </a:lnTo>
                    <a:lnTo>
                      <a:pt x="212" y="1115"/>
                    </a:lnTo>
                    <a:lnTo>
                      <a:pt x="191" y="1159"/>
                    </a:lnTo>
                    <a:lnTo>
                      <a:pt x="152" y="1188"/>
                    </a:lnTo>
                    <a:lnTo>
                      <a:pt x="94" y="1207"/>
                    </a:lnTo>
                    <a:lnTo>
                      <a:pt x="77" y="1210"/>
                    </a:lnTo>
                    <a:lnTo>
                      <a:pt x="60" y="1213"/>
                    </a:lnTo>
                    <a:lnTo>
                      <a:pt x="43" y="1216"/>
                    </a:lnTo>
                    <a:lnTo>
                      <a:pt x="26" y="1220"/>
                    </a:lnTo>
                    <a:lnTo>
                      <a:pt x="18" y="1222"/>
                    </a:lnTo>
                    <a:lnTo>
                      <a:pt x="12" y="1229"/>
                    </a:lnTo>
                    <a:lnTo>
                      <a:pt x="2" y="1237"/>
                    </a:lnTo>
                    <a:lnTo>
                      <a:pt x="1" y="1241"/>
                    </a:lnTo>
                    <a:lnTo>
                      <a:pt x="4" y="1246"/>
                    </a:lnTo>
                    <a:lnTo>
                      <a:pt x="7" y="1247"/>
                    </a:lnTo>
                    <a:lnTo>
                      <a:pt x="483" y="1247"/>
                    </a:lnTo>
                    <a:lnTo>
                      <a:pt x="486" y="1245"/>
                    </a:lnTo>
                    <a:lnTo>
                      <a:pt x="487" y="1242"/>
                    </a:lnTo>
                    <a:lnTo>
                      <a:pt x="489" y="1239"/>
                    </a:lnTo>
                    <a:lnTo>
                      <a:pt x="487" y="1235"/>
                    </a:lnTo>
                    <a:lnTo>
                      <a:pt x="477" y="1228"/>
                    </a:lnTo>
                    <a:lnTo>
                      <a:pt x="469" y="1222"/>
                    </a:lnTo>
                    <a:lnTo>
                      <a:pt x="461" y="1220"/>
                    </a:lnTo>
                    <a:lnTo>
                      <a:pt x="440" y="1216"/>
                    </a:lnTo>
                    <a:lnTo>
                      <a:pt x="398" y="1208"/>
                    </a:lnTo>
                    <a:lnTo>
                      <a:pt x="377" y="1204"/>
                    </a:lnTo>
                    <a:lnTo>
                      <a:pt x="339" y="1189"/>
                    </a:lnTo>
                    <a:lnTo>
                      <a:pt x="307" y="1163"/>
                    </a:lnTo>
                    <a:lnTo>
                      <a:pt x="285" y="1129"/>
                    </a:lnTo>
                    <a:lnTo>
                      <a:pt x="273" y="1089"/>
                    </a:lnTo>
                    <a:lnTo>
                      <a:pt x="271" y="1066"/>
                    </a:lnTo>
                    <a:lnTo>
                      <a:pt x="269" y="1042"/>
                    </a:lnTo>
                    <a:lnTo>
                      <a:pt x="267" y="1019"/>
                    </a:lnTo>
                    <a:lnTo>
                      <a:pt x="267" y="996"/>
                    </a:lnTo>
                    <a:lnTo>
                      <a:pt x="266" y="904"/>
                    </a:lnTo>
                    <a:lnTo>
                      <a:pt x="266" y="119"/>
                    </a:lnTo>
                    <a:lnTo>
                      <a:pt x="266" y="115"/>
                    </a:lnTo>
                    <a:lnTo>
                      <a:pt x="267" y="104"/>
                    </a:lnTo>
                    <a:lnTo>
                      <a:pt x="277" y="102"/>
                    </a:lnTo>
                    <a:lnTo>
                      <a:pt x="430" y="102"/>
                    </a:lnTo>
                    <a:lnTo>
                      <a:pt x="403" y="36"/>
                    </a:lnTo>
                    <a:lnTo>
                      <a:pt x="395" y="20"/>
                    </a:lnTo>
                    <a:lnTo>
                      <a:pt x="384" y="8"/>
                    </a:lnTo>
                    <a:lnTo>
                      <a:pt x="370" y="2"/>
                    </a:lnTo>
                    <a:lnTo>
                      <a:pt x="366" y="1"/>
                    </a:lnTo>
                    <a:lnTo>
                      <a:pt x="221" y="1"/>
                    </a:lnTo>
                    <a:lnTo>
                      <a:pt x="91" y="1"/>
                    </a:lnTo>
                    <a:close/>
                    <a:moveTo>
                      <a:pt x="351" y="0"/>
                    </a:moveTo>
                    <a:lnTo>
                      <a:pt x="286" y="1"/>
                    </a:lnTo>
                    <a:lnTo>
                      <a:pt x="221" y="1"/>
                    </a:lnTo>
                    <a:lnTo>
                      <a:pt x="366" y="1"/>
                    </a:lnTo>
                    <a:lnTo>
                      <a:pt x="351" y="0"/>
                    </a:lnTo>
                    <a:close/>
                  </a:path>
                </a:pathLst>
              </a:custGeom>
              <a:solidFill>
                <a:srgbClr val="00A650"/>
              </a:solidFill>
              <a:ln>
                <a:noFill/>
              </a:ln>
              <a:extLst>
                <a:ext uri="{91240B29-F687-4f45-9708-019B960494DF}">
                  <a14:hiddenLine xmlns:wpc="http://schemas.microsoft.com/office/word/2010/wordprocessingCanvas" xmlns:cx="http://schemas.microsoft.com/office/drawing/2014/chartex" xmlns:cx1="http://schemas.microsoft.com/office/drawing/2015/9/8/chartex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aink="http://schemas.microsoft.com/office/drawing/2016/ink" xmlns:am3d="http://schemas.microsoft.com/office/drawing/2017/model3d" xmlns:w16cex="http://schemas.microsoft.com/office/word/2018/wordml/cex" xmlns:w16cid="http://schemas.microsoft.com/office/word/2016/wordml/cid" xmlns:w16="http://schemas.microsoft.com/office/word/2018/wordml" xmlns:a14="http://schemas.microsoft.com/office/drawing/2010/main" xmlns:w="http://schemas.openxmlformats.org/wordprocessingml/2006/main" xmlns:w10="urn:schemas-microsoft-com:office:word" xmlns:v="urn:schemas-microsoft-com:vml" xmlns:o="urn:schemas-microsoft-com:office:office" xmlns:mv="urn:schemas-microsoft-com:mac:vml" xmlns:mo="http://schemas.microsoft.com/office/mac/office/2008/main" xmlns="" xmlns:lc="http://schemas.openxmlformats.org/drawingml/2006/lockedCanvas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AutoShape 7">
                <a:extLst>
                  <a:ext uri="{FF2B5EF4-FFF2-40B4-BE49-F238E27FC236}">
                    <a16:creationId xmlns:a16="http://schemas.microsoft.com/office/drawing/2014/main" id="{DAFE685C-F1F7-B343-BD57-9466E15068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89" y="907"/>
                <a:ext cx="763" cy="1248"/>
              </a:xfrm>
              <a:custGeom>
                <a:avLst/>
                <a:gdLst>
                  <a:gd name="T0" fmla="+- 0 2179 1789"/>
                  <a:gd name="T1" fmla="*/ T0 w 763"/>
                  <a:gd name="T2" fmla="+- 0 994 907"/>
                  <a:gd name="T3" fmla="*/ 994 h 1248"/>
                  <a:gd name="T4" fmla="+- 0 2187 1789"/>
                  <a:gd name="T5" fmla="*/ T4 w 763"/>
                  <a:gd name="T6" fmla="+- 0 1011 907"/>
                  <a:gd name="T7" fmla="*/ 1011 h 1248"/>
                  <a:gd name="T8" fmla="+- 0 2186 1789"/>
                  <a:gd name="T9" fmla="*/ T8 w 763"/>
                  <a:gd name="T10" fmla="+- 0 2005 907"/>
                  <a:gd name="T11" fmla="*/ 2005 h 1248"/>
                  <a:gd name="T12" fmla="+- 0 2184 1789"/>
                  <a:gd name="T13" fmla="*/ T12 w 763"/>
                  <a:gd name="T14" fmla="+- 0 2026 907"/>
                  <a:gd name="T15" fmla="*/ 2026 h 1248"/>
                  <a:gd name="T16" fmla="+- 0 2164 1789"/>
                  <a:gd name="T17" fmla="*/ T16 w 763"/>
                  <a:gd name="T18" fmla="+- 0 2083 907"/>
                  <a:gd name="T19" fmla="*/ 2083 h 1248"/>
                  <a:gd name="T20" fmla="+- 0 2111 1789"/>
                  <a:gd name="T21" fmla="*/ T20 w 763"/>
                  <a:gd name="T22" fmla="+- 0 2110 907"/>
                  <a:gd name="T23" fmla="*/ 2110 h 1248"/>
                  <a:gd name="T24" fmla="+- 0 2023 1789"/>
                  <a:gd name="T25" fmla="*/ T24 w 763"/>
                  <a:gd name="T26" fmla="+- 0 2123 907"/>
                  <a:gd name="T27" fmla="*/ 2123 h 1248"/>
                  <a:gd name="T28" fmla="+- 0 1985 1789"/>
                  <a:gd name="T29" fmla="*/ T28 w 763"/>
                  <a:gd name="T30" fmla="+- 0 2129 907"/>
                  <a:gd name="T31" fmla="*/ 2129 h 1248"/>
                  <a:gd name="T32" fmla="+- 0 1967 1789"/>
                  <a:gd name="T33" fmla="*/ T32 w 763"/>
                  <a:gd name="T34" fmla="+- 0 2143 907"/>
                  <a:gd name="T35" fmla="*/ 2143 h 1248"/>
                  <a:gd name="T36" fmla="+- 0 1970 1789"/>
                  <a:gd name="T37" fmla="*/ T36 w 763"/>
                  <a:gd name="T38" fmla="+- 0 2153 907"/>
                  <a:gd name="T39" fmla="*/ 2153 h 1248"/>
                  <a:gd name="T40" fmla="+- 0 2546 1789"/>
                  <a:gd name="T41" fmla="*/ T40 w 763"/>
                  <a:gd name="T42" fmla="+- 0 2155 907"/>
                  <a:gd name="T43" fmla="*/ 2155 h 1248"/>
                  <a:gd name="T44" fmla="+- 0 2552 1789"/>
                  <a:gd name="T45" fmla="*/ T44 w 763"/>
                  <a:gd name="T46" fmla="+- 0 2147 907"/>
                  <a:gd name="T47" fmla="*/ 2147 h 1248"/>
                  <a:gd name="T48" fmla="+- 0 2540 1789"/>
                  <a:gd name="T49" fmla="*/ T48 w 763"/>
                  <a:gd name="T50" fmla="+- 0 2135 907"/>
                  <a:gd name="T51" fmla="*/ 2135 h 1248"/>
                  <a:gd name="T52" fmla="+- 0 2523 1789"/>
                  <a:gd name="T53" fmla="*/ T52 w 763"/>
                  <a:gd name="T54" fmla="+- 0 2127 907"/>
                  <a:gd name="T55" fmla="*/ 2127 h 1248"/>
                  <a:gd name="T56" fmla="+- 0 2441 1789"/>
                  <a:gd name="T57" fmla="*/ T56 w 763"/>
                  <a:gd name="T58" fmla="+- 0 2116 907"/>
                  <a:gd name="T59" fmla="*/ 2116 h 1248"/>
                  <a:gd name="T60" fmla="+- 0 2375 1789"/>
                  <a:gd name="T61" fmla="*/ T60 w 763"/>
                  <a:gd name="T62" fmla="+- 0 2100 907"/>
                  <a:gd name="T63" fmla="*/ 2100 h 1248"/>
                  <a:gd name="T64" fmla="+- 0 2336 1789"/>
                  <a:gd name="T65" fmla="*/ T64 w 763"/>
                  <a:gd name="T66" fmla="+- 0 2055 907"/>
                  <a:gd name="T67" fmla="*/ 2055 h 1248"/>
                  <a:gd name="T68" fmla="+- 0 2329 1789"/>
                  <a:gd name="T69" fmla="*/ T68 w 763"/>
                  <a:gd name="T70" fmla="+- 0 2005 907"/>
                  <a:gd name="T71" fmla="*/ 2005 h 1248"/>
                  <a:gd name="T72" fmla="+- 0 2329 1789"/>
                  <a:gd name="T73" fmla="*/ T72 w 763"/>
                  <a:gd name="T74" fmla="+- 0 1051 907"/>
                  <a:gd name="T75" fmla="*/ 1051 h 1248"/>
                  <a:gd name="T76" fmla="+- 0 2337 1789"/>
                  <a:gd name="T77" fmla="*/ T76 w 763"/>
                  <a:gd name="T78" fmla="+- 0 1007 907"/>
                  <a:gd name="T79" fmla="*/ 1007 h 1248"/>
                  <a:gd name="T80" fmla="+- 0 2201 1789"/>
                  <a:gd name="T81" fmla="*/ T80 w 763"/>
                  <a:gd name="T82" fmla="+- 0 907 907"/>
                  <a:gd name="T83" fmla="*/ 907 h 1248"/>
                  <a:gd name="T84" fmla="+- 0 2174 1789"/>
                  <a:gd name="T85" fmla="*/ T84 w 763"/>
                  <a:gd name="T86" fmla="+- 0 913 907"/>
                  <a:gd name="T87" fmla="*/ 913 h 1248"/>
                  <a:gd name="T88" fmla="+- 0 2157 1789"/>
                  <a:gd name="T89" fmla="*/ T88 w 763"/>
                  <a:gd name="T90" fmla="+- 0 937 907"/>
                  <a:gd name="T91" fmla="*/ 937 h 1248"/>
                  <a:gd name="T92" fmla="+- 0 1789 1789"/>
                  <a:gd name="T93" fmla="*/ T92 w 763"/>
                  <a:gd name="T94" fmla="+- 0 1846 907"/>
                  <a:gd name="T95" fmla="*/ 1846 h 1248"/>
                  <a:gd name="T96" fmla="+- 0 2179 1789"/>
                  <a:gd name="T97" fmla="*/ T96 w 763"/>
                  <a:gd name="T98" fmla="+- 0 994 907"/>
                  <a:gd name="T99" fmla="*/ 994 h 1248"/>
                  <a:gd name="T100" fmla="+- 0 2351 1789"/>
                  <a:gd name="T101" fmla="*/ T100 w 763"/>
                  <a:gd name="T102" fmla="+- 0 982 907"/>
                  <a:gd name="T103" fmla="*/ 982 h 1248"/>
                  <a:gd name="T104" fmla="+- 0 2409 1789"/>
                  <a:gd name="T105" fmla="*/ T104 w 763"/>
                  <a:gd name="T106" fmla="+- 0 954 907"/>
                  <a:gd name="T107" fmla="*/ 954 h 1248"/>
                  <a:gd name="T108" fmla="+- 0 2494 1789"/>
                  <a:gd name="T109" fmla="*/ T108 w 763"/>
                  <a:gd name="T110" fmla="+- 0 942 907"/>
                  <a:gd name="T111" fmla="*/ 942 h 1248"/>
                  <a:gd name="T112" fmla="+- 0 2530 1789"/>
                  <a:gd name="T113" fmla="*/ T112 w 763"/>
                  <a:gd name="T114" fmla="+- 0 936 907"/>
                  <a:gd name="T115" fmla="*/ 936 h 1248"/>
                  <a:gd name="T116" fmla="+- 0 2549 1789"/>
                  <a:gd name="T117" fmla="*/ T116 w 763"/>
                  <a:gd name="T118" fmla="+- 0 920 907"/>
                  <a:gd name="T119" fmla="*/ 920 h 1248"/>
                  <a:gd name="T120" fmla="+- 0 2546 1789"/>
                  <a:gd name="T121" fmla="*/ T120 w 763"/>
                  <a:gd name="T122" fmla="+- 0 909 907"/>
                  <a:gd name="T123" fmla="*/ 909 h 1248"/>
                  <a:gd name="T124" fmla="+- 0 2286 1789"/>
                  <a:gd name="T125" fmla="*/ T124 w 763"/>
                  <a:gd name="T126" fmla="+- 0 908 907"/>
                  <a:gd name="T127" fmla="*/ 908 h 1248"/>
                  <a:gd name="T128" fmla="+- 0 2544 1789"/>
                  <a:gd name="T129" fmla="*/ T128 w 763"/>
                  <a:gd name="T130" fmla="+- 0 908 907"/>
                  <a:gd name="T131" fmla="*/ 908 h 1248"/>
                  <a:gd name="T132" fmla="+- 0 2544 1789"/>
                  <a:gd name="T133" fmla="*/ T132 w 763"/>
                  <a:gd name="T134" fmla="+- 0 908 907"/>
                  <a:gd name="T135" fmla="*/ 908 h 124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  <a:cxn ang="0">
                    <a:pos x="T21" y="T23"/>
                  </a:cxn>
                  <a:cxn ang="0">
                    <a:pos x="T25" y="T27"/>
                  </a:cxn>
                  <a:cxn ang="0">
                    <a:pos x="T29" y="T31"/>
                  </a:cxn>
                  <a:cxn ang="0">
                    <a:pos x="T33" y="T35"/>
                  </a:cxn>
                  <a:cxn ang="0">
                    <a:pos x="T37" y="T39"/>
                  </a:cxn>
                  <a:cxn ang="0">
                    <a:pos x="T41" y="T43"/>
                  </a:cxn>
                  <a:cxn ang="0">
                    <a:pos x="T45" y="T47"/>
                  </a:cxn>
                  <a:cxn ang="0">
                    <a:pos x="T49" y="T51"/>
                  </a:cxn>
                  <a:cxn ang="0">
                    <a:pos x="T53" y="T55"/>
                  </a:cxn>
                  <a:cxn ang="0">
                    <a:pos x="T57" y="T59"/>
                  </a:cxn>
                  <a:cxn ang="0">
                    <a:pos x="T61" y="T63"/>
                  </a:cxn>
                  <a:cxn ang="0">
                    <a:pos x="T65" y="T67"/>
                  </a:cxn>
                  <a:cxn ang="0">
                    <a:pos x="T69" y="T71"/>
                  </a:cxn>
                  <a:cxn ang="0">
                    <a:pos x="T73" y="T75"/>
                  </a:cxn>
                  <a:cxn ang="0">
                    <a:pos x="T77" y="T79"/>
                  </a:cxn>
                  <a:cxn ang="0">
                    <a:pos x="T81" y="T83"/>
                  </a:cxn>
                  <a:cxn ang="0">
                    <a:pos x="T85" y="T87"/>
                  </a:cxn>
                  <a:cxn ang="0">
                    <a:pos x="T89" y="T91"/>
                  </a:cxn>
                  <a:cxn ang="0">
                    <a:pos x="T93" y="T95"/>
                  </a:cxn>
                  <a:cxn ang="0">
                    <a:pos x="T97" y="T99"/>
                  </a:cxn>
                  <a:cxn ang="0">
                    <a:pos x="T101" y="T103"/>
                  </a:cxn>
                  <a:cxn ang="0">
                    <a:pos x="T105" y="T107"/>
                  </a:cxn>
                  <a:cxn ang="0">
                    <a:pos x="T109" y="T111"/>
                  </a:cxn>
                  <a:cxn ang="0">
                    <a:pos x="T113" y="T115"/>
                  </a:cxn>
                  <a:cxn ang="0">
                    <a:pos x="T117" y="T119"/>
                  </a:cxn>
                  <a:cxn ang="0">
                    <a:pos x="T121" y="T123"/>
                  </a:cxn>
                  <a:cxn ang="0">
                    <a:pos x="T125" y="T127"/>
                  </a:cxn>
                  <a:cxn ang="0">
                    <a:pos x="T129" y="T131"/>
                  </a:cxn>
                  <a:cxn ang="0">
                    <a:pos x="T133" y="T135"/>
                  </a:cxn>
                </a:cxnLst>
                <a:rect l="0" t="0" r="r" b="b"/>
                <a:pathLst>
                  <a:path w="763" h="1248">
                    <a:moveTo>
                      <a:pt x="555" y="87"/>
                    </a:moveTo>
                    <a:lnTo>
                      <a:pt x="390" y="87"/>
                    </a:lnTo>
                    <a:lnTo>
                      <a:pt x="397" y="97"/>
                    </a:lnTo>
                    <a:lnTo>
                      <a:pt x="398" y="104"/>
                    </a:lnTo>
                    <a:lnTo>
                      <a:pt x="398" y="1087"/>
                    </a:lnTo>
                    <a:lnTo>
                      <a:pt x="397" y="1098"/>
                    </a:lnTo>
                    <a:lnTo>
                      <a:pt x="396" y="1108"/>
                    </a:lnTo>
                    <a:lnTo>
                      <a:pt x="395" y="1119"/>
                    </a:lnTo>
                    <a:lnTo>
                      <a:pt x="389" y="1152"/>
                    </a:lnTo>
                    <a:lnTo>
                      <a:pt x="375" y="1176"/>
                    </a:lnTo>
                    <a:lnTo>
                      <a:pt x="353" y="1192"/>
                    </a:lnTo>
                    <a:lnTo>
                      <a:pt x="322" y="1203"/>
                    </a:lnTo>
                    <a:lnTo>
                      <a:pt x="293" y="1208"/>
                    </a:lnTo>
                    <a:lnTo>
                      <a:pt x="234" y="1216"/>
                    </a:lnTo>
                    <a:lnTo>
                      <a:pt x="205" y="1220"/>
                    </a:lnTo>
                    <a:lnTo>
                      <a:pt x="196" y="1222"/>
                    </a:lnTo>
                    <a:lnTo>
                      <a:pt x="189" y="1228"/>
                    </a:lnTo>
                    <a:lnTo>
                      <a:pt x="178" y="1236"/>
                    </a:lnTo>
                    <a:lnTo>
                      <a:pt x="177" y="1241"/>
                    </a:lnTo>
                    <a:lnTo>
                      <a:pt x="181" y="1246"/>
                    </a:lnTo>
                    <a:lnTo>
                      <a:pt x="183" y="1248"/>
                    </a:lnTo>
                    <a:lnTo>
                      <a:pt x="757" y="1248"/>
                    </a:lnTo>
                    <a:lnTo>
                      <a:pt x="760" y="1246"/>
                    </a:lnTo>
                    <a:lnTo>
                      <a:pt x="763" y="1240"/>
                    </a:lnTo>
                    <a:lnTo>
                      <a:pt x="762" y="1236"/>
                    </a:lnTo>
                    <a:lnTo>
                      <a:pt x="751" y="1228"/>
                    </a:lnTo>
                    <a:lnTo>
                      <a:pt x="743" y="1222"/>
                    </a:lnTo>
                    <a:lnTo>
                      <a:pt x="734" y="1220"/>
                    </a:lnTo>
                    <a:lnTo>
                      <a:pt x="707" y="1216"/>
                    </a:lnTo>
                    <a:lnTo>
                      <a:pt x="652" y="1209"/>
                    </a:lnTo>
                    <a:lnTo>
                      <a:pt x="625" y="1204"/>
                    </a:lnTo>
                    <a:lnTo>
                      <a:pt x="586" y="1193"/>
                    </a:lnTo>
                    <a:lnTo>
                      <a:pt x="562" y="1175"/>
                    </a:lnTo>
                    <a:lnTo>
                      <a:pt x="547" y="1148"/>
                    </a:lnTo>
                    <a:lnTo>
                      <a:pt x="541" y="1108"/>
                    </a:lnTo>
                    <a:lnTo>
                      <a:pt x="540" y="1098"/>
                    </a:lnTo>
                    <a:lnTo>
                      <a:pt x="540" y="153"/>
                    </a:lnTo>
                    <a:lnTo>
                      <a:pt x="540" y="144"/>
                    </a:lnTo>
                    <a:lnTo>
                      <a:pt x="541" y="135"/>
                    </a:lnTo>
                    <a:lnTo>
                      <a:pt x="548" y="100"/>
                    </a:lnTo>
                    <a:lnTo>
                      <a:pt x="555" y="87"/>
                    </a:lnTo>
                    <a:close/>
                    <a:moveTo>
                      <a:pt x="412" y="0"/>
                    </a:moveTo>
                    <a:lnTo>
                      <a:pt x="396" y="1"/>
                    </a:lnTo>
                    <a:lnTo>
                      <a:pt x="385" y="6"/>
                    </a:lnTo>
                    <a:lnTo>
                      <a:pt x="376" y="16"/>
                    </a:lnTo>
                    <a:lnTo>
                      <a:pt x="368" y="30"/>
                    </a:lnTo>
                    <a:lnTo>
                      <a:pt x="277" y="257"/>
                    </a:lnTo>
                    <a:lnTo>
                      <a:pt x="0" y="939"/>
                    </a:lnTo>
                    <a:lnTo>
                      <a:pt x="35" y="957"/>
                    </a:lnTo>
                    <a:lnTo>
                      <a:pt x="390" y="87"/>
                    </a:lnTo>
                    <a:lnTo>
                      <a:pt x="555" y="87"/>
                    </a:lnTo>
                    <a:lnTo>
                      <a:pt x="562" y="75"/>
                    </a:lnTo>
                    <a:lnTo>
                      <a:pt x="586" y="58"/>
                    </a:lnTo>
                    <a:lnTo>
                      <a:pt x="620" y="47"/>
                    </a:lnTo>
                    <a:lnTo>
                      <a:pt x="648" y="42"/>
                    </a:lnTo>
                    <a:lnTo>
                      <a:pt x="705" y="35"/>
                    </a:lnTo>
                    <a:lnTo>
                      <a:pt x="733" y="30"/>
                    </a:lnTo>
                    <a:lnTo>
                      <a:pt x="741" y="29"/>
                    </a:lnTo>
                    <a:lnTo>
                      <a:pt x="749" y="22"/>
                    </a:lnTo>
                    <a:lnTo>
                      <a:pt x="760" y="13"/>
                    </a:lnTo>
                    <a:lnTo>
                      <a:pt x="761" y="8"/>
                    </a:lnTo>
                    <a:lnTo>
                      <a:pt x="757" y="2"/>
                    </a:lnTo>
                    <a:lnTo>
                      <a:pt x="755" y="1"/>
                    </a:lnTo>
                    <a:lnTo>
                      <a:pt x="497" y="1"/>
                    </a:lnTo>
                    <a:lnTo>
                      <a:pt x="412" y="0"/>
                    </a:lnTo>
                    <a:close/>
                    <a:moveTo>
                      <a:pt x="755" y="1"/>
                    </a:moveTo>
                    <a:lnTo>
                      <a:pt x="497" y="1"/>
                    </a:lnTo>
                    <a:lnTo>
                      <a:pt x="755" y="1"/>
                    </a:lnTo>
                    <a:close/>
                  </a:path>
                </a:pathLst>
              </a:custGeom>
              <a:solidFill>
                <a:srgbClr val="BCBEC0"/>
              </a:solidFill>
              <a:ln>
                <a:noFill/>
              </a:ln>
              <a:extLst>
                <a:ext uri="{91240B29-F687-4f45-9708-019B960494DF}">
                  <a14:hiddenLine xmlns:wpc="http://schemas.microsoft.com/office/word/2010/wordprocessingCanvas" xmlns:cx="http://schemas.microsoft.com/office/drawing/2014/chartex" xmlns:cx1="http://schemas.microsoft.com/office/drawing/2015/9/8/chartex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aink="http://schemas.microsoft.com/office/drawing/2016/ink" xmlns:am3d="http://schemas.microsoft.com/office/drawing/2017/model3d" xmlns:w16cex="http://schemas.microsoft.com/office/word/2018/wordml/cex" xmlns:w16cid="http://schemas.microsoft.com/office/word/2016/wordml/cid" xmlns:w16="http://schemas.microsoft.com/office/word/2018/wordml" xmlns:a14="http://schemas.microsoft.com/office/drawing/2010/main" xmlns:w="http://schemas.openxmlformats.org/wordprocessingml/2006/main" xmlns:w10="urn:schemas-microsoft-com:office:word" xmlns:v="urn:schemas-microsoft-com:vml" xmlns:o="urn:schemas-microsoft-com:office:office" xmlns:mv="urn:schemas-microsoft-com:mac:vml" xmlns:mo="http://schemas.microsoft.com/office/mac/office/2008/main" xmlns="" xmlns:lc="http://schemas.openxmlformats.org/drawingml/2006/lockedCanvas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7" name="Freeform 8">
              <a:extLst>
                <a:ext uri="{FF2B5EF4-FFF2-40B4-BE49-F238E27FC236}">
                  <a16:creationId xmlns:a16="http://schemas.microsoft.com/office/drawing/2014/main" id="{27DA2946-2BDA-D245-BDF8-AB18040B43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4425" y="495300"/>
              <a:ext cx="230505" cy="294640"/>
            </a:xfrm>
            <a:custGeom>
              <a:avLst/>
              <a:gdLst>
                <a:gd name="T0" fmla="+- 0 3011 2660"/>
                <a:gd name="T1" fmla="*/ T0 w 363"/>
                <a:gd name="T2" fmla="+- 0 1691 1691"/>
                <a:gd name="T3" fmla="*/ 1691 h 464"/>
                <a:gd name="T4" fmla="+- 0 3006 2660"/>
                <a:gd name="T5" fmla="*/ T4 w 363"/>
                <a:gd name="T6" fmla="+- 0 1692 1691"/>
                <a:gd name="T7" fmla="*/ 1692 h 464"/>
                <a:gd name="T8" fmla="+- 0 2996 2660"/>
                <a:gd name="T9" fmla="*/ T8 w 363"/>
                <a:gd name="T10" fmla="+- 0 1705 1691"/>
                <a:gd name="T11" fmla="*/ 1705 h 464"/>
                <a:gd name="T12" fmla="+- 0 2988 2660"/>
                <a:gd name="T13" fmla="*/ T12 w 363"/>
                <a:gd name="T14" fmla="+- 0 1714 1691"/>
                <a:gd name="T15" fmla="*/ 1714 h 464"/>
                <a:gd name="T16" fmla="+- 0 2984 2660"/>
                <a:gd name="T17" fmla="*/ T16 w 363"/>
                <a:gd name="T18" fmla="+- 0 1724 1691"/>
                <a:gd name="T19" fmla="*/ 1724 h 464"/>
                <a:gd name="T20" fmla="+- 0 2961 2660"/>
                <a:gd name="T21" fmla="*/ T20 w 363"/>
                <a:gd name="T22" fmla="+- 0 1793 1691"/>
                <a:gd name="T23" fmla="*/ 1793 h 464"/>
                <a:gd name="T24" fmla="+- 0 2939 2660"/>
                <a:gd name="T25" fmla="*/ T24 w 363"/>
                <a:gd name="T26" fmla="+- 0 1863 1691"/>
                <a:gd name="T27" fmla="*/ 1863 h 464"/>
                <a:gd name="T28" fmla="+- 0 2916 2660"/>
                <a:gd name="T29" fmla="*/ T28 w 363"/>
                <a:gd name="T30" fmla="+- 0 1933 1691"/>
                <a:gd name="T31" fmla="*/ 1933 h 464"/>
                <a:gd name="T32" fmla="+- 0 2890 2660"/>
                <a:gd name="T33" fmla="*/ T32 w 363"/>
                <a:gd name="T34" fmla="+- 0 2001 1691"/>
                <a:gd name="T35" fmla="*/ 2001 h 464"/>
                <a:gd name="T36" fmla="+- 0 2834 2660"/>
                <a:gd name="T37" fmla="*/ T36 w 363"/>
                <a:gd name="T38" fmla="+- 0 2081 1691"/>
                <a:gd name="T39" fmla="*/ 2081 h 464"/>
                <a:gd name="T40" fmla="+- 0 2744 2660"/>
                <a:gd name="T41" fmla="*/ T40 w 363"/>
                <a:gd name="T42" fmla="+- 0 2116 1691"/>
                <a:gd name="T43" fmla="*/ 2116 h 464"/>
                <a:gd name="T44" fmla="+- 0 2665 2660"/>
                <a:gd name="T45" fmla="*/ T44 w 363"/>
                <a:gd name="T46" fmla="+- 0 2120 1691"/>
                <a:gd name="T47" fmla="*/ 2120 h 464"/>
                <a:gd name="T48" fmla="+- 0 2660 2660"/>
                <a:gd name="T49" fmla="*/ T48 w 363"/>
                <a:gd name="T50" fmla="+- 0 2128 1691"/>
                <a:gd name="T51" fmla="*/ 2128 h 464"/>
                <a:gd name="T52" fmla="+- 0 2672 2660"/>
                <a:gd name="T53" fmla="*/ T52 w 363"/>
                <a:gd name="T54" fmla="+- 0 2152 1691"/>
                <a:gd name="T55" fmla="*/ 2152 h 464"/>
                <a:gd name="T56" fmla="+- 0 2675 2660"/>
                <a:gd name="T57" fmla="*/ T56 w 363"/>
                <a:gd name="T58" fmla="+- 0 2154 1691"/>
                <a:gd name="T59" fmla="*/ 2154 h 464"/>
                <a:gd name="T60" fmla="+- 0 2994 2660"/>
                <a:gd name="T61" fmla="*/ T60 w 363"/>
                <a:gd name="T62" fmla="+- 0 2154 1691"/>
                <a:gd name="T63" fmla="*/ 2154 h 464"/>
                <a:gd name="T64" fmla="+- 0 2999 2660"/>
                <a:gd name="T65" fmla="*/ T64 w 363"/>
                <a:gd name="T66" fmla="+- 0 2150 1691"/>
                <a:gd name="T67" fmla="*/ 2150 h 464"/>
                <a:gd name="T68" fmla="+- 0 3023 2660"/>
                <a:gd name="T69" fmla="*/ T68 w 363"/>
                <a:gd name="T70" fmla="+- 0 1699 1691"/>
                <a:gd name="T71" fmla="*/ 1699 h 464"/>
                <a:gd name="T72" fmla="+- 0 3020 2660"/>
                <a:gd name="T73" fmla="*/ T72 w 363"/>
                <a:gd name="T74" fmla="+- 0 1695 1691"/>
                <a:gd name="T75" fmla="*/ 1695 h 464"/>
                <a:gd name="T76" fmla="+- 0 3011 2660"/>
                <a:gd name="T77" fmla="*/ T76 w 363"/>
                <a:gd name="T78" fmla="+- 0 1691 1691"/>
                <a:gd name="T79" fmla="*/ 1691 h 46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</a:cxnLst>
              <a:rect l="0" t="0" r="r" b="b"/>
              <a:pathLst>
                <a:path w="363" h="464">
                  <a:moveTo>
                    <a:pt x="351" y="0"/>
                  </a:moveTo>
                  <a:lnTo>
                    <a:pt x="346" y="1"/>
                  </a:lnTo>
                  <a:lnTo>
                    <a:pt x="336" y="14"/>
                  </a:lnTo>
                  <a:lnTo>
                    <a:pt x="328" y="23"/>
                  </a:lnTo>
                  <a:lnTo>
                    <a:pt x="324" y="33"/>
                  </a:lnTo>
                  <a:lnTo>
                    <a:pt x="301" y="102"/>
                  </a:lnTo>
                  <a:lnTo>
                    <a:pt x="279" y="172"/>
                  </a:lnTo>
                  <a:lnTo>
                    <a:pt x="256" y="242"/>
                  </a:lnTo>
                  <a:lnTo>
                    <a:pt x="230" y="310"/>
                  </a:lnTo>
                  <a:lnTo>
                    <a:pt x="174" y="390"/>
                  </a:lnTo>
                  <a:lnTo>
                    <a:pt x="84" y="425"/>
                  </a:lnTo>
                  <a:lnTo>
                    <a:pt x="5" y="429"/>
                  </a:lnTo>
                  <a:lnTo>
                    <a:pt x="0" y="437"/>
                  </a:lnTo>
                  <a:lnTo>
                    <a:pt x="12" y="461"/>
                  </a:lnTo>
                  <a:lnTo>
                    <a:pt x="15" y="463"/>
                  </a:lnTo>
                  <a:lnTo>
                    <a:pt x="334" y="463"/>
                  </a:lnTo>
                  <a:lnTo>
                    <a:pt x="339" y="459"/>
                  </a:lnTo>
                  <a:lnTo>
                    <a:pt x="363" y="8"/>
                  </a:lnTo>
                  <a:lnTo>
                    <a:pt x="360" y="4"/>
                  </a:lnTo>
                  <a:lnTo>
                    <a:pt x="351" y="0"/>
                  </a:ln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wpc="http://schemas.microsoft.com/office/word/2010/wordprocessingCanvas" xmlns:cx="http://schemas.microsoft.com/office/drawing/2014/chartex" xmlns:cx1="http://schemas.microsoft.com/office/drawing/2015/9/8/chartex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aink="http://schemas.microsoft.com/office/drawing/2016/ink" xmlns:am3d="http://schemas.microsoft.com/office/drawing/2017/model3d" xmlns:w16cex="http://schemas.microsoft.com/office/word/2018/wordml/cex" xmlns:w16cid="http://schemas.microsoft.com/office/word/2016/wordml/cid" xmlns:w16="http://schemas.microsoft.com/office/word/2018/wordml" xmlns:a14="http://schemas.microsoft.com/office/drawing/2010/main" xmlns:w="http://schemas.openxmlformats.org/wordprocessingml/2006/main" xmlns:w10="urn:schemas-microsoft-com:office:word" xmlns:v="urn:schemas-microsoft-com:vml" xmlns:o="urn:schemas-microsoft-com:office:office" xmlns:mv="urn:schemas-microsoft-com:mac:vml" xmlns:mo="http://schemas.microsoft.com/office/mac/office/2008/main" xmlns="" xmlns:lc="http://schemas.openxmlformats.org/drawingml/2006/lockedCanvas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0" name="Rettangolo 9">
            <a:extLst>
              <a:ext uri="{FF2B5EF4-FFF2-40B4-BE49-F238E27FC236}">
                <a16:creationId xmlns:a16="http://schemas.microsoft.com/office/drawing/2014/main" id="{DF4E0B97-1536-3842-BE64-FE2DD34296A5}"/>
              </a:ext>
            </a:extLst>
          </p:cNvPr>
          <p:cNvSpPr/>
          <p:nvPr/>
        </p:nvSpPr>
        <p:spPr>
          <a:xfrm>
            <a:off x="2807534" y="608246"/>
            <a:ext cx="792237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Times New Roman" panose="02020603050405020304" pitchFamily="18" charset="0"/>
                <a:cs typeface="+mn-cs"/>
              </a:rPr>
              <a:t>DIREZIONE GENERALE dell’IMMIGRAZIONE e delle POLITICHE di INTEGRAZIONE </a:t>
            </a:r>
          </a:p>
        </p:txBody>
      </p:sp>
      <p:sp>
        <p:nvSpPr>
          <p:cNvPr id="11" name="Rectangle 14">
            <a:extLst>
              <a:ext uri="{FF2B5EF4-FFF2-40B4-BE49-F238E27FC236}">
                <a16:creationId xmlns:a16="http://schemas.microsoft.com/office/drawing/2014/main" id="{DE4B6E8F-FEA7-754C-BBCF-52B74FD324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8780" y="1047880"/>
            <a:ext cx="10417738" cy="122784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wrap="square">
            <a:spAutoFit/>
          </a:bodyPr>
          <a:lstStyle>
            <a:lvl1pPr>
              <a:defRPr sz="2400" b="1">
                <a:solidFill>
                  <a:srgbClr val="003399"/>
                </a:solidFill>
                <a:latin typeface="Georgia" pitchFamily="18" charset="0"/>
              </a:defRPr>
            </a:lvl1pPr>
            <a:lvl2pPr marL="742950" indent="-285750">
              <a:defRPr sz="2400" b="1">
                <a:solidFill>
                  <a:srgbClr val="003399"/>
                </a:solidFill>
                <a:latin typeface="Georgia" pitchFamily="18" charset="0"/>
              </a:defRPr>
            </a:lvl2pPr>
            <a:lvl3pPr marL="1143000" indent="-228600">
              <a:defRPr sz="2400" b="1">
                <a:solidFill>
                  <a:srgbClr val="003399"/>
                </a:solidFill>
                <a:latin typeface="Georgia" pitchFamily="18" charset="0"/>
              </a:defRPr>
            </a:lvl3pPr>
            <a:lvl4pPr marL="1600200" indent="-228600">
              <a:defRPr sz="2400" b="1">
                <a:solidFill>
                  <a:srgbClr val="003399"/>
                </a:solidFill>
                <a:latin typeface="Georgia" pitchFamily="18" charset="0"/>
              </a:defRPr>
            </a:lvl4pPr>
            <a:lvl5pPr marL="2057400" indent="-228600">
              <a:defRPr sz="2400" b="1">
                <a:solidFill>
                  <a:srgbClr val="003399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Georgia" pitchFamily="18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Rectangle 14">
            <a:extLst>
              <a:ext uri="{FF2B5EF4-FFF2-40B4-BE49-F238E27FC236}">
                <a16:creationId xmlns:a16="http://schemas.microsoft.com/office/drawing/2014/main" id="{EB7D6686-D438-054C-BB63-23736F8B7A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8935" y="6347909"/>
            <a:ext cx="7794131" cy="96715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wrap="square">
            <a:spAutoFit/>
          </a:bodyPr>
          <a:lstStyle>
            <a:lvl1pPr>
              <a:defRPr sz="2400" b="1">
                <a:solidFill>
                  <a:srgbClr val="003399"/>
                </a:solidFill>
                <a:latin typeface="Georgia" pitchFamily="18" charset="0"/>
              </a:defRPr>
            </a:lvl1pPr>
            <a:lvl2pPr marL="742950" indent="-285750">
              <a:defRPr sz="2400" b="1">
                <a:solidFill>
                  <a:srgbClr val="003399"/>
                </a:solidFill>
                <a:latin typeface="Georgia" pitchFamily="18" charset="0"/>
              </a:defRPr>
            </a:lvl2pPr>
            <a:lvl3pPr marL="1143000" indent="-228600">
              <a:defRPr sz="2400" b="1">
                <a:solidFill>
                  <a:srgbClr val="003399"/>
                </a:solidFill>
                <a:latin typeface="Georgia" pitchFamily="18" charset="0"/>
              </a:defRPr>
            </a:lvl3pPr>
            <a:lvl4pPr marL="1600200" indent="-228600">
              <a:defRPr sz="2400" b="1">
                <a:solidFill>
                  <a:srgbClr val="003399"/>
                </a:solidFill>
                <a:latin typeface="Georgia" pitchFamily="18" charset="0"/>
              </a:defRPr>
            </a:lvl4pPr>
            <a:lvl5pPr marL="2057400" indent="-228600">
              <a:defRPr sz="2400" b="1">
                <a:solidFill>
                  <a:srgbClr val="003399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Georgia" pitchFamily="18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CasellaDiTesto 7">
            <a:extLst>
              <a:ext uri="{FF2B5EF4-FFF2-40B4-BE49-F238E27FC236}">
                <a16:creationId xmlns:a16="http://schemas.microsoft.com/office/drawing/2014/main" id="{4B6583DA-7B72-DF4F-883D-83B246D7754C}"/>
              </a:ext>
            </a:extLst>
          </p:cNvPr>
          <p:cNvSpPr txBox="1"/>
          <p:nvPr/>
        </p:nvSpPr>
        <p:spPr>
          <a:xfrm>
            <a:off x="3019389" y="6373505"/>
            <a:ext cx="60913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charset="0"/>
              </a:rPr>
              <a:t>www.lavoro.gov.it     –     www.integrazionemigranti.gov.it</a:t>
            </a:r>
          </a:p>
        </p:txBody>
      </p:sp>
      <p:sp>
        <p:nvSpPr>
          <p:cNvPr id="69" name="CasellaDiTesto 68">
            <a:extLst>
              <a:ext uri="{FF2B5EF4-FFF2-40B4-BE49-F238E27FC236}">
                <a16:creationId xmlns:a16="http://schemas.microsoft.com/office/drawing/2014/main" id="{0D5C6B5A-AB84-4272-A277-29F8B59C1CB3}"/>
              </a:ext>
            </a:extLst>
          </p:cNvPr>
          <p:cNvSpPr txBox="1"/>
          <p:nvPr/>
        </p:nvSpPr>
        <p:spPr>
          <a:xfrm>
            <a:off x="757314" y="1737534"/>
            <a:ext cx="5580727" cy="173239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8" name="Elemento grafico 87" descr="Play con riempimento a tinta unita">
            <a:extLst>
              <a:ext uri="{FF2B5EF4-FFF2-40B4-BE49-F238E27FC236}">
                <a16:creationId xmlns:a16="http://schemas.microsoft.com/office/drawing/2014/main" id="{EDEAA90A-64CD-4604-974F-8C9981FFF0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4928" y="2004790"/>
            <a:ext cx="914400" cy="914400"/>
          </a:xfrm>
          <a:prstGeom prst="rect">
            <a:avLst/>
          </a:prstGeom>
        </p:spPr>
      </p:pic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BD921B05-C5D8-6FD3-2B9C-8D99E5C42F1D}"/>
              </a:ext>
            </a:extLst>
          </p:cNvPr>
          <p:cNvSpPr txBox="1"/>
          <p:nvPr/>
        </p:nvSpPr>
        <p:spPr>
          <a:xfrm>
            <a:off x="1058780" y="3527213"/>
            <a:ext cx="5380061" cy="83099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 settori con la più alta incidenza di occupati </a:t>
            </a:r>
            <a:r>
              <a:rPr lang="it-IT" sz="2400" b="1" dirty="0">
                <a:solidFill>
                  <a:srgbClr val="4472C4">
                    <a:lumMod val="50000"/>
                  </a:srgbClr>
                </a:solidFill>
                <a:latin typeface="Calibri" panose="020F0502020204030204"/>
              </a:rPr>
              <a:t>non UE</a:t>
            </a:r>
            <a:endParaRPr kumimoji="0" lang="it-IT" sz="24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54412939-77BF-68F6-5D4F-B87DF3A74DE1}"/>
              </a:ext>
            </a:extLst>
          </p:cNvPr>
          <p:cNvSpPr txBox="1"/>
          <p:nvPr/>
        </p:nvSpPr>
        <p:spPr>
          <a:xfrm>
            <a:off x="7322749" y="3648889"/>
            <a:ext cx="4572000" cy="36933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tillium"/>
                <a:ea typeface="+mn-ea"/>
                <a:cs typeface="+mn-cs"/>
              </a:rPr>
              <a:t>Altri servizi collettivi e personali                  </a:t>
            </a:r>
            <a:r>
              <a:rPr lang="it-IT" b="1" dirty="0">
                <a:solidFill>
                  <a:prstClr val="white"/>
                </a:solidFill>
                <a:latin typeface="Titillium"/>
              </a:rPr>
              <a:t>23</a:t>
            </a: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tillium"/>
                <a:ea typeface="+mn-ea"/>
                <a:cs typeface="+mn-cs"/>
              </a:rPr>
              <a:t>%</a:t>
            </a:r>
            <a:endParaRPr kumimoji="0" lang="it-IT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tillium"/>
              <a:ea typeface="+mn-ea"/>
              <a:cs typeface="+mn-cs"/>
            </a:endParaRP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982B573E-3EA9-0AB4-232E-DF9710EB1DB6}"/>
              </a:ext>
            </a:extLst>
          </p:cNvPr>
          <p:cNvSpPr txBox="1"/>
          <p:nvPr/>
        </p:nvSpPr>
        <p:spPr>
          <a:xfrm>
            <a:off x="7350253" y="4575277"/>
            <a:ext cx="4572000" cy="36933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tillium"/>
                <a:ea typeface="+mn-ea"/>
                <a:cs typeface="+mn-cs"/>
              </a:rPr>
              <a:t>Agricoltura                                                    11,7%</a:t>
            </a:r>
            <a:endParaRPr kumimoji="0" lang="it-IT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tillium"/>
              <a:ea typeface="+mn-ea"/>
              <a:cs typeface="+mn-cs"/>
            </a:endParaRP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34C93C6E-0C82-7526-C38A-1FBCB0413B3B}"/>
              </a:ext>
            </a:extLst>
          </p:cNvPr>
          <p:cNvSpPr txBox="1"/>
          <p:nvPr/>
        </p:nvSpPr>
        <p:spPr>
          <a:xfrm>
            <a:off x="7354554" y="5048691"/>
            <a:ext cx="4572000" cy="36933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tillium"/>
                <a:ea typeface="+mn-ea"/>
                <a:cs typeface="+mn-cs"/>
              </a:rPr>
              <a:t>Costruzioni                                                      </a:t>
            </a:r>
            <a:r>
              <a:rPr lang="it-IT" b="1" dirty="0">
                <a:solidFill>
                  <a:prstClr val="white"/>
                </a:solidFill>
                <a:latin typeface="Titillium"/>
              </a:rPr>
              <a:t>9,1</a:t>
            </a: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tillium"/>
                <a:ea typeface="+mn-ea"/>
                <a:cs typeface="+mn-cs"/>
              </a:rPr>
              <a:t>%</a:t>
            </a:r>
            <a:endParaRPr kumimoji="0" lang="it-IT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tillium"/>
              <a:ea typeface="+mn-ea"/>
              <a:cs typeface="+mn-cs"/>
            </a:endParaRP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0FF04BDB-5A9E-39EB-A52A-5CA14DB559C0}"/>
              </a:ext>
            </a:extLst>
          </p:cNvPr>
          <p:cNvSpPr txBox="1"/>
          <p:nvPr/>
        </p:nvSpPr>
        <p:spPr>
          <a:xfrm>
            <a:off x="7331446" y="4094224"/>
            <a:ext cx="4572000" cy="36933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tillium"/>
                <a:ea typeface="+mn-ea"/>
                <a:cs typeface="+mn-cs"/>
              </a:rPr>
              <a:t>Alberghi e ristoranti                                    13,8%</a:t>
            </a:r>
            <a:endParaRPr kumimoji="0" lang="it-IT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tillium"/>
              <a:ea typeface="+mn-ea"/>
              <a:cs typeface="+mn-cs"/>
            </a:endParaRPr>
          </a:p>
        </p:txBody>
      </p:sp>
      <p:pic>
        <p:nvPicPr>
          <p:cNvPr id="23" name="Elemento grafico 22" descr="Play con riempimento a tinta unita">
            <a:extLst>
              <a:ext uri="{FF2B5EF4-FFF2-40B4-BE49-F238E27FC236}">
                <a16:creationId xmlns:a16="http://schemas.microsoft.com/office/drawing/2014/main" id="{129AD026-12B4-7C86-8938-3180CDA033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69315" y="3491296"/>
            <a:ext cx="914400" cy="914400"/>
          </a:xfrm>
          <a:prstGeom prst="rect">
            <a:avLst/>
          </a:prstGeom>
        </p:spPr>
      </p:pic>
      <p:pic>
        <p:nvPicPr>
          <p:cNvPr id="14" name="Picture 14" descr="HCMC factories find keeping workers onsite a costly burden - VnExpress  International">
            <a:extLst>
              <a:ext uri="{FF2B5EF4-FFF2-40B4-BE49-F238E27FC236}">
                <a16:creationId xmlns:a16="http://schemas.microsoft.com/office/drawing/2014/main" id="{6502D66C-1594-2940-0EA2-8051EEBD4E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6751" y="1864392"/>
            <a:ext cx="2762250" cy="165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" name="Gruppo 19">
            <a:extLst>
              <a:ext uri="{FF2B5EF4-FFF2-40B4-BE49-F238E27FC236}">
                <a16:creationId xmlns:a16="http://schemas.microsoft.com/office/drawing/2014/main" id="{7F68FFB6-6B25-94D9-05A8-E0CB965DDF61}"/>
              </a:ext>
            </a:extLst>
          </p:cNvPr>
          <p:cNvGrpSpPr/>
          <p:nvPr/>
        </p:nvGrpSpPr>
        <p:grpSpPr>
          <a:xfrm>
            <a:off x="6768000" y="1827728"/>
            <a:ext cx="5129235" cy="1280894"/>
            <a:chOff x="6913503" y="2150194"/>
            <a:chExt cx="5129235" cy="1280894"/>
          </a:xfrm>
        </p:grpSpPr>
        <p:pic>
          <p:nvPicPr>
            <p:cNvPr id="21" name="Immagine 20">
              <a:extLst>
                <a:ext uri="{FF2B5EF4-FFF2-40B4-BE49-F238E27FC236}">
                  <a16:creationId xmlns:a16="http://schemas.microsoft.com/office/drawing/2014/main" id="{68713968-F602-FDE0-971C-5A3065A3271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3883" y="2424416"/>
              <a:ext cx="948617" cy="940147"/>
            </a:xfrm>
            <a:prstGeom prst="rect">
              <a:avLst/>
            </a:prstGeom>
          </p:spPr>
        </p:pic>
        <p:sp>
          <p:nvSpPr>
            <p:cNvPr id="24" name="CasellaDiTesto 23">
              <a:extLst>
                <a:ext uri="{FF2B5EF4-FFF2-40B4-BE49-F238E27FC236}">
                  <a16:creationId xmlns:a16="http://schemas.microsoft.com/office/drawing/2014/main" id="{D05F8245-A7CB-E9EA-40C0-96D86D4C7375}"/>
                </a:ext>
              </a:extLst>
            </p:cNvPr>
            <p:cNvSpPr txBox="1"/>
            <p:nvPr/>
          </p:nvSpPr>
          <p:spPr>
            <a:xfrm>
              <a:off x="7329754" y="2159429"/>
              <a:ext cx="168101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Helvetica" pitchFamily="2" charset="0"/>
                  <a:ea typeface="+mn-ea"/>
                  <a:cs typeface="+mn-cs"/>
                </a:rPr>
                <a:t>Occupazione</a:t>
              </a:r>
              <a:endParaRPr kumimoji="0" lang="it-IT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endParaRPr>
            </a:p>
          </p:txBody>
        </p:sp>
        <p:sp>
          <p:nvSpPr>
            <p:cNvPr id="25" name="CasellaDiTesto 24">
              <a:extLst>
                <a:ext uri="{FF2B5EF4-FFF2-40B4-BE49-F238E27FC236}">
                  <a16:creationId xmlns:a16="http://schemas.microsoft.com/office/drawing/2014/main" id="{A43B9255-BA6F-8218-7BB8-4F92B1CB8798}"/>
                </a:ext>
              </a:extLst>
            </p:cNvPr>
            <p:cNvSpPr txBox="1"/>
            <p:nvPr/>
          </p:nvSpPr>
          <p:spPr>
            <a:xfrm>
              <a:off x="7277873" y="2424415"/>
              <a:ext cx="41376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Helvetica" pitchFamily="2" charset="0"/>
                  <a:ea typeface="+mn-ea"/>
                  <a:cs typeface="+mn-cs"/>
                </a:rPr>
                <a:t>ITA</a:t>
              </a:r>
              <a:endParaRPr kumimoji="0" lang="it-IT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endParaRPr>
            </a:p>
          </p:txBody>
        </p:sp>
        <p:sp>
          <p:nvSpPr>
            <p:cNvPr id="26" name="CasellaDiTesto 25">
              <a:extLst>
                <a:ext uri="{FF2B5EF4-FFF2-40B4-BE49-F238E27FC236}">
                  <a16:creationId xmlns:a16="http://schemas.microsoft.com/office/drawing/2014/main" id="{484E2FAD-68A1-8086-BE46-CCCBB9BB6335}"/>
                </a:ext>
              </a:extLst>
            </p:cNvPr>
            <p:cNvSpPr txBox="1"/>
            <p:nvPr/>
          </p:nvSpPr>
          <p:spPr>
            <a:xfrm>
              <a:off x="7301124" y="2763572"/>
              <a:ext cx="39786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Helvetica" pitchFamily="2" charset="0"/>
                  <a:ea typeface="+mn-ea"/>
                  <a:cs typeface="+mn-cs"/>
                </a:rPr>
                <a:t>EU</a:t>
              </a:r>
            </a:p>
          </p:txBody>
        </p:sp>
        <p:sp>
          <p:nvSpPr>
            <p:cNvPr id="27" name="CasellaDiTesto 26">
              <a:extLst>
                <a:ext uri="{FF2B5EF4-FFF2-40B4-BE49-F238E27FC236}">
                  <a16:creationId xmlns:a16="http://schemas.microsoft.com/office/drawing/2014/main" id="{6CD35977-86BC-CD25-3CF7-7152BC045E65}"/>
                </a:ext>
              </a:extLst>
            </p:cNvPr>
            <p:cNvSpPr txBox="1"/>
            <p:nvPr/>
          </p:nvSpPr>
          <p:spPr>
            <a:xfrm>
              <a:off x="6913503" y="3087564"/>
              <a:ext cx="78258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Helvetica" pitchFamily="2" charset="0"/>
                  <a:ea typeface="+mn-ea"/>
                  <a:cs typeface="+mn-cs"/>
                </a:rPr>
                <a:t>NON EU</a:t>
              </a:r>
            </a:p>
          </p:txBody>
        </p:sp>
        <p:sp>
          <p:nvSpPr>
            <p:cNvPr id="28" name="CasellaDiTesto 27">
              <a:extLst>
                <a:ext uri="{FF2B5EF4-FFF2-40B4-BE49-F238E27FC236}">
                  <a16:creationId xmlns:a16="http://schemas.microsoft.com/office/drawing/2014/main" id="{81411E36-8088-A5C7-3A82-162EAB9E372D}"/>
                </a:ext>
              </a:extLst>
            </p:cNvPr>
            <p:cNvSpPr txBox="1"/>
            <p:nvPr/>
          </p:nvSpPr>
          <p:spPr>
            <a:xfrm>
              <a:off x="8538611" y="2357891"/>
              <a:ext cx="85816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60,5%</a:t>
              </a:r>
            </a:p>
          </p:txBody>
        </p:sp>
        <p:sp>
          <p:nvSpPr>
            <p:cNvPr id="29" name="CasellaDiTesto 28">
              <a:extLst>
                <a:ext uri="{FF2B5EF4-FFF2-40B4-BE49-F238E27FC236}">
                  <a16:creationId xmlns:a16="http://schemas.microsoft.com/office/drawing/2014/main" id="{5295F3E3-82D6-A7AA-78F1-8905EA264609}"/>
                </a:ext>
              </a:extLst>
            </p:cNvPr>
            <p:cNvSpPr txBox="1"/>
            <p:nvPr/>
          </p:nvSpPr>
          <p:spPr>
            <a:xfrm>
              <a:off x="8538611" y="2687745"/>
              <a:ext cx="85816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64%</a:t>
              </a:r>
            </a:p>
          </p:txBody>
        </p:sp>
        <p:sp>
          <p:nvSpPr>
            <p:cNvPr id="30" name="CasellaDiTesto 29">
              <a:extLst>
                <a:ext uri="{FF2B5EF4-FFF2-40B4-BE49-F238E27FC236}">
                  <a16:creationId xmlns:a16="http://schemas.microsoft.com/office/drawing/2014/main" id="{24B40E1A-AF0B-F8F7-2118-FB938653CD85}"/>
                </a:ext>
              </a:extLst>
            </p:cNvPr>
            <p:cNvSpPr txBox="1"/>
            <p:nvPr/>
          </p:nvSpPr>
          <p:spPr>
            <a:xfrm>
              <a:off x="8535711" y="3030978"/>
              <a:ext cx="85816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59,2%</a:t>
              </a:r>
            </a:p>
          </p:txBody>
        </p:sp>
        <p:sp>
          <p:nvSpPr>
            <p:cNvPr id="31" name="CasellaDiTesto 30">
              <a:extLst>
                <a:ext uri="{FF2B5EF4-FFF2-40B4-BE49-F238E27FC236}">
                  <a16:creationId xmlns:a16="http://schemas.microsoft.com/office/drawing/2014/main" id="{4EC2350B-D139-BCD2-765C-DB347A0C3A87}"/>
                </a:ext>
              </a:extLst>
            </p:cNvPr>
            <p:cNvSpPr txBox="1"/>
            <p:nvPr/>
          </p:nvSpPr>
          <p:spPr>
            <a:xfrm>
              <a:off x="9863019" y="2150194"/>
              <a:ext cx="186314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Helvetica" pitchFamily="2" charset="0"/>
                  <a:ea typeface="+mn-ea"/>
                  <a:cs typeface="+mn-cs"/>
                </a:rPr>
                <a:t>Disoccupazione</a:t>
              </a:r>
              <a:endParaRPr kumimoji="0" lang="it-IT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endParaRPr>
            </a:p>
          </p:txBody>
        </p:sp>
        <p:pic>
          <p:nvPicPr>
            <p:cNvPr id="32" name="Immagine 31">
              <a:extLst>
                <a:ext uri="{FF2B5EF4-FFF2-40B4-BE49-F238E27FC236}">
                  <a16:creationId xmlns:a16="http://schemas.microsoft.com/office/drawing/2014/main" id="{B29395ED-499B-A519-0A23-DDB80318889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65153" y="2424415"/>
              <a:ext cx="949733" cy="885345"/>
            </a:xfrm>
            <a:prstGeom prst="rect">
              <a:avLst/>
            </a:prstGeom>
          </p:spPr>
        </p:pic>
        <p:sp>
          <p:nvSpPr>
            <p:cNvPr id="33" name="CasellaDiTesto 32">
              <a:extLst>
                <a:ext uri="{FF2B5EF4-FFF2-40B4-BE49-F238E27FC236}">
                  <a16:creationId xmlns:a16="http://schemas.microsoft.com/office/drawing/2014/main" id="{47479E48-7750-9D7B-7786-050F69C6EA30}"/>
                </a:ext>
              </a:extLst>
            </p:cNvPr>
            <p:cNvSpPr txBox="1"/>
            <p:nvPr/>
          </p:nvSpPr>
          <p:spPr>
            <a:xfrm>
              <a:off x="9846034" y="2417348"/>
              <a:ext cx="41376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Helvetica" pitchFamily="2" charset="0"/>
                  <a:ea typeface="+mn-ea"/>
                  <a:cs typeface="+mn-cs"/>
                </a:rPr>
                <a:t>ITA</a:t>
              </a:r>
              <a:endParaRPr kumimoji="0" lang="it-IT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endParaRPr>
            </a:p>
          </p:txBody>
        </p:sp>
        <p:sp>
          <p:nvSpPr>
            <p:cNvPr id="34" name="CasellaDiTesto 33">
              <a:extLst>
                <a:ext uri="{FF2B5EF4-FFF2-40B4-BE49-F238E27FC236}">
                  <a16:creationId xmlns:a16="http://schemas.microsoft.com/office/drawing/2014/main" id="{43E0E5D5-B7E7-20E1-915F-CFB8D9753144}"/>
                </a:ext>
              </a:extLst>
            </p:cNvPr>
            <p:cNvSpPr txBox="1"/>
            <p:nvPr/>
          </p:nvSpPr>
          <p:spPr>
            <a:xfrm>
              <a:off x="9869285" y="2756505"/>
              <a:ext cx="39786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Helvetica" pitchFamily="2" charset="0"/>
                  <a:ea typeface="+mn-ea"/>
                  <a:cs typeface="+mn-cs"/>
                </a:rPr>
                <a:t>EU</a:t>
              </a:r>
            </a:p>
          </p:txBody>
        </p:sp>
        <p:sp>
          <p:nvSpPr>
            <p:cNvPr id="35" name="CasellaDiTesto 34">
              <a:extLst>
                <a:ext uri="{FF2B5EF4-FFF2-40B4-BE49-F238E27FC236}">
                  <a16:creationId xmlns:a16="http://schemas.microsoft.com/office/drawing/2014/main" id="{19157B06-C07A-6BC4-13FF-1038F6EAD2B5}"/>
                </a:ext>
              </a:extLst>
            </p:cNvPr>
            <p:cNvSpPr txBox="1"/>
            <p:nvPr/>
          </p:nvSpPr>
          <p:spPr>
            <a:xfrm>
              <a:off x="9481664" y="3080497"/>
              <a:ext cx="78258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Helvetica" pitchFamily="2" charset="0"/>
                  <a:ea typeface="+mn-ea"/>
                  <a:cs typeface="+mn-cs"/>
                </a:rPr>
                <a:t>NON EU</a:t>
              </a:r>
            </a:p>
          </p:txBody>
        </p:sp>
        <p:sp>
          <p:nvSpPr>
            <p:cNvPr id="36" name="CasellaDiTesto 35">
              <a:extLst>
                <a:ext uri="{FF2B5EF4-FFF2-40B4-BE49-F238E27FC236}">
                  <a16:creationId xmlns:a16="http://schemas.microsoft.com/office/drawing/2014/main" id="{99FFF6AE-3B3A-B869-3670-01FD6E215E26}"/>
                </a:ext>
              </a:extLst>
            </p:cNvPr>
            <p:cNvSpPr txBox="1"/>
            <p:nvPr/>
          </p:nvSpPr>
          <p:spPr>
            <a:xfrm>
              <a:off x="11184569" y="2326269"/>
              <a:ext cx="85816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7,6%</a:t>
              </a:r>
            </a:p>
          </p:txBody>
        </p:sp>
        <p:sp>
          <p:nvSpPr>
            <p:cNvPr id="37" name="CasellaDiTesto 36">
              <a:extLst>
                <a:ext uri="{FF2B5EF4-FFF2-40B4-BE49-F238E27FC236}">
                  <a16:creationId xmlns:a16="http://schemas.microsoft.com/office/drawing/2014/main" id="{37014054-BB8A-1075-4C1B-402CBEB45737}"/>
                </a:ext>
              </a:extLst>
            </p:cNvPr>
            <p:cNvSpPr txBox="1"/>
            <p:nvPr/>
          </p:nvSpPr>
          <p:spPr>
            <a:xfrm>
              <a:off x="11184569" y="2656123"/>
              <a:ext cx="85816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11,9%</a:t>
              </a:r>
            </a:p>
          </p:txBody>
        </p:sp>
        <p:sp>
          <p:nvSpPr>
            <p:cNvPr id="38" name="CasellaDiTesto 37">
              <a:extLst>
                <a:ext uri="{FF2B5EF4-FFF2-40B4-BE49-F238E27FC236}">
                  <a16:creationId xmlns:a16="http://schemas.microsoft.com/office/drawing/2014/main" id="{A70DD62B-930A-A352-197F-A060C7D6ECAC}"/>
                </a:ext>
              </a:extLst>
            </p:cNvPr>
            <p:cNvSpPr txBox="1"/>
            <p:nvPr/>
          </p:nvSpPr>
          <p:spPr>
            <a:xfrm>
              <a:off x="11181669" y="2999356"/>
              <a:ext cx="85816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12%</a:t>
              </a:r>
            </a:p>
          </p:txBody>
        </p:sp>
      </p:grpSp>
      <p:sp>
        <p:nvSpPr>
          <p:cNvPr id="39" name="Rettangolo 38">
            <a:extLst>
              <a:ext uri="{FF2B5EF4-FFF2-40B4-BE49-F238E27FC236}">
                <a16:creationId xmlns:a16="http://schemas.microsoft.com/office/drawing/2014/main" id="{0510A592-5BCD-5D05-9A96-4817F36A7AA7}"/>
              </a:ext>
            </a:extLst>
          </p:cNvPr>
          <p:cNvSpPr/>
          <p:nvPr/>
        </p:nvSpPr>
        <p:spPr>
          <a:xfrm>
            <a:off x="1643550" y="1767451"/>
            <a:ext cx="2442270" cy="1596915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2,1 milioni</a:t>
            </a:r>
            <a:br>
              <a:rPr kumimoji="0" lang="it-IT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it-IT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occupati stranieri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il 10% del totale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(il 7,1% sono Non</a:t>
            </a:r>
            <a:r>
              <a:rPr lang="it-IT" sz="2000" b="1" kern="0" dirty="0">
                <a:solidFill>
                  <a:prstClr val="black"/>
                </a:solidFill>
                <a:latin typeface="Calibri" panose="020F0502020204030204"/>
              </a:rPr>
              <a:t>-EU)</a:t>
            </a:r>
            <a:endParaRPr kumimoji="0" lang="it-IT" sz="2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6" name="Immagine 45" descr="Immagine che contiene persona, abbigliamento, uomo, inpiedi&#10;&#10;Descrizione generata automaticamente">
            <a:extLst>
              <a:ext uri="{FF2B5EF4-FFF2-40B4-BE49-F238E27FC236}">
                <a16:creationId xmlns:a16="http://schemas.microsoft.com/office/drawing/2014/main" id="{F92A0E38-B1DD-45BF-E00F-A6EF2F7C042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19389" y="4501810"/>
            <a:ext cx="3175000" cy="1778000"/>
          </a:xfrm>
          <a:prstGeom prst="rect">
            <a:avLst/>
          </a:prstGeom>
        </p:spPr>
      </p:pic>
      <p:sp>
        <p:nvSpPr>
          <p:cNvPr id="44" name="Rettangolo 43">
            <a:extLst>
              <a:ext uri="{FF2B5EF4-FFF2-40B4-BE49-F238E27FC236}">
                <a16:creationId xmlns:a16="http://schemas.microsoft.com/office/drawing/2014/main" id="{DA726413-71D3-3E74-5024-9720C2A9E2A3}"/>
              </a:ext>
            </a:extLst>
          </p:cNvPr>
          <p:cNvSpPr/>
          <p:nvPr/>
        </p:nvSpPr>
        <p:spPr>
          <a:xfrm>
            <a:off x="545323" y="4563993"/>
            <a:ext cx="2442270" cy="2023072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508mila</a:t>
            </a:r>
            <a:br>
              <a:rPr kumimoji="0" lang="it-IT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lang="it-IT" sz="2000" b="1" kern="0" dirty="0">
                <a:solidFill>
                  <a:prstClr val="black"/>
                </a:solidFill>
                <a:latin typeface="Calibri" panose="020F0502020204030204"/>
              </a:rPr>
              <a:t>imprese non UE</a:t>
            </a:r>
            <a:endParaRPr kumimoji="0" lang="it-IT" sz="2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lang="it-IT" sz="2000" b="1" kern="0" dirty="0">
                <a:solidFill>
                  <a:prstClr val="black"/>
                </a:solidFill>
                <a:latin typeface="Calibri" panose="020F0502020204030204"/>
              </a:rPr>
              <a:t>l’8,4</a:t>
            </a:r>
            <a:r>
              <a:rPr kumimoji="0" lang="it-IT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% del totale)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Marocchina, albanese e cinese le prime comunità</a:t>
            </a:r>
          </a:p>
        </p:txBody>
      </p:sp>
      <p:sp>
        <p:nvSpPr>
          <p:cNvPr id="47" name="CasellaDiTesto 46">
            <a:extLst>
              <a:ext uri="{FF2B5EF4-FFF2-40B4-BE49-F238E27FC236}">
                <a16:creationId xmlns:a16="http://schemas.microsoft.com/office/drawing/2014/main" id="{EC90D84A-84A6-2831-BCE7-5658DC2E18F6}"/>
              </a:ext>
            </a:extLst>
          </p:cNvPr>
          <p:cNvSpPr txBox="1"/>
          <p:nvPr/>
        </p:nvSpPr>
        <p:spPr>
          <a:xfrm>
            <a:off x="1151187" y="1134511"/>
            <a:ext cx="78308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 cittadini stranieri nel mercato del lavoro</a:t>
            </a:r>
          </a:p>
        </p:txBody>
      </p:sp>
    </p:spTree>
    <p:extLst>
      <p:ext uri="{BB962C8B-B14F-4D97-AF65-F5344CB8AC3E}">
        <p14:creationId xmlns:p14="http://schemas.microsoft.com/office/powerpoint/2010/main" val="1160871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o 3">
            <a:extLst>
              <a:ext uri="{FF2B5EF4-FFF2-40B4-BE49-F238E27FC236}">
                <a16:creationId xmlns:a16="http://schemas.microsoft.com/office/drawing/2014/main" id="{4D046F44-84A0-4447-A6F5-9720164BE443}"/>
              </a:ext>
            </a:extLst>
          </p:cNvPr>
          <p:cNvGrpSpPr>
            <a:grpSpLocks noChangeAspect="1"/>
          </p:cNvGrpSpPr>
          <p:nvPr/>
        </p:nvGrpSpPr>
        <p:grpSpPr>
          <a:xfrm>
            <a:off x="1893463" y="115673"/>
            <a:ext cx="966440" cy="843463"/>
            <a:chOff x="0" y="0"/>
            <a:chExt cx="1344930" cy="1122045"/>
          </a:xfrm>
        </p:grpSpPr>
        <p:pic>
          <p:nvPicPr>
            <p:cNvPr id="5" name="image1.png">
              <a:extLst>
                <a:ext uri="{FF2B5EF4-FFF2-40B4-BE49-F238E27FC236}">
                  <a16:creationId xmlns:a16="http://schemas.microsoft.com/office/drawing/2014/main" id="{75ED48DE-C345-BA41-8BE3-7C830560BAB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876300"/>
              <a:ext cx="1344295" cy="245745"/>
            </a:xfrm>
            <a:prstGeom prst="rect">
              <a:avLst/>
            </a:prstGeom>
          </p:spPr>
        </p:pic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2994E358-84F7-B341-A416-84415B4720D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045210" cy="798195"/>
              <a:chOff x="906" y="907"/>
              <a:chExt cx="1646" cy="1257"/>
            </a:xfrm>
          </p:grpSpPr>
          <p:sp>
            <p:nvSpPr>
              <p:cNvPr id="8" name="AutoShape 6">
                <a:extLst>
                  <a:ext uri="{FF2B5EF4-FFF2-40B4-BE49-F238E27FC236}">
                    <a16:creationId xmlns:a16="http://schemas.microsoft.com/office/drawing/2014/main" id="{E0DA9AEC-F511-F341-8D86-5A19103B7A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6" y="907"/>
                <a:ext cx="856" cy="1257"/>
              </a:xfrm>
              <a:custGeom>
                <a:avLst/>
                <a:gdLst>
                  <a:gd name="T0" fmla="+- 0 1183 906"/>
                  <a:gd name="T1" fmla="*/ T0 w 856"/>
                  <a:gd name="T2" fmla="+- 0 1009 907"/>
                  <a:gd name="T3" fmla="*/ 1009 h 1257"/>
                  <a:gd name="T4" fmla="+- 0 1547 906"/>
                  <a:gd name="T5" fmla="*/ T4 w 856"/>
                  <a:gd name="T6" fmla="+- 0 1903 907"/>
                  <a:gd name="T7" fmla="*/ 1903 h 1257"/>
                  <a:gd name="T8" fmla="+- 0 1649 906"/>
                  <a:gd name="T9" fmla="*/ T8 w 856"/>
                  <a:gd name="T10" fmla="+- 0 2147 907"/>
                  <a:gd name="T11" fmla="*/ 2147 h 1257"/>
                  <a:gd name="T12" fmla="+- 0 1680 906"/>
                  <a:gd name="T13" fmla="*/ T12 w 856"/>
                  <a:gd name="T14" fmla="+- 0 2164 907"/>
                  <a:gd name="T15" fmla="*/ 2164 h 1257"/>
                  <a:gd name="T16" fmla="+- 0 1704 906"/>
                  <a:gd name="T17" fmla="*/ T16 w 856"/>
                  <a:gd name="T18" fmla="+- 0 2160 907"/>
                  <a:gd name="T19" fmla="*/ 2160 h 1257"/>
                  <a:gd name="T20" fmla="+- 0 1762 906"/>
                  <a:gd name="T21" fmla="*/ T20 w 856"/>
                  <a:gd name="T22" fmla="+- 0 2020 907"/>
                  <a:gd name="T23" fmla="*/ 2020 h 1257"/>
                  <a:gd name="T24" fmla="+- 0 1727 906"/>
                  <a:gd name="T25" fmla="*/ T24 w 856"/>
                  <a:gd name="T26" fmla="+- 0 1975 907"/>
                  <a:gd name="T27" fmla="*/ 1975 h 1257"/>
                  <a:gd name="T28" fmla="+- 0 1697 906"/>
                  <a:gd name="T29" fmla="*/ T28 w 856"/>
                  <a:gd name="T30" fmla="+- 0 1903 907"/>
                  <a:gd name="T31" fmla="*/ 1903 h 1257"/>
                  <a:gd name="T32" fmla="+- 0 1336 906"/>
                  <a:gd name="T33" fmla="*/ T32 w 856"/>
                  <a:gd name="T34" fmla="+- 0 1009 907"/>
                  <a:gd name="T35" fmla="*/ 1009 h 1257"/>
                  <a:gd name="T36" fmla="+- 0 912 906"/>
                  <a:gd name="T37" fmla="*/ T36 w 856"/>
                  <a:gd name="T38" fmla="+- 0 908 907"/>
                  <a:gd name="T39" fmla="*/ 908 h 1257"/>
                  <a:gd name="T40" fmla="+- 0 906 906"/>
                  <a:gd name="T41" fmla="*/ T40 w 856"/>
                  <a:gd name="T42" fmla="+- 0 919 907"/>
                  <a:gd name="T43" fmla="*/ 919 h 1257"/>
                  <a:gd name="T44" fmla="+- 0 918 906"/>
                  <a:gd name="T45" fmla="*/ T44 w 856"/>
                  <a:gd name="T46" fmla="+- 0 930 907"/>
                  <a:gd name="T47" fmla="*/ 930 h 1257"/>
                  <a:gd name="T48" fmla="+- 0 934 906"/>
                  <a:gd name="T49" fmla="*/ T48 w 856"/>
                  <a:gd name="T50" fmla="+- 0 937 907"/>
                  <a:gd name="T51" fmla="*/ 937 h 1257"/>
                  <a:gd name="T52" fmla="+- 0 974 906"/>
                  <a:gd name="T53" fmla="*/ T52 w 856"/>
                  <a:gd name="T54" fmla="+- 0 943 907"/>
                  <a:gd name="T55" fmla="*/ 943 h 1257"/>
                  <a:gd name="T56" fmla="+- 0 1069 906"/>
                  <a:gd name="T57" fmla="*/ T56 w 856"/>
                  <a:gd name="T58" fmla="+- 0 958 907"/>
                  <a:gd name="T59" fmla="*/ 958 h 1257"/>
                  <a:gd name="T60" fmla="+- 0 1122 906"/>
                  <a:gd name="T61" fmla="*/ T60 w 856"/>
                  <a:gd name="T62" fmla="+- 0 1017 907"/>
                  <a:gd name="T63" fmla="*/ 1017 h 1257"/>
                  <a:gd name="T64" fmla="+- 0 1127 906"/>
                  <a:gd name="T65" fmla="*/ T64 w 856"/>
                  <a:gd name="T66" fmla="+- 0 1456 907"/>
                  <a:gd name="T67" fmla="*/ 1456 h 1257"/>
                  <a:gd name="T68" fmla="+- 0 1127 906"/>
                  <a:gd name="T69" fmla="*/ T68 w 856"/>
                  <a:gd name="T70" fmla="+- 0 1829 907"/>
                  <a:gd name="T71" fmla="*/ 1829 h 1257"/>
                  <a:gd name="T72" fmla="+- 0 1126 906"/>
                  <a:gd name="T73" fmla="*/ T72 w 856"/>
                  <a:gd name="T74" fmla="+- 0 1961 907"/>
                  <a:gd name="T75" fmla="*/ 1961 h 1257"/>
                  <a:gd name="T76" fmla="+- 0 1097 906"/>
                  <a:gd name="T77" fmla="*/ T76 w 856"/>
                  <a:gd name="T78" fmla="+- 0 2066 907"/>
                  <a:gd name="T79" fmla="*/ 2066 h 1257"/>
                  <a:gd name="T80" fmla="+- 0 1000 906"/>
                  <a:gd name="T81" fmla="*/ T80 w 856"/>
                  <a:gd name="T82" fmla="+- 0 2114 907"/>
                  <a:gd name="T83" fmla="*/ 2114 h 1257"/>
                  <a:gd name="T84" fmla="+- 0 966 906"/>
                  <a:gd name="T85" fmla="*/ T84 w 856"/>
                  <a:gd name="T86" fmla="+- 0 2120 907"/>
                  <a:gd name="T87" fmla="*/ 2120 h 1257"/>
                  <a:gd name="T88" fmla="+- 0 932 906"/>
                  <a:gd name="T89" fmla="*/ T88 w 856"/>
                  <a:gd name="T90" fmla="+- 0 2127 907"/>
                  <a:gd name="T91" fmla="*/ 2127 h 1257"/>
                  <a:gd name="T92" fmla="+- 0 918 906"/>
                  <a:gd name="T93" fmla="*/ T92 w 856"/>
                  <a:gd name="T94" fmla="+- 0 2136 907"/>
                  <a:gd name="T95" fmla="*/ 2136 h 1257"/>
                  <a:gd name="T96" fmla="+- 0 907 906"/>
                  <a:gd name="T97" fmla="*/ T96 w 856"/>
                  <a:gd name="T98" fmla="+- 0 2148 907"/>
                  <a:gd name="T99" fmla="*/ 2148 h 1257"/>
                  <a:gd name="T100" fmla="+- 0 913 906"/>
                  <a:gd name="T101" fmla="*/ T100 w 856"/>
                  <a:gd name="T102" fmla="+- 0 2154 907"/>
                  <a:gd name="T103" fmla="*/ 2154 h 1257"/>
                  <a:gd name="T104" fmla="+- 0 1392 906"/>
                  <a:gd name="T105" fmla="*/ T104 w 856"/>
                  <a:gd name="T106" fmla="+- 0 2152 907"/>
                  <a:gd name="T107" fmla="*/ 2152 h 1257"/>
                  <a:gd name="T108" fmla="+- 0 1393 906"/>
                  <a:gd name="T109" fmla="*/ T108 w 856"/>
                  <a:gd name="T110" fmla="+- 0 2149 907"/>
                  <a:gd name="T111" fmla="*/ 2149 h 1257"/>
                  <a:gd name="T112" fmla="+- 0 1393 906"/>
                  <a:gd name="T113" fmla="*/ T112 w 856"/>
                  <a:gd name="T114" fmla="+- 0 2142 907"/>
                  <a:gd name="T115" fmla="*/ 2142 h 1257"/>
                  <a:gd name="T116" fmla="+- 0 1375 906"/>
                  <a:gd name="T117" fmla="*/ T116 w 856"/>
                  <a:gd name="T118" fmla="+- 0 2129 907"/>
                  <a:gd name="T119" fmla="*/ 2129 h 1257"/>
                  <a:gd name="T120" fmla="+- 0 1346 906"/>
                  <a:gd name="T121" fmla="*/ T120 w 856"/>
                  <a:gd name="T122" fmla="+- 0 2123 907"/>
                  <a:gd name="T123" fmla="*/ 2123 h 1257"/>
                  <a:gd name="T124" fmla="+- 0 1283 906"/>
                  <a:gd name="T125" fmla="*/ T124 w 856"/>
                  <a:gd name="T126" fmla="+- 0 2111 907"/>
                  <a:gd name="T127" fmla="*/ 2111 h 1257"/>
                  <a:gd name="T128" fmla="+- 0 1213 906"/>
                  <a:gd name="T129" fmla="*/ T128 w 856"/>
                  <a:gd name="T130" fmla="+- 0 2070 907"/>
                  <a:gd name="T131" fmla="*/ 2070 h 1257"/>
                  <a:gd name="T132" fmla="+- 0 1179 906"/>
                  <a:gd name="T133" fmla="*/ T132 w 856"/>
                  <a:gd name="T134" fmla="+- 0 1996 907"/>
                  <a:gd name="T135" fmla="*/ 1996 h 1257"/>
                  <a:gd name="T136" fmla="+- 0 1175 906"/>
                  <a:gd name="T137" fmla="*/ T136 w 856"/>
                  <a:gd name="T138" fmla="+- 0 1949 907"/>
                  <a:gd name="T139" fmla="*/ 1949 h 1257"/>
                  <a:gd name="T140" fmla="+- 0 1173 906"/>
                  <a:gd name="T141" fmla="*/ T140 w 856"/>
                  <a:gd name="T142" fmla="+- 0 1903 907"/>
                  <a:gd name="T143" fmla="*/ 1903 h 1257"/>
                  <a:gd name="T144" fmla="+- 0 1172 906"/>
                  <a:gd name="T145" fmla="*/ T144 w 856"/>
                  <a:gd name="T146" fmla="+- 0 1026 907"/>
                  <a:gd name="T147" fmla="*/ 1026 h 1257"/>
                  <a:gd name="T148" fmla="+- 0 1173 906"/>
                  <a:gd name="T149" fmla="*/ T148 w 856"/>
                  <a:gd name="T150" fmla="+- 0 1011 907"/>
                  <a:gd name="T151" fmla="*/ 1011 h 1257"/>
                  <a:gd name="T152" fmla="+- 0 1336 906"/>
                  <a:gd name="T153" fmla="*/ T152 w 856"/>
                  <a:gd name="T154" fmla="+- 0 1009 907"/>
                  <a:gd name="T155" fmla="*/ 1009 h 1257"/>
                  <a:gd name="T156" fmla="+- 0 1301 906"/>
                  <a:gd name="T157" fmla="*/ T156 w 856"/>
                  <a:gd name="T158" fmla="+- 0 927 907"/>
                  <a:gd name="T159" fmla="*/ 927 h 1257"/>
                  <a:gd name="T160" fmla="+- 0 1276 906"/>
                  <a:gd name="T161" fmla="*/ T160 w 856"/>
                  <a:gd name="T162" fmla="+- 0 909 907"/>
                  <a:gd name="T163" fmla="*/ 909 h 1257"/>
                  <a:gd name="T164" fmla="+- 0 1127 906"/>
                  <a:gd name="T165" fmla="*/ T164 w 856"/>
                  <a:gd name="T166" fmla="+- 0 908 907"/>
                  <a:gd name="T167" fmla="*/ 908 h 1257"/>
                  <a:gd name="T168" fmla="+- 0 1257 906"/>
                  <a:gd name="T169" fmla="*/ T168 w 856"/>
                  <a:gd name="T170" fmla="+- 0 907 907"/>
                  <a:gd name="T171" fmla="*/ 907 h 1257"/>
                  <a:gd name="T172" fmla="+- 0 1127 906"/>
                  <a:gd name="T173" fmla="*/ T172 w 856"/>
                  <a:gd name="T174" fmla="+- 0 908 907"/>
                  <a:gd name="T175" fmla="*/ 908 h 1257"/>
                  <a:gd name="T176" fmla="+- 0 1257 906"/>
                  <a:gd name="T177" fmla="*/ T176 w 856"/>
                  <a:gd name="T178" fmla="+- 0 907 907"/>
                  <a:gd name="T179" fmla="*/ 907 h 1257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  <a:cxn ang="0">
                    <a:pos x="T21" y="T23"/>
                  </a:cxn>
                  <a:cxn ang="0">
                    <a:pos x="T25" y="T27"/>
                  </a:cxn>
                  <a:cxn ang="0">
                    <a:pos x="T29" y="T31"/>
                  </a:cxn>
                  <a:cxn ang="0">
                    <a:pos x="T33" y="T35"/>
                  </a:cxn>
                  <a:cxn ang="0">
                    <a:pos x="T37" y="T39"/>
                  </a:cxn>
                  <a:cxn ang="0">
                    <a:pos x="T41" y="T43"/>
                  </a:cxn>
                  <a:cxn ang="0">
                    <a:pos x="T45" y="T47"/>
                  </a:cxn>
                  <a:cxn ang="0">
                    <a:pos x="T49" y="T51"/>
                  </a:cxn>
                  <a:cxn ang="0">
                    <a:pos x="T53" y="T55"/>
                  </a:cxn>
                  <a:cxn ang="0">
                    <a:pos x="T57" y="T59"/>
                  </a:cxn>
                  <a:cxn ang="0">
                    <a:pos x="T61" y="T63"/>
                  </a:cxn>
                  <a:cxn ang="0">
                    <a:pos x="T65" y="T67"/>
                  </a:cxn>
                  <a:cxn ang="0">
                    <a:pos x="T69" y="T71"/>
                  </a:cxn>
                  <a:cxn ang="0">
                    <a:pos x="T73" y="T75"/>
                  </a:cxn>
                  <a:cxn ang="0">
                    <a:pos x="T77" y="T79"/>
                  </a:cxn>
                  <a:cxn ang="0">
                    <a:pos x="T81" y="T83"/>
                  </a:cxn>
                  <a:cxn ang="0">
                    <a:pos x="T85" y="T87"/>
                  </a:cxn>
                  <a:cxn ang="0">
                    <a:pos x="T89" y="T91"/>
                  </a:cxn>
                  <a:cxn ang="0">
                    <a:pos x="T93" y="T95"/>
                  </a:cxn>
                  <a:cxn ang="0">
                    <a:pos x="T97" y="T99"/>
                  </a:cxn>
                  <a:cxn ang="0">
                    <a:pos x="T101" y="T103"/>
                  </a:cxn>
                  <a:cxn ang="0">
                    <a:pos x="T105" y="T107"/>
                  </a:cxn>
                  <a:cxn ang="0">
                    <a:pos x="T109" y="T111"/>
                  </a:cxn>
                  <a:cxn ang="0">
                    <a:pos x="T113" y="T115"/>
                  </a:cxn>
                  <a:cxn ang="0">
                    <a:pos x="T117" y="T119"/>
                  </a:cxn>
                  <a:cxn ang="0">
                    <a:pos x="T121" y="T123"/>
                  </a:cxn>
                  <a:cxn ang="0">
                    <a:pos x="T125" y="T127"/>
                  </a:cxn>
                  <a:cxn ang="0">
                    <a:pos x="T129" y="T131"/>
                  </a:cxn>
                  <a:cxn ang="0">
                    <a:pos x="T133" y="T135"/>
                  </a:cxn>
                  <a:cxn ang="0">
                    <a:pos x="T137" y="T139"/>
                  </a:cxn>
                  <a:cxn ang="0">
                    <a:pos x="T141" y="T143"/>
                  </a:cxn>
                  <a:cxn ang="0">
                    <a:pos x="T145" y="T147"/>
                  </a:cxn>
                  <a:cxn ang="0">
                    <a:pos x="T149" y="T151"/>
                  </a:cxn>
                  <a:cxn ang="0">
                    <a:pos x="T153" y="T155"/>
                  </a:cxn>
                  <a:cxn ang="0">
                    <a:pos x="T157" y="T159"/>
                  </a:cxn>
                  <a:cxn ang="0">
                    <a:pos x="T161" y="T163"/>
                  </a:cxn>
                  <a:cxn ang="0">
                    <a:pos x="T165" y="T167"/>
                  </a:cxn>
                  <a:cxn ang="0">
                    <a:pos x="T169" y="T171"/>
                  </a:cxn>
                  <a:cxn ang="0">
                    <a:pos x="T173" y="T175"/>
                  </a:cxn>
                  <a:cxn ang="0">
                    <a:pos x="T177" y="T179"/>
                  </a:cxn>
                </a:cxnLst>
                <a:rect l="0" t="0" r="r" b="b"/>
                <a:pathLst>
                  <a:path w="856" h="1257">
                    <a:moveTo>
                      <a:pt x="430" y="102"/>
                    </a:moveTo>
                    <a:lnTo>
                      <a:pt x="277" y="102"/>
                    </a:lnTo>
                    <a:lnTo>
                      <a:pt x="280" y="109"/>
                    </a:lnTo>
                    <a:lnTo>
                      <a:pt x="641" y="996"/>
                    </a:lnTo>
                    <a:lnTo>
                      <a:pt x="731" y="1218"/>
                    </a:lnTo>
                    <a:lnTo>
                      <a:pt x="743" y="1240"/>
                    </a:lnTo>
                    <a:lnTo>
                      <a:pt x="757" y="1253"/>
                    </a:lnTo>
                    <a:lnTo>
                      <a:pt x="774" y="1257"/>
                    </a:lnTo>
                    <a:lnTo>
                      <a:pt x="796" y="1254"/>
                    </a:lnTo>
                    <a:lnTo>
                      <a:pt x="798" y="1253"/>
                    </a:lnTo>
                    <a:lnTo>
                      <a:pt x="800" y="1251"/>
                    </a:lnTo>
                    <a:lnTo>
                      <a:pt x="856" y="1113"/>
                    </a:lnTo>
                    <a:lnTo>
                      <a:pt x="826" y="1078"/>
                    </a:lnTo>
                    <a:lnTo>
                      <a:pt x="821" y="1068"/>
                    </a:lnTo>
                    <a:lnTo>
                      <a:pt x="819" y="1065"/>
                    </a:lnTo>
                    <a:lnTo>
                      <a:pt x="791" y="996"/>
                    </a:lnTo>
                    <a:lnTo>
                      <a:pt x="462" y="183"/>
                    </a:lnTo>
                    <a:lnTo>
                      <a:pt x="430" y="102"/>
                    </a:lnTo>
                    <a:close/>
                    <a:moveTo>
                      <a:pt x="91" y="1"/>
                    </a:moveTo>
                    <a:lnTo>
                      <a:pt x="6" y="1"/>
                    </a:lnTo>
                    <a:lnTo>
                      <a:pt x="4" y="3"/>
                    </a:lnTo>
                    <a:lnTo>
                      <a:pt x="0" y="12"/>
                    </a:lnTo>
                    <a:lnTo>
                      <a:pt x="2" y="16"/>
                    </a:lnTo>
                    <a:lnTo>
                      <a:pt x="12" y="23"/>
                    </a:lnTo>
                    <a:lnTo>
                      <a:pt x="20" y="29"/>
                    </a:lnTo>
                    <a:lnTo>
                      <a:pt x="28" y="30"/>
                    </a:lnTo>
                    <a:lnTo>
                      <a:pt x="48" y="33"/>
                    </a:lnTo>
                    <a:lnTo>
                      <a:pt x="68" y="36"/>
                    </a:lnTo>
                    <a:lnTo>
                      <a:pt x="108" y="40"/>
                    </a:lnTo>
                    <a:lnTo>
                      <a:pt x="163" y="51"/>
                    </a:lnTo>
                    <a:lnTo>
                      <a:pt x="197" y="74"/>
                    </a:lnTo>
                    <a:lnTo>
                      <a:pt x="216" y="110"/>
                    </a:lnTo>
                    <a:lnTo>
                      <a:pt x="221" y="165"/>
                    </a:lnTo>
                    <a:lnTo>
                      <a:pt x="221" y="549"/>
                    </a:lnTo>
                    <a:lnTo>
                      <a:pt x="221" y="837"/>
                    </a:lnTo>
                    <a:lnTo>
                      <a:pt x="221" y="922"/>
                    </a:lnTo>
                    <a:lnTo>
                      <a:pt x="221" y="979"/>
                    </a:lnTo>
                    <a:lnTo>
                      <a:pt x="220" y="1054"/>
                    </a:lnTo>
                    <a:lnTo>
                      <a:pt x="212" y="1115"/>
                    </a:lnTo>
                    <a:lnTo>
                      <a:pt x="191" y="1159"/>
                    </a:lnTo>
                    <a:lnTo>
                      <a:pt x="152" y="1188"/>
                    </a:lnTo>
                    <a:lnTo>
                      <a:pt x="94" y="1207"/>
                    </a:lnTo>
                    <a:lnTo>
                      <a:pt x="77" y="1210"/>
                    </a:lnTo>
                    <a:lnTo>
                      <a:pt x="60" y="1213"/>
                    </a:lnTo>
                    <a:lnTo>
                      <a:pt x="43" y="1216"/>
                    </a:lnTo>
                    <a:lnTo>
                      <a:pt x="26" y="1220"/>
                    </a:lnTo>
                    <a:lnTo>
                      <a:pt x="18" y="1222"/>
                    </a:lnTo>
                    <a:lnTo>
                      <a:pt x="12" y="1229"/>
                    </a:lnTo>
                    <a:lnTo>
                      <a:pt x="2" y="1237"/>
                    </a:lnTo>
                    <a:lnTo>
                      <a:pt x="1" y="1241"/>
                    </a:lnTo>
                    <a:lnTo>
                      <a:pt x="4" y="1246"/>
                    </a:lnTo>
                    <a:lnTo>
                      <a:pt x="7" y="1247"/>
                    </a:lnTo>
                    <a:lnTo>
                      <a:pt x="483" y="1247"/>
                    </a:lnTo>
                    <a:lnTo>
                      <a:pt x="486" y="1245"/>
                    </a:lnTo>
                    <a:lnTo>
                      <a:pt x="487" y="1242"/>
                    </a:lnTo>
                    <a:lnTo>
                      <a:pt x="489" y="1239"/>
                    </a:lnTo>
                    <a:lnTo>
                      <a:pt x="487" y="1235"/>
                    </a:lnTo>
                    <a:lnTo>
                      <a:pt x="477" y="1228"/>
                    </a:lnTo>
                    <a:lnTo>
                      <a:pt x="469" y="1222"/>
                    </a:lnTo>
                    <a:lnTo>
                      <a:pt x="461" y="1220"/>
                    </a:lnTo>
                    <a:lnTo>
                      <a:pt x="440" y="1216"/>
                    </a:lnTo>
                    <a:lnTo>
                      <a:pt x="398" y="1208"/>
                    </a:lnTo>
                    <a:lnTo>
                      <a:pt x="377" y="1204"/>
                    </a:lnTo>
                    <a:lnTo>
                      <a:pt x="339" y="1189"/>
                    </a:lnTo>
                    <a:lnTo>
                      <a:pt x="307" y="1163"/>
                    </a:lnTo>
                    <a:lnTo>
                      <a:pt x="285" y="1129"/>
                    </a:lnTo>
                    <a:lnTo>
                      <a:pt x="273" y="1089"/>
                    </a:lnTo>
                    <a:lnTo>
                      <a:pt x="271" y="1066"/>
                    </a:lnTo>
                    <a:lnTo>
                      <a:pt x="269" y="1042"/>
                    </a:lnTo>
                    <a:lnTo>
                      <a:pt x="267" y="1019"/>
                    </a:lnTo>
                    <a:lnTo>
                      <a:pt x="267" y="996"/>
                    </a:lnTo>
                    <a:lnTo>
                      <a:pt x="266" y="904"/>
                    </a:lnTo>
                    <a:lnTo>
                      <a:pt x="266" y="119"/>
                    </a:lnTo>
                    <a:lnTo>
                      <a:pt x="266" y="115"/>
                    </a:lnTo>
                    <a:lnTo>
                      <a:pt x="267" y="104"/>
                    </a:lnTo>
                    <a:lnTo>
                      <a:pt x="277" y="102"/>
                    </a:lnTo>
                    <a:lnTo>
                      <a:pt x="430" y="102"/>
                    </a:lnTo>
                    <a:lnTo>
                      <a:pt x="403" y="36"/>
                    </a:lnTo>
                    <a:lnTo>
                      <a:pt x="395" y="20"/>
                    </a:lnTo>
                    <a:lnTo>
                      <a:pt x="384" y="8"/>
                    </a:lnTo>
                    <a:lnTo>
                      <a:pt x="370" y="2"/>
                    </a:lnTo>
                    <a:lnTo>
                      <a:pt x="366" y="1"/>
                    </a:lnTo>
                    <a:lnTo>
                      <a:pt x="221" y="1"/>
                    </a:lnTo>
                    <a:lnTo>
                      <a:pt x="91" y="1"/>
                    </a:lnTo>
                    <a:close/>
                    <a:moveTo>
                      <a:pt x="351" y="0"/>
                    </a:moveTo>
                    <a:lnTo>
                      <a:pt x="286" y="1"/>
                    </a:lnTo>
                    <a:lnTo>
                      <a:pt x="221" y="1"/>
                    </a:lnTo>
                    <a:lnTo>
                      <a:pt x="366" y="1"/>
                    </a:lnTo>
                    <a:lnTo>
                      <a:pt x="351" y="0"/>
                    </a:lnTo>
                    <a:close/>
                  </a:path>
                </a:pathLst>
              </a:custGeom>
              <a:solidFill>
                <a:srgbClr val="00A650"/>
              </a:solidFill>
              <a:ln>
                <a:noFill/>
              </a:ln>
              <a:extLst>
                <a:ext uri="{91240B29-F687-4f45-9708-019B960494DF}">
                  <a14:hiddenLine xmlns:wpc="http://schemas.microsoft.com/office/word/2010/wordprocessingCanvas" xmlns:cx="http://schemas.microsoft.com/office/drawing/2014/chartex" xmlns:cx1="http://schemas.microsoft.com/office/drawing/2015/9/8/chartex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aink="http://schemas.microsoft.com/office/drawing/2016/ink" xmlns:am3d="http://schemas.microsoft.com/office/drawing/2017/model3d" xmlns:w16cex="http://schemas.microsoft.com/office/word/2018/wordml/cex" xmlns:w16cid="http://schemas.microsoft.com/office/word/2016/wordml/cid" xmlns:w16="http://schemas.microsoft.com/office/word/2018/wordml" xmlns:a14="http://schemas.microsoft.com/office/drawing/2010/main" xmlns:w="http://schemas.openxmlformats.org/wordprocessingml/2006/main" xmlns:w10="urn:schemas-microsoft-com:office:word" xmlns:v="urn:schemas-microsoft-com:vml" xmlns:o="urn:schemas-microsoft-com:office:office" xmlns:mv="urn:schemas-microsoft-com:mac:vml" xmlns:mo="http://schemas.microsoft.com/office/mac/office/2008/main" xmlns="" xmlns:lc="http://schemas.openxmlformats.org/drawingml/2006/lockedCanvas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AutoShape 7">
                <a:extLst>
                  <a:ext uri="{FF2B5EF4-FFF2-40B4-BE49-F238E27FC236}">
                    <a16:creationId xmlns:a16="http://schemas.microsoft.com/office/drawing/2014/main" id="{DAFE685C-F1F7-B343-BD57-9466E15068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89" y="907"/>
                <a:ext cx="763" cy="1248"/>
              </a:xfrm>
              <a:custGeom>
                <a:avLst/>
                <a:gdLst>
                  <a:gd name="T0" fmla="+- 0 2179 1789"/>
                  <a:gd name="T1" fmla="*/ T0 w 763"/>
                  <a:gd name="T2" fmla="+- 0 994 907"/>
                  <a:gd name="T3" fmla="*/ 994 h 1248"/>
                  <a:gd name="T4" fmla="+- 0 2187 1789"/>
                  <a:gd name="T5" fmla="*/ T4 w 763"/>
                  <a:gd name="T6" fmla="+- 0 1011 907"/>
                  <a:gd name="T7" fmla="*/ 1011 h 1248"/>
                  <a:gd name="T8" fmla="+- 0 2186 1789"/>
                  <a:gd name="T9" fmla="*/ T8 w 763"/>
                  <a:gd name="T10" fmla="+- 0 2005 907"/>
                  <a:gd name="T11" fmla="*/ 2005 h 1248"/>
                  <a:gd name="T12" fmla="+- 0 2184 1789"/>
                  <a:gd name="T13" fmla="*/ T12 w 763"/>
                  <a:gd name="T14" fmla="+- 0 2026 907"/>
                  <a:gd name="T15" fmla="*/ 2026 h 1248"/>
                  <a:gd name="T16" fmla="+- 0 2164 1789"/>
                  <a:gd name="T17" fmla="*/ T16 w 763"/>
                  <a:gd name="T18" fmla="+- 0 2083 907"/>
                  <a:gd name="T19" fmla="*/ 2083 h 1248"/>
                  <a:gd name="T20" fmla="+- 0 2111 1789"/>
                  <a:gd name="T21" fmla="*/ T20 w 763"/>
                  <a:gd name="T22" fmla="+- 0 2110 907"/>
                  <a:gd name="T23" fmla="*/ 2110 h 1248"/>
                  <a:gd name="T24" fmla="+- 0 2023 1789"/>
                  <a:gd name="T25" fmla="*/ T24 w 763"/>
                  <a:gd name="T26" fmla="+- 0 2123 907"/>
                  <a:gd name="T27" fmla="*/ 2123 h 1248"/>
                  <a:gd name="T28" fmla="+- 0 1985 1789"/>
                  <a:gd name="T29" fmla="*/ T28 w 763"/>
                  <a:gd name="T30" fmla="+- 0 2129 907"/>
                  <a:gd name="T31" fmla="*/ 2129 h 1248"/>
                  <a:gd name="T32" fmla="+- 0 1967 1789"/>
                  <a:gd name="T33" fmla="*/ T32 w 763"/>
                  <a:gd name="T34" fmla="+- 0 2143 907"/>
                  <a:gd name="T35" fmla="*/ 2143 h 1248"/>
                  <a:gd name="T36" fmla="+- 0 1970 1789"/>
                  <a:gd name="T37" fmla="*/ T36 w 763"/>
                  <a:gd name="T38" fmla="+- 0 2153 907"/>
                  <a:gd name="T39" fmla="*/ 2153 h 1248"/>
                  <a:gd name="T40" fmla="+- 0 2546 1789"/>
                  <a:gd name="T41" fmla="*/ T40 w 763"/>
                  <a:gd name="T42" fmla="+- 0 2155 907"/>
                  <a:gd name="T43" fmla="*/ 2155 h 1248"/>
                  <a:gd name="T44" fmla="+- 0 2552 1789"/>
                  <a:gd name="T45" fmla="*/ T44 w 763"/>
                  <a:gd name="T46" fmla="+- 0 2147 907"/>
                  <a:gd name="T47" fmla="*/ 2147 h 1248"/>
                  <a:gd name="T48" fmla="+- 0 2540 1789"/>
                  <a:gd name="T49" fmla="*/ T48 w 763"/>
                  <a:gd name="T50" fmla="+- 0 2135 907"/>
                  <a:gd name="T51" fmla="*/ 2135 h 1248"/>
                  <a:gd name="T52" fmla="+- 0 2523 1789"/>
                  <a:gd name="T53" fmla="*/ T52 w 763"/>
                  <a:gd name="T54" fmla="+- 0 2127 907"/>
                  <a:gd name="T55" fmla="*/ 2127 h 1248"/>
                  <a:gd name="T56" fmla="+- 0 2441 1789"/>
                  <a:gd name="T57" fmla="*/ T56 w 763"/>
                  <a:gd name="T58" fmla="+- 0 2116 907"/>
                  <a:gd name="T59" fmla="*/ 2116 h 1248"/>
                  <a:gd name="T60" fmla="+- 0 2375 1789"/>
                  <a:gd name="T61" fmla="*/ T60 w 763"/>
                  <a:gd name="T62" fmla="+- 0 2100 907"/>
                  <a:gd name="T63" fmla="*/ 2100 h 1248"/>
                  <a:gd name="T64" fmla="+- 0 2336 1789"/>
                  <a:gd name="T65" fmla="*/ T64 w 763"/>
                  <a:gd name="T66" fmla="+- 0 2055 907"/>
                  <a:gd name="T67" fmla="*/ 2055 h 1248"/>
                  <a:gd name="T68" fmla="+- 0 2329 1789"/>
                  <a:gd name="T69" fmla="*/ T68 w 763"/>
                  <a:gd name="T70" fmla="+- 0 2005 907"/>
                  <a:gd name="T71" fmla="*/ 2005 h 1248"/>
                  <a:gd name="T72" fmla="+- 0 2329 1789"/>
                  <a:gd name="T73" fmla="*/ T72 w 763"/>
                  <a:gd name="T74" fmla="+- 0 1051 907"/>
                  <a:gd name="T75" fmla="*/ 1051 h 1248"/>
                  <a:gd name="T76" fmla="+- 0 2337 1789"/>
                  <a:gd name="T77" fmla="*/ T76 w 763"/>
                  <a:gd name="T78" fmla="+- 0 1007 907"/>
                  <a:gd name="T79" fmla="*/ 1007 h 1248"/>
                  <a:gd name="T80" fmla="+- 0 2201 1789"/>
                  <a:gd name="T81" fmla="*/ T80 w 763"/>
                  <a:gd name="T82" fmla="+- 0 907 907"/>
                  <a:gd name="T83" fmla="*/ 907 h 1248"/>
                  <a:gd name="T84" fmla="+- 0 2174 1789"/>
                  <a:gd name="T85" fmla="*/ T84 w 763"/>
                  <a:gd name="T86" fmla="+- 0 913 907"/>
                  <a:gd name="T87" fmla="*/ 913 h 1248"/>
                  <a:gd name="T88" fmla="+- 0 2157 1789"/>
                  <a:gd name="T89" fmla="*/ T88 w 763"/>
                  <a:gd name="T90" fmla="+- 0 937 907"/>
                  <a:gd name="T91" fmla="*/ 937 h 1248"/>
                  <a:gd name="T92" fmla="+- 0 1789 1789"/>
                  <a:gd name="T93" fmla="*/ T92 w 763"/>
                  <a:gd name="T94" fmla="+- 0 1846 907"/>
                  <a:gd name="T95" fmla="*/ 1846 h 1248"/>
                  <a:gd name="T96" fmla="+- 0 2179 1789"/>
                  <a:gd name="T97" fmla="*/ T96 w 763"/>
                  <a:gd name="T98" fmla="+- 0 994 907"/>
                  <a:gd name="T99" fmla="*/ 994 h 1248"/>
                  <a:gd name="T100" fmla="+- 0 2351 1789"/>
                  <a:gd name="T101" fmla="*/ T100 w 763"/>
                  <a:gd name="T102" fmla="+- 0 982 907"/>
                  <a:gd name="T103" fmla="*/ 982 h 1248"/>
                  <a:gd name="T104" fmla="+- 0 2409 1789"/>
                  <a:gd name="T105" fmla="*/ T104 w 763"/>
                  <a:gd name="T106" fmla="+- 0 954 907"/>
                  <a:gd name="T107" fmla="*/ 954 h 1248"/>
                  <a:gd name="T108" fmla="+- 0 2494 1789"/>
                  <a:gd name="T109" fmla="*/ T108 w 763"/>
                  <a:gd name="T110" fmla="+- 0 942 907"/>
                  <a:gd name="T111" fmla="*/ 942 h 1248"/>
                  <a:gd name="T112" fmla="+- 0 2530 1789"/>
                  <a:gd name="T113" fmla="*/ T112 w 763"/>
                  <a:gd name="T114" fmla="+- 0 936 907"/>
                  <a:gd name="T115" fmla="*/ 936 h 1248"/>
                  <a:gd name="T116" fmla="+- 0 2549 1789"/>
                  <a:gd name="T117" fmla="*/ T116 w 763"/>
                  <a:gd name="T118" fmla="+- 0 920 907"/>
                  <a:gd name="T119" fmla="*/ 920 h 1248"/>
                  <a:gd name="T120" fmla="+- 0 2546 1789"/>
                  <a:gd name="T121" fmla="*/ T120 w 763"/>
                  <a:gd name="T122" fmla="+- 0 909 907"/>
                  <a:gd name="T123" fmla="*/ 909 h 1248"/>
                  <a:gd name="T124" fmla="+- 0 2286 1789"/>
                  <a:gd name="T125" fmla="*/ T124 w 763"/>
                  <a:gd name="T126" fmla="+- 0 908 907"/>
                  <a:gd name="T127" fmla="*/ 908 h 1248"/>
                  <a:gd name="T128" fmla="+- 0 2544 1789"/>
                  <a:gd name="T129" fmla="*/ T128 w 763"/>
                  <a:gd name="T130" fmla="+- 0 908 907"/>
                  <a:gd name="T131" fmla="*/ 908 h 1248"/>
                  <a:gd name="T132" fmla="+- 0 2544 1789"/>
                  <a:gd name="T133" fmla="*/ T132 w 763"/>
                  <a:gd name="T134" fmla="+- 0 908 907"/>
                  <a:gd name="T135" fmla="*/ 908 h 124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  <a:cxn ang="0">
                    <a:pos x="T21" y="T23"/>
                  </a:cxn>
                  <a:cxn ang="0">
                    <a:pos x="T25" y="T27"/>
                  </a:cxn>
                  <a:cxn ang="0">
                    <a:pos x="T29" y="T31"/>
                  </a:cxn>
                  <a:cxn ang="0">
                    <a:pos x="T33" y="T35"/>
                  </a:cxn>
                  <a:cxn ang="0">
                    <a:pos x="T37" y="T39"/>
                  </a:cxn>
                  <a:cxn ang="0">
                    <a:pos x="T41" y="T43"/>
                  </a:cxn>
                  <a:cxn ang="0">
                    <a:pos x="T45" y="T47"/>
                  </a:cxn>
                  <a:cxn ang="0">
                    <a:pos x="T49" y="T51"/>
                  </a:cxn>
                  <a:cxn ang="0">
                    <a:pos x="T53" y="T55"/>
                  </a:cxn>
                  <a:cxn ang="0">
                    <a:pos x="T57" y="T59"/>
                  </a:cxn>
                  <a:cxn ang="0">
                    <a:pos x="T61" y="T63"/>
                  </a:cxn>
                  <a:cxn ang="0">
                    <a:pos x="T65" y="T67"/>
                  </a:cxn>
                  <a:cxn ang="0">
                    <a:pos x="T69" y="T71"/>
                  </a:cxn>
                  <a:cxn ang="0">
                    <a:pos x="T73" y="T75"/>
                  </a:cxn>
                  <a:cxn ang="0">
                    <a:pos x="T77" y="T79"/>
                  </a:cxn>
                  <a:cxn ang="0">
                    <a:pos x="T81" y="T83"/>
                  </a:cxn>
                  <a:cxn ang="0">
                    <a:pos x="T85" y="T87"/>
                  </a:cxn>
                  <a:cxn ang="0">
                    <a:pos x="T89" y="T91"/>
                  </a:cxn>
                  <a:cxn ang="0">
                    <a:pos x="T93" y="T95"/>
                  </a:cxn>
                  <a:cxn ang="0">
                    <a:pos x="T97" y="T99"/>
                  </a:cxn>
                  <a:cxn ang="0">
                    <a:pos x="T101" y="T103"/>
                  </a:cxn>
                  <a:cxn ang="0">
                    <a:pos x="T105" y="T107"/>
                  </a:cxn>
                  <a:cxn ang="0">
                    <a:pos x="T109" y="T111"/>
                  </a:cxn>
                  <a:cxn ang="0">
                    <a:pos x="T113" y="T115"/>
                  </a:cxn>
                  <a:cxn ang="0">
                    <a:pos x="T117" y="T119"/>
                  </a:cxn>
                  <a:cxn ang="0">
                    <a:pos x="T121" y="T123"/>
                  </a:cxn>
                  <a:cxn ang="0">
                    <a:pos x="T125" y="T127"/>
                  </a:cxn>
                  <a:cxn ang="0">
                    <a:pos x="T129" y="T131"/>
                  </a:cxn>
                  <a:cxn ang="0">
                    <a:pos x="T133" y="T135"/>
                  </a:cxn>
                </a:cxnLst>
                <a:rect l="0" t="0" r="r" b="b"/>
                <a:pathLst>
                  <a:path w="763" h="1248">
                    <a:moveTo>
                      <a:pt x="555" y="87"/>
                    </a:moveTo>
                    <a:lnTo>
                      <a:pt x="390" y="87"/>
                    </a:lnTo>
                    <a:lnTo>
                      <a:pt x="397" y="97"/>
                    </a:lnTo>
                    <a:lnTo>
                      <a:pt x="398" y="104"/>
                    </a:lnTo>
                    <a:lnTo>
                      <a:pt x="398" y="1087"/>
                    </a:lnTo>
                    <a:lnTo>
                      <a:pt x="397" y="1098"/>
                    </a:lnTo>
                    <a:lnTo>
                      <a:pt x="396" y="1108"/>
                    </a:lnTo>
                    <a:lnTo>
                      <a:pt x="395" y="1119"/>
                    </a:lnTo>
                    <a:lnTo>
                      <a:pt x="389" y="1152"/>
                    </a:lnTo>
                    <a:lnTo>
                      <a:pt x="375" y="1176"/>
                    </a:lnTo>
                    <a:lnTo>
                      <a:pt x="353" y="1192"/>
                    </a:lnTo>
                    <a:lnTo>
                      <a:pt x="322" y="1203"/>
                    </a:lnTo>
                    <a:lnTo>
                      <a:pt x="293" y="1208"/>
                    </a:lnTo>
                    <a:lnTo>
                      <a:pt x="234" y="1216"/>
                    </a:lnTo>
                    <a:lnTo>
                      <a:pt x="205" y="1220"/>
                    </a:lnTo>
                    <a:lnTo>
                      <a:pt x="196" y="1222"/>
                    </a:lnTo>
                    <a:lnTo>
                      <a:pt x="189" y="1228"/>
                    </a:lnTo>
                    <a:lnTo>
                      <a:pt x="178" y="1236"/>
                    </a:lnTo>
                    <a:lnTo>
                      <a:pt x="177" y="1241"/>
                    </a:lnTo>
                    <a:lnTo>
                      <a:pt x="181" y="1246"/>
                    </a:lnTo>
                    <a:lnTo>
                      <a:pt x="183" y="1248"/>
                    </a:lnTo>
                    <a:lnTo>
                      <a:pt x="757" y="1248"/>
                    </a:lnTo>
                    <a:lnTo>
                      <a:pt x="760" y="1246"/>
                    </a:lnTo>
                    <a:lnTo>
                      <a:pt x="763" y="1240"/>
                    </a:lnTo>
                    <a:lnTo>
                      <a:pt x="762" y="1236"/>
                    </a:lnTo>
                    <a:lnTo>
                      <a:pt x="751" y="1228"/>
                    </a:lnTo>
                    <a:lnTo>
                      <a:pt x="743" y="1222"/>
                    </a:lnTo>
                    <a:lnTo>
                      <a:pt x="734" y="1220"/>
                    </a:lnTo>
                    <a:lnTo>
                      <a:pt x="707" y="1216"/>
                    </a:lnTo>
                    <a:lnTo>
                      <a:pt x="652" y="1209"/>
                    </a:lnTo>
                    <a:lnTo>
                      <a:pt x="625" y="1204"/>
                    </a:lnTo>
                    <a:lnTo>
                      <a:pt x="586" y="1193"/>
                    </a:lnTo>
                    <a:lnTo>
                      <a:pt x="562" y="1175"/>
                    </a:lnTo>
                    <a:lnTo>
                      <a:pt x="547" y="1148"/>
                    </a:lnTo>
                    <a:lnTo>
                      <a:pt x="541" y="1108"/>
                    </a:lnTo>
                    <a:lnTo>
                      <a:pt x="540" y="1098"/>
                    </a:lnTo>
                    <a:lnTo>
                      <a:pt x="540" y="153"/>
                    </a:lnTo>
                    <a:lnTo>
                      <a:pt x="540" y="144"/>
                    </a:lnTo>
                    <a:lnTo>
                      <a:pt x="541" y="135"/>
                    </a:lnTo>
                    <a:lnTo>
                      <a:pt x="548" y="100"/>
                    </a:lnTo>
                    <a:lnTo>
                      <a:pt x="555" y="87"/>
                    </a:lnTo>
                    <a:close/>
                    <a:moveTo>
                      <a:pt x="412" y="0"/>
                    </a:moveTo>
                    <a:lnTo>
                      <a:pt x="396" y="1"/>
                    </a:lnTo>
                    <a:lnTo>
                      <a:pt x="385" y="6"/>
                    </a:lnTo>
                    <a:lnTo>
                      <a:pt x="376" y="16"/>
                    </a:lnTo>
                    <a:lnTo>
                      <a:pt x="368" y="30"/>
                    </a:lnTo>
                    <a:lnTo>
                      <a:pt x="277" y="257"/>
                    </a:lnTo>
                    <a:lnTo>
                      <a:pt x="0" y="939"/>
                    </a:lnTo>
                    <a:lnTo>
                      <a:pt x="35" y="957"/>
                    </a:lnTo>
                    <a:lnTo>
                      <a:pt x="390" y="87"/>
                    </a:lnTo>
                    <a:lnTo>
                      <a:pt x="555" y="87"/>
                    </a:lnTo>
                    <a:lnTo>
                      <a:pt x="562" y="75"/>
                    </a:lnTo>
                    <a:lnTo>
                      <a:pt x="586" y="58"/>
                    </a:lnTo>
                    <a:lnTo>
                      <a:pt x="620" y="47"/>
                    </a:lnTo>
                    <a:lnTo>
                      <a:pt x="648" y="42"/>
                    </a:lnTo>
                    <a:lnTo>
                      <a:pt x="705" y="35"/>
                    </a:lnTo>
                    <a:lnTo>
                      <a:pt x="733" y="30"/>
                    </a:lnTo>
                    <a:lnTo>
                      <a:pt x="741" y="29"/>
                    </a:lnTo>
                    <a:lnTo>
                      <a:pt x="749" y="22"/>
                    </a:lnTo>
                    <a:lnTo>
                      <a:pt x="760" y="13"/>
                    </a:lnTo>
                    <a:lnTo>
                      <a:pt x="761" y="8"/>
                    </a:lnTo>
                    <a:lnTo>
                      <a:pt x="757" y="2"/>
                    </a:lnTo>
                    <a:lnTo>
                      <a:pt x="755" y="1"/>
                    </a:lnTo>
                    <a:lnTo>
                      <a:pt x="497" y="1"/>
                    </a:lnTo>
                    <a:lnTo>
                      <a:pt x="412" y="0"/>
                    </a:lnTo>
                    <a:close/>
                    <a:moveTo>
                      <a:pt x="755" y="1"/>
                    </a:moveTo>
                    <a:lnTo>
                      <a:pt x="497" y="1"/>
                    </a:lnTo>
                    <a:lnTo>
                      <a:pt x="755" y="1"/>
                    </a:lnTo>
                    <a:close/>
                  </a:path>
                </a:pathLst>
              </a:custGeom>
              <a:solidFill>
                <a:srgbClr val="BCBEC0"/>
              </a:solidFill>
              <a:ln>
                <a:noFill/>
              </a:ln>
              <a:extLst>
                <a:ext uri="{91240B29-F687-4f45-9708-019B960494DF}">
                  <a14:hiddenLine xmlns:wpc="http://schemas.microsoft.com/office/word/2010/wordprocessingCanvas" xmlns:cx="http://schemas.microsoft.com/office/drawing/2014/chartex" xmlns:cx1="http://schemas.microsoft.com/office/drawing/2015/9/8/chartex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aink="http://schemas.microsoft.com/office/drawing/2016/ink" xmlns:am3d="http://schemas.microsoft.com/office/drawing/2017/model3d" xmlns:w16cex="http://schemas.microsoft.com/office/word/2018/wordml/cex" xmlns:w16cid="http://schemas.microsoft.com/office/word/2016/wordml/cid" xmlns:w16="http://schemas.microsoft.com/office/word/2018/wordml" xmlns:a14="http://schemas.microsoft.com/office/drawing/2010/main" xmlns:w="http://schemas.openxmlformats.org/wordprocessingml/2006/main" xmlns:w10="urn:schemas-microsoft-com:office:word" xmlns:v="urn:schemas-microsoft-com:vml" xmlns:o="urn:schemas-microsoft-com:office:office" xmlns:mv="urn:schemas-microsoft-com:mac:vml" xmlns:mo="http://schemas.microsoft.com/office/mac/office/2008/main" xmlns="" xmlns:lc="http://schemas.openxmlformats.org/drawingml/2006/lockedCanvas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7" name="Freeform 8">
              <a:extLst>
                <a:ext uri="{FF2B5EF4-FFF2-40B4-BE49-F238E27FC236}">
                  <a16:creationId xmlns:a16="http://schemas.microsoft.com/office/drawing/2014/main" id="{27DA2946-2BDA-D245-BDF8-AB18040B43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4425" y="495300"/>
              <a:ext cx="230505" cy="294640"/>
            </a:xfrm>
            <a:custGeom>
              <a:avLst/>
              <a:gdLst>
                <a:gd name="T0" fmla="+- 0 3011 2660"/>
                <a:gd name="T1" fmla="*/ T0 w 363"/>
                <a:gd name="T2" fmla="+- 0 1691 1691"/>
                <a:gd name="T3" fmla="*/ 1691 h 464"/>
                <a:gd name="T4" fmla="+- 0 3006 2660"/>
                <a:gd name="T5" fmla="*/ T4 w 363"/>
                <a:gd name="T6" fmla="+- 0 1692 1691"/>
                <a:gd name="T7" fmla="*/ 1692 h 464"/>
                <a:gd name="T8" fmla="+- 0 2996 2660"/>
                <a:gd name="T9" fmla="*/ T8 w 363"/>
                <a:gd name="T10" fmla="+- 0 1705 1691"/>
                <a:gd name="T11" fmla="*/ 1705 h 464"/>
                <a:gd name="T12" fmla="+- 0 2988 2660"/>
                <a:gd name="T13" fmla="*/ T12 w 363"/>
                <a:gd name="T14" fmla="+- 0 1714 1691"/>
                <a:gd name="T15" fmla="*/ 1714 h 464"/>
                <a:gd name="T16" fmla="+- 0 2984 2660"/>
                <a:gd name="T17" fmla="*/ T16 w 363"/>
                <a:gd name="T18" fmla="+- 0 1724 1691"/>
                <a:gd name="T19" fmla="*/ 1724 h 464"/>
                <a:gd name="T20" fmla="+- 0 2961 2660"/>
                <a:gd name="T21" fmla="*/ T20 w 363"/>
                <a:gd name="T22" fmla="+- 0 1793 1691"/>
                <a:gd name="T23" fmla="*/ 1793 h 464"/>
                <a:gd name="T24" fmla="+- 0 2939 2660"/>
                <a:gd name="T25" fmla="*/ T24 w 363"/>
                <a:gd name="T26" fmla="+- 0 1863 1691"/>
                <a:gd name="T27" fmla="*/ 1863 h 464"/>
                <a:gd name="T28" fmla="+- 0 2916 2660"/>
                <a:gd name="T29" fmla="*/ T28 w 363"/>
                <a:gd name="T30" fmla="+- 0 1933 1691"/>
                <a:gd name="T31" fmla="*/ 1933 h 464"/>
                <a:gd name="T32" fmla="+- 0 2890 2660"/>
                <a:gd name="T33" fmla="*/ T32 w 363"/>
                <a:gd name="T34" fmla="+- 0 2001 1691"/>
                <a:gd name="T35" fmla="*/ 2001 h 464"/>
                <a:gd name="T36" fmla="+- 0 2834 2660"/>
                <a:gd name="T37" fmla="*/ T36 w 363"/>
                <a:gd name="T38" fmla="+- 0 2081 1691"/>
                <a:gd name="T39" fmla="*/ 2081 h 464"/>
                <a:gd name="T40" fmla="+- 0 2744 2660"/>
                <a:gd name="T41" fmla="*/ T40 w 363"/>
                <a:gd name="T42" fmla="+- 0 2116 1691"/>
                <a:gd name="T43" fmla="*/ 2116 h 464"/>
                <a:gd name="T44" fmla="+- 0 2665 2660"/>
                <a:gd name="T45" fmla="*/ T44 w 363"/>
                <a:gd name="T46" fmla="+- 0 2120 1691"/>
                <a:gd name="T47" fmla="*/ 2120 h 464"/>
                <a:gd name="T48" fmla="+- 0 2660 2660"/>
                <a:gd name="T49" fmla="*/ T48 w 363"/>
                <a:gd name="T50" fmla="+- 0 2128 1691"/>
                <a:gd name="T51" fmla="*/ 2128 h 464"/>
                <a:gd name="T52" fmla="+- 0 2672 2660"/>
                <a:gd name="T53" fmla="*/ T52 w 363"/>
                <a:gd name="T54" fmla="+- 0 2152 1691"/>
                <a:gd name="T55" fmla="*/ 2152 h 464"/>
                <a:gd name="T56" fmla="+- 0 2675 2660"/>
                <a:gd name="T57" fmla="*/ T56 w 363"/>
                <a:gd name="T58" fmla="+- 0 2154 1691"/>
                <a:gd name="T59" fmla="*/ 2154 h 464"/>
                <a:gd name="T60" fmla="+- 0 2994 2660"/>
                <a:gd name="T61" fmla="*/ T60 w 363"/>
                <a:gd name="T62" fmla="+- 0 2154 1691"/>
                <a:gd name="T63" fmla="*/ 2154 h 464"/>
                <a:gd name="T64" fmla="+- 0 2999 2660"/>
                <a:gd name="T65" fmla="*/ T64 w 363"/>
                <a:gd name="T66" fmla="+- 0 2150 1691"/>
                <a:gd name="T67" fmla="*/ 2150 h 464"/>
                <a:gd name="T68" fmla="+- 0 3023 2660"/>
                <a:gd name="T69" fmla="*/ T68 w 363"/>
                <a:gd name="T70" fmla="+- 0 1699 1691"/>
                <a:gd name="T71" fmla="*/ 1699 h 464"/>
                <a:gd name="T72" fmla="+- 0 3020 2660"/>
                <a:gd name="T73" fmla="*/ T72 w 363"/>
                <a:gd name="T74" fmla="+- 0 1695 1691"/>
                <a:gd name="T75" fmla="*/ 1695 h 464"/>
                <a:gd name="T76" fmla="+- 0 3011 2660"/>
                <a:gd name="T77" fmla="*/ T76 w 363"/>
                <a:gd name="T78" fmla="+- 0 1691 1691"/>
                <a:gd name="T79" fmla="*/ 1691 h 46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</a:cxnLst>
              <a:rect l="0" t="0" r="r" b="b"/>
              <a:pathLst>
                <a:path w="363" h="464">
                  <a:moveTo>
                    <a:pt x="351" y="0"/>
                  </a:moveTo>
                  <a:lnTo>
                    <a:pt x="346" y="1"/>
                  </a:lnTo>
                  <a:lnTo>
                    <a:pt x="336" y="14"/>
                  </a:lnTo>
                  <a:lnTo>
                    <a:pt x="328" y="23"/>
                  </a:lnTo>
                  <a:lnTo>
                    <a:pt x="324" y="33"/>
                  </a:lnTo>
                  <a:lnTo>
                    <a:pt x="301" y="102"/>
                  </a:lnTo>
                  <a:lnTo>
                    <a:pt x="279" y="172"/>
                  </a:lnTo>
                  <a:lnTo>
                    <a:pt x="256" y="242"/>
                  </a:lnTo>
                  <a:lnTo>
                    <a:pt x="230" y="310"/>
                  </a:lnTo>
                  <a:lnTo>
                    <a:pt x="174" y="390"/>
                  </a:lnTo>
                  <a:lnTo>
                    <a:pt x="84" y="425"/>
                  </a:lnTo>
                  <a:lnTo>
                    <a:pt x="5" y="429"/>
                  </a:lnTo>
                  <a:lnTo>
                    <a:pt x="0" y="437"/>
                  </a:lnTo>
                  <a:lnTo>
                    <a:pt x="12" y="461"/>
                  </a:lnTo>
                  <a:lnTo>
                    <a:pt x="15" y="463"/>
                  </a:lnTo>
                  <a:lnTo>
                    <a:pt x="334" y="463"/>
                  </a:lnTo>
                  <a:lnTo>
                    <a:pt x="339" y="459"/>
                  </a:lnTo>
                  <a:lnTo>
                    <a:pt x="363" y="8"/>
                  </a:lnTo>
                  <a:lnTo>
                    <a:pt x="360" y="4"/>
                  </a:lnTo>
                  <a:lnTo>
                    <a:pt x="351" y="0"/>
                  </a:ln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wpc="http://schemas.microsoft.com/office/word/2010/wordprocessingCanvas" xmlns:cx="http://schemas.microsoft.com/office/drawing/2014/chartex" xmlns:cx1="http://schemas.microsoft.com/office/drawing/2015/9/8/chartex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aink="http://schemas.microsoft.com/office/drawing/2016/ink" xmlns:am3d="http://schemas.microsoft.com/office/drawing/2017/model3d" xmlns:w16cex="http://schemas.microsoft.com/office/word/2018/wordml/cex" xmlns:w16cid="http://schemas.microsoft.com/office/word/2016/wordml/cid" xmlns:w16="http://schemas.microsoft.com/office/word/2018/wordml" xmlns:a14="http://schemas.microsoft.com/office/drawing/2010/main" xmlns:w="http://schemas.openxmlformats.org/wordprocessingml/2006/main" xmlns:w10="urn:schemas-microsoft-com:office:word" xmlns:v="urn:schemas-microsoft-com:vml" xmlns:o="urn:schemas-microsoft-com:office:office" xmlns:mv="urn:schemas-microsoft-com:mac:vml" xmlns:mo="http://schemas.microsoft.com/office/mac/office/2008/main" xmlns="" xmlns:lc="http://schemas.openxmlformats.org/drawingml/2006/lockedCanvas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0" name="Rettangolo 9">
            <a:extLst>
              <a:ext uri="{FF2B5EF4-FFF2-40B4-BE49-F238E27FC236}">
                <a16:creationId xmlns:a16="http://schemas.microsoft.com/office/drawing/2014/main" id="{DF4E0B97-1536-3842-BE64-FE2DD34296A5}"/>
              </a:ext>
            </a:extLst>
          </p:cNvPr>
          <p:cNvSpPr/>
          <p:nvPr/>
        </p:nvSpPr>
        <p:spPr>
          <a:xfrm>
            <a:off x="2807534" y="608246"/>
            <a:ext cx="792237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Times New Roman" panose="02020603050405020304" pitchFamily="18" charset="0"/>
                <a:cs typeface="+mn-cs"/>
              </a:rPr>
              <a:t>DIREZIONE GENERALE dell’IMMIGRAZIONE e delle POLITICHE di INTEGRAZIONE </a:t>
            </a:r>
          </a:p>
        </p:txBody>
      </p:sp>
      <p:sp>
        <p:nvSpPr>
          <p:cNvPr id="11" name="Rectangle 14">
            <a:extLst>
              <a:ext uri="{FF2B5EF4-FFF2-40B4-BE49-F238E27FC236}">
                <a16:creationId xmlns:a16="http://schemas.microsoft.com/office/drawing/2014/main" id="{DE4B6E8F-FEA7-754C-BBCF-52B74FD324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8780" y="1047880"/>
            <a:ext cx="10417738" cy="122784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wrap="square">
            <a:spAutoFit/>
          </a:bodyPr>
          <a:lstStyle>
            <a:lvl1pPr>
              <a:defRPr sz="2400" b="1">
                <a:solidFill>
                  <a:srgbClr val="003399"/>
                </a:solidFill>
                <a:latin typeface="Georgia" pitchFamily="18" charset="0"/>
              </a:defRPr>
            </a:lvl1pPr>
            <a:lvl2pPr marL="742950" indent="-285750">
              <a:defRPr sz="2400" b="1">
                <a:solidFill>
                  <a:srgbClr val="003399"/>
                </a:solidFill>
                <a:latin typeface="Georgia" pitchFamily="18" charset="0"/>
              </a:defRPr>
            </a:lvl2pPr>
            <a:lvl3pPr marL="1143000" indent="-228600">
              <a:defRPr sz="2400" b="1">
                <a:solidFill>
                  <a:srgbClr val="003399"/>
                </a:solidFill>
                <a:latin typeface="Georgia" pitchFamily="18" charset="0"/>
              </a:defRPr>
            </a:lvl3pPr>
            <a:lvl4pPr marL="1600200" indent="-228600">
              <a:defRPr sz="2400" b="1">
                <a:solidFill>
                  <a:srgbClr val="003399"/>
                </a:solidFill>
                <a:latin typeface="Georgia" pitchFamily="18" charset="0"/>
              </a:defRPr>
            </a:lvl4pPr>
            <a:lvl5pPr marL="2057400" indent="-228600">
              <a:defRPr sz="2400" b="1">
                <a:solidFill>
                  <a:srgbClr val="003399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Georgia" pitchFamily="18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CasellaDiTesto 7">
            <a:extLst>
              <a:ext uri="{FF2B5EF4-FFF2-40B4-BE49-F238E27FC236}">
                <a16:creationId xmlns:a16="http://schemas.microsoft.com/office/drawing/2014/main" id="{4B6583DA-7B72-DF4F-883D-83B246D7754C}"/>
              </a:ext>
            </a:extLst>
          </p:cNvPr>
          <p:cNvSpPr txBox="1"/>
          <p:nvPr/>
        </p:nvSpPr>
        <p:spPr>
          <a:xfrm>
            <a:off x="3019389" y="6373505"/>
            <a:ext cx="60913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charset="0"/>
              </a:rPr>
              <a:t>www.lavoro.gov.it     –     www.integrazionemigranti.gov.it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84D90255-DFEA-4816-9AC1-2605E2C1BC81}"/>
              </a:ext>
            </a:extLst>
          </p:cNvPr>
          <p:cNvSpPr txBox="1"/>
          <p:nvPr/>
        </p:nvSpPr>
        <p:spPr>
          <a:xfrm>
            <a:off x="5605497" y="1535735"/>
            <a:ext cx="13243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Ministero dell’Interno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64129A09-8088-4FAE-9912-DB899D1D9F76}"/>
              </a:ext>
            </a:extLst>
          </p:cNvPr>
          <p:cNvSpPr txBox="1"/>
          <p:nvPr/>
        </p:nvSpPr>
        <p:spPr>
          <a:xfrm>
            <a:off x="6095999" y="4923100"/>
            <a:ext cx="14994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Ministero dell’Istruzione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53A5D7DA-AAFC-4DA9-861E-F25D88DD3B62}"/>
              </a:ext>
            </a:extLst>
          </p:cNvPr>
          <p:cNvSpPr txBox="1"/>
          <p:nvPr/>
        </p:nvSpPr>
        <p:spPr>
          <a:xfrm>
            <a:off x="7108537" y="3773144"/>
            <a:ext cx="13243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Ministero della Salute</a:t>
            </a:r>
          </a:p>
        </p:txBody>
      </p:sp>
      <p:sp>
        <p:nvSpPr>
          <p:cNvPr id="20" name="object 3">
            <a:extLst>
              <a:ext uri="{FF2B5EF4-FFF2-40B4-BE49-F238E27FC236}">
                <a16:creationId xmlns:a16="http://schemas.microsoft.com/office/drawing/2014/main" id="{A3AB88FB-EDEA-4924-A4E5-B2AB2F8EF50E}"/>
              </a:ext>
            </a:extLst>
          </p:cNvPr>
          <p:cNvSpPr txBox="1"/>
          <p:nvPr/>
        </p:nvSpPr>
        <p:spPr>
          <a:xfrm>
            <a:off x="1120213" y="1174980"/>
            <a:ext cx="4442377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2800" b="1" spc="-5" dirty="0">
                <a:solidFill>
                  <a:srgbClr val="4472C4">
                    <a:lumMod val="50000"/>
                  </a:srgbClr>
                </a:solidFill>
                <a:latin typeface="Titillium"/>
                <a:cs typeface="Titillium"/>
              </a:rPr>
              <a:t>Le donne non comunitarie</a:t>
            </a:r>
            <a:endParaRPr kumimoji="0" sz="28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Titillium"/>
              <a:ea typeface="+mn-ea"/>
              <a:cs typeface="Titillium"/>
            </a:endParaRPr>
          </a:p>
        </p:txBody>
      </p:sp>
      <p:sp>
        <p:nvSpPr>
          <p:cNvPr id="12" name="Casella di testo 5">
            <a:extLst>
              <a:ext uri="{FF2B5EF4-FFF2-40B4-BE49-F238E27FC236}">
                <a16:creationId xmlns:a16="http://schemas.microsoft.com/office/drawing/2014/main" id="{4D67BC75-EC6F-034F-467D-E748B196F35C}"/>
              </a:ext>
            </a:extLst>
          </p:cNvPr>
          <p:cNvSpPr txBox="1"/>
          <p:nvPr/>
        </p:nvSpPr>
        <p:spPr>
          <a:xfrm>
            <a:off x="898378" y="1776931"/>
            <a:ext cx="10733368" cy="764014"/>
          </a:xfrm>
          <a:prstGeom prst="rect">
            <a:avLst/>
          </a:prstGeom>
          <a:solidFill>
            <a:schemeClr val="accent1">
              <a:lumMod val="75000"/>
            </a:schemeClr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t-IT" sz="2000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 donne non comunitarie presenti in Italia al 1° gennaio 2022 sono  1.745.185, pari al 49% circa del totale dei cittadini non comunitari. </a:t>
            </a:r>
            <a:endParaRPr lang="it-IT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Casella di testo 11">
            <a:extLst>
              <a:ext uri="{FF2B5EF4-FFF2-40B4-BE49-F238E27FC236}">
                <a16:creationId xmlns:a16="http://schemas.microsoft.com/office/drawing/2014/main" id="{4415ABBA-EBAD-DBF0-BFA1-B501C3761877}"/>
              </a:ext>
            </a:extLst>
          </p:cNvPr>
          <p:cNvSpPr txBox="1"/>
          <p:nvPr/>
        </p:nvSpPr>
        <p:spPr>
          <a:xfrm>
            <a:off x="1053606" y="2834614"/>
            <a:ext cx="10422912" cy="436386"/>
          </a:xfrm>
          <a:prstGeom prst="rect">
            <a:avLst/>
          </a:prstGeom>
          <a:solidFill>
            <a:srgbClr val="4472C4">
              <a:lumMod val="75000"/>
            </a:srgbClr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it-IT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Ucraina    Moldova    Perù     Filippine    Ecuador   …      Tunisia     Egitto    Bangladesh     Pakistan    Senegal</a:t>
            </a:r>
            <a:endParaRPr kumimoji="0" lang="it-IT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1" name="Immagine 20" descr="Ucraina">
            <a:extLst>
              <a:ext uri="{FF2B5EF4-FFF2-40B4-BE49-F238E27FC236}">
                <a16:creationId xmlns:a16="http://schemas.microsoft.com/office/drawing/2014/main" id="{7C9B76F5-4B0D-1413-92C2-4F9A7BAA15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5853" y="3345019"/>
            <a:ext cx="374650" cy="250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Immagine 21">
            <a:extLst>
              <a:ext uri="{FF2B5EF4-FFF2-40B4-BE49-F238E27FC236}">
                <a16:creationId xmlns:a16="http://schemas.microsoft.com/office/drawing/2014/main" id="{C8BF48A8-24CD-C95E-8C00-B315E9AAA4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4303" y="3333281"/>
            <a:ext cx="502920" cy="2514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Immagine 22">
            <a:extLst>
              <a:ext uri="{FF2B5EF4-FFF2-40B4-BE49-F238E27FC236}">
                <a16:creationId xmlns:a16="http://schemas.microsoft.com/office/drawing/2014/main" id="{F8747784-B2D4-57A1-E323-E6A28A834A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6713" y="3324471"/>
            <a:ext cx="427354" cy="2842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Immagine 23">
            <a:extLst>
              <a:ext uri="{FF2B5EF4-FFF2-40B4-BE49-F238E27FC236}">
                <a16:creationId xmlns:a16="http://schemas.microsoft.com/office/drawing/2014/main" id="{B6EC76BD-725C-DA02-9806-710664EDA01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22453" y="3359941"/>
            <a:ext cx="441960" cy="220980"/>
          </a:xfrm>
          <a:prstGeom prst="rect">
            <a:avLst/>
          </a:prstGeom>
        </p:spPr>
      </p:pic>
      <p:pic>
        <p:nvPicPr>
          <p:cNvPr id="25" name="Immagine 24">
            <a:extLst>
              <a:ext uri="{FF2B5EF4-FFF2-40B4-BE49-F238E27FC236}">
                <a16:creationId xmlns:a16="http://schemas.microsoft.com/office/drawing/2014/main" id="{84A08124-7CC9-3300-DFC8-D8D0C2B51CA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1543" y="3337735"/>
            <a:ext cx="335280" cy="2228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Immagine 25">
            <a:extLst>
              <a:ext uri="{FF2B5EF4-FFF2-40B4-BE49-F238E27FC236}">
                <a16:creationId xmlns:a16="http://schemas.microsoft.com/office/drawing/2014/main" id="{46C28E9E-82AF-C32B-9845-CB3BE4794CD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5062" y="3324628"/>
            <a:ext cx="427355" cy="2565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magine 26">
            <a:extLst>
              <a:ext uri="{FF2B5EF4-FFF2-40B4-BE49-F238E27FC236}">
                <a16:creationId xmlns:a16="http://schemas.microsoft.com/office/drawing/2014/main" id="{AE786670-8AD3-2156-A0A7-D5D50CA0577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9581" y="3320413"/>
            <a:ext cx="385445" cy="2565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Immagine 27">
            <a:extLst>
              <a:ext uri="{FF2B5EF4-FFF2-40B4-BE49-F238E27FC236}">
                <a16:creationId xmlns:a16="http://schemas.microsoft.com/office/drawing/2014/main" id="{C6DE8CDB-F6B2-7228-E460-FAAAA9E51D8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7820" y="3310947"/>
            <a:ext cx="427355" cy="2565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Immagine 28">
            <a:extLst>
              <a:ext uri="{FF2B5EF4-FFF2-40B4-BE49-F238E27FC236}">
                <a16:creationId xmlns:a16="http://schemas.microsoft.com/office/drawing/2014/main" id="{53ACBFC0-15C1-B1C4-2212-5E374F63B73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2650" y="3321221"/>
            <a:ext cx="385445" cy="2565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Immagine 29">
            <a:extLst>
              <a:ext uri="{FF2B5EF4-FFF2-40B4-BE49-F238E27FC236}">
                <a16:creationId xmlns:a16="http://schemas.microsoft.com/office/drawing/2014/main" id="{E890AFF3-21EC-2E39-6FB4-2ADE22D6535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3482" y="3300156"/>
            <a:ext cx="384175" cy="256540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Casella di testo 10">
            <a:extLst>
              <a:ext uri="{FF2B5EF4-FFF2-40B4-BE49-F238E27FC236}">
                <a16:creationId xmlns:a16="http://schemas.microsoft.com/office/drawing/2014/main" id="{9E2C38E0-9ADD-7272-91CB-D1C6DCE1A26B}"/>
              </a:ext>
            </a:extLst>
          </p:cNvPr>
          <p:cNvSpPr txBox="1"/>
          <p:nvPr/>
        </p:nvSpPr>
        <p:spPr>
          <a:xfrm>
            <a:off x="1058780" y="3706532"/>
            <a:ext cx="10417738" cy="386948"/>
          </a:xfrm>
          <a:prstGeom prst="rect">
            <a:avLst/>
          </a:prstGeom>
          <a:solidFill>
            <a:srgbClr val="4472C4">
              <a:lumMod val="75000"/>
            </a:srgbClr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kumimoji="0" lang="it-IT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79%            67%         58%        57%           57%      ...         39%         33%          31%               29%              28%                                                  28</a:t>
            </a:r>
            <a:r>
              <a:rPr kumimoji="0" lang="it-IT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%</a:t>
            </a:r>
            <a:endParaRPr kumimoji="0" lang="it-IT" sz="11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2" name="Casella di testo 29">
            <a:extLst>
              <a:ext uri="{FF2B5EF4-FFF2-40B4-BE49-F238E27FC236}">
                <a16:creationId xmlns:a16="http://schemas.microsoft.com/office/drawing/2014/main" id="{8ED77BE2-2897-07F6-15F6-30A87A81CC82}"/>
              </a:ext>
            </a:extLst>
          </p:cNvPr>
          <p:cNvSpPr txBox="1"/>
          <p:nvPr/>
        </p:nvSpPr>
        <p:spPr>
          <a:xfrm>
            <a:off x="3085554" y="4154549"/>
            <a:ext cx="8390964" cy="2218956"/>
          </a:xfrm>
          <a:prstGeom prst="rect">
            <a:avLst/>
          </a:prstGeom>
          <a:solidFill>
            <a:srgbClr val="4472C4">
              <a:lumMod val="75000"/>
            </a:srgbClr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 donne con permesso di </a:t>
            </a:r>
            <a:r>
              <a:rPr kumimoji="0" lang="it-IT" sz="20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lungosoggiornanti</a:t>
            </a:r>
            <a:r>
              <a:rPr kumimoji="0" lang="it-IT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sono il 68% (+5% rispetto agli uomini). La gran parte dei nuovi permessi  per le donne è rilasciata per motivi di famiglia (59%), circa 9 punti percentuali  in più rispetto agli uomini.  </a:t>
            </a:r>
            <a:endParaRPr lang="it-IT" sz="2000" kern="0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Quasi la metà delle donne non comunitarie vive nelle città ad alta densità abitativa, un terzo circa vive nelle aree metropolitane di Milano, Roma e Torino.</a:t>
            </a:r>
          </a:p>
        </p:txBody>
      </p:sp>
      <p:pic>
        <p:nvPicPr>
          <p:cNvPr id="35" name="Elemento grafico 4" descr="Profilo femminile">
            <a:extLst>
              <a:ext uri="{FF2B5EF4-FFF2-40B4-BE49-F238E27FC236}">
                <a16:creationId xmlns:a16="http://schemas.microsoft.com/office/drawing/2014/main" id="{CABEA67F-109C-343E-9AA9-E42D2B9D7C0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95122" y="4339322"/>
            <a:ext cx="1990432" cy="199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0519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o 3">
            <a:extLst>
              <a:ext uri="{FF2B5EF4-FFF2-40B4-BE49-F238E27FC236}">
                <a16:creationId xmlns:a16="http://schemas.microsoft.com/office/drawing/2014/main" id="{4D046F44-84A0-4447-A6F5-9720164BE443}"/>
              </a:ext>
            </a:extLst>
          </p:cNvPr>
          <p:cNvGrpSpPr>
            <a:grpSpLocks noChangeAspect="1"/>
          </p:cNvGrpSpPr>
          <p:nvPr/>
        </p:nvGrpSpPr>
        <p:grpSpPr>
          <a:xfrm>
            <a:off x="1893463" y="115673"/>
            <a:ext cx="966440" cy="843463"/>
            <a:chOff x="0" y="0"/>
            <a:chExt cx="1344930" cy="1122045"/>
          </a:xfrm>
        </p:grpSpPr>
        <p:pic>
          <p:nvPicPr>
            <p:cNvPr id="5" name="image1.png">
              <a:extLst>
                <a:ext uri="{FF2B5EF4-FFF2-40B4-BE49-F238E27FC236}">
                  <a16:creationId xmlns:a16="http://schemas.microsoft.com/office/drawing/2014/main" id="{75ED48DE-C345-BA41-8BE3-7C830560BAB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876300"/>
              <a:ext cx="1344295" cy="245745"/>
            </a:xfrm>
            <a:prstGeom prst="rect">
              <a:avLst/>
            </a:prstGeom>
          </p:spPr>
        </p:pic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2994E358-84F7-B341-A416-84415B4720D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045210" cy="798195"/>
              <a:chOff x="906" y="907"/>
              <a:chExt cx="1646" cy="1257"/>
            </a:xfrm>
          </p:grpSpPr>
          <p:sp>
            <p:nvSpPr>
              <p:cNvPr id="8" name="AutoShape 6">
                <a:extLst>
                  <a:ext uri="{FF2B5EF4-FFF2-40B4-BE49-F238E27FC236}">
                    <a16:creationId xmlns:a16="http://schemas.microsoft.com/office/drawing/2014/main" id="{E0DA9AEC-F511-F341-8D86-5A19103B7A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6" y="907"/>
                <a:ext cx="856" cy="1257"/>
              </a:xfrm>
              <a:custGeom>
                <a:avLst/>
                <a:gdLst>
                  <a:gd name="T0" fmla="+- 0 1183 906"/>
                  <a:gd name="T1" fmla="*/ T0 w 856"/>
                  <a:gd name="T2" fmla="+- 0 1009 907"/>
                  <a:gd name="T3" fmla="*/ 1009 h 1257"/>
                  <a:gd name="T4" fmla="+- 0 1547 906"/>
                  <a:gd name="T5" fmla="*/ T4 w 856"/>
                  <a:gd name="T6" fmla="+- 0 1903 907"/>
                  <a:gd name="T7" fmla="*/ 1903 h 1257"/>
                  <a:gd name="T8" fmla="+- 0 1649 906"/>
                  <a:gd name="T9" fmla="*/ T8 w 856"/>
                  <a:gd name="T10" fmla="+- 0 2147 907"/>
                  <a:gd name="T11" fmla="*/ 2147 h 1257"/>
                  <a:gd name="T12" fmla="+- 0 1680 906"/>
                  <a:gd name="T13" fmla="*/ T12 w 856"/>
                  <a:gd name="T14" fmla="+- 0 2164 907"/>
                  <a:gd name="T15" fmla="*/ 2164 h 1257"/>
                  <a:gd name="T16" fmla="+- 0 1704 906"/>
                  <a:gd name="T17" fmla="*/ T16 w 856"/>
                  <a:gd name="T18" fmla="+- 0 2160 907"/>
                  <a:gd name="T19" fmla="*/ 2160 h 1257"/>
                  <a:gd name="T20" fmla="+- 0 1762 906"/>
                  <a:gd name="T21" fmla="*/ T20 w 856"/>
                  <a:gd name="T22" fmla="+- 0 2020 907"/>
                  <a:gd name="T23" fmla="*/ 2020 h 1257"/>
                  <a:gd name="T24" fmla="+- 0 1727 906"/>
                  <a:gd name="T25" fmla="*/ T24 w 856"/>
                  <a:gd name="T26" fmla="+- 0 1975 907"/>
                  <a:gd name="T27" fmla="*/ 1975 h 1257"/>
                  <a:gd name="T28" fmla="+- 0 1697 906"/>
                  <a:gd name="T29" fmla="*/ T28 w 856"/>
                  <a:gd name="T30" fmla="+- 0 1903 907"/>
                  <a:gd name="T31" fmla="*/ 1903 h 1257"/>
                  <a:gd name="T32" fmla="+- 0 1336 906"/>
                  <a:gd name="T33" fmla="*/ T32 w 856"/>
                  <a:gd name="T34" fmla="+- 0 1009 907"/>
                  <a:gd name="T35" fmla="*/ 1009 h 1257"/>
                  <a:gd name="T36" fmla="+- 0 912 906"/>
                  <a:gd name="T37" fmla="*/ T36 w 856"/>
                  <a:gd name="T38" fmla="+- 0 908 907"/>
                  <a:gd name="T39" fmla="*/ 908 h 1257"/>
                  <a:gd name="T40" fmla="+- 0 906 906"/>
                  <a:gd name="T41" fmla="*/ T40 w 856"/>
                  <a:gd name="T42" fmla="+- 0 919 907"/>
                  <a:gd name="T43" fmla="*/ 919 h 1257"/>
                  <a:gd name="T44" fmla="+- 0 918 906"/>
                  <a:gd name="T45" fmla="*/ T44 w 856"/>
                  <a:gd name="T46" fmla="+- 0 930 907"/>
                  <a:gd name="T47" fmla="*/ 930 h 1257"/>
                  <a:gd name="T48" fmla="+- 0 934 906"/>
                  <a:gd name="T49" fmla="*/ T48 w 856"/>
                  <a:gd name="T50" fmla="+- 0 937 907"/>
                  <a:gd name="T51" fmla="*/ 937 h 1257"/>
                  <a:gd name="T52" fmla="+- 0 974 906"/>
                  <a:gd name="T53" fmla="*/ T52 w 856"/>
                  <a:gd name="T54" fmla="+- 0 943 907"/>
                  <a:gd name="T55" fmla="*/ 943 h 1257"/>
                  <a:gd name="T56" fmla="+- 0 1069 906"/>
                  <a:gd name="T57" fmla="*/ T56 w 856"/>
                  <a:gd name="T58" fmla="+- 0 958 907"/>
                  <a:gd name="T59" fmla="*/ 958 h 1257"/>
                  <a:gd name="T60" fmla="+- 0 1122 906"/>
                  <a:gd name="T61" fmla="*/ T60 w 856"/>
                  <a:gd name="T62" fmla="+- 0 1017 907"/>
                  <a:gd name="T63" fmla="*/ 1017 h 1257"/>
                  <a:gd name="T64" fmla="+- 0 1127 906"/>
                  <a:gd name="T65" fmla="*/ T64 w 856"/>
                  <a:gd name="T66" fmla="+- 0 1456 907"/>
                  <a:gd name="T67" fmla="*/ 1456 h 1257"/>
                  <a:gd name="T68" fmla="+- 0 1127 906"/>
                  <a:gd name="T69" fmla="*/ T68 w 856"/>
                  <a:gd name="T70" fmla="+- 0 1829 907"/>
                  <a:gd name="T71" fmla="*/ 1829 h 1257"/>
                  <a:gd name="T72" fmla="+- 0 1126 906"/>
                  <a:gd name="T73" fmla="*/ T72 w 856"/>
                  <a:gd name="T74" fmla="+- 0 1961 907"/>
                  <a:gd name="T75" fmla="*/ 1961 h 1257"/>
                  <a:gd name="T76" fmla="+- 0 1097 906"/>
                  <a:gd name="T77" fmla="*/ T76 w 856"/>
                  <a:gd name="T78" fmla="+- 0 2066 907"/>
                  <a:gd name="T79" fmla="*/ 2066 h 1257"/>
                  <a:gd name="T80" fmla="+- 0 1000 906"/>
                  <a:gd name="T81" fmla="*/ T80 w 856"/>
                  <a:gd name="T82" fmla="+- 0 2114 907"/>
                  <a:gd name="T83" fmla="*/ 2114 h 1257"/>
                  <a:gd name="T84" fmla="+- 0 966 906"/>
                  <a:gd name="T85" fmla="*/ T84 w 856"/>
                  <a:gd name="T86" fmla="+- 0 2120 907"/>
                  <a:gd name="T87" fmla="*/ 2120 h 1257"/>
                  <a:gd name="T88" fmla="+- 0 932 906"/>
                  <a:gd name="T89" fmla="*/ T88 w 856"/>
                  <a:gd name="T90" fmla="+- 0 2127 907"/>
                  <a:gd name="T91" fmla="*/ 2127 h 1257"/>
                  <a:gd name="T92" fmla="+- 0 918 906"/>
                  <a:gd name="T93" fmla="*/ T92 w 856"/>
                  <a:gd name="T94" fmla="+- 0 2136 907"/>
                  <a:gd name="T95" fmla="*/ 2136 h 1257"/>
                  <a:gd name="T96" fmla="+- 0 907 906"/>
                  <a:gd name="T97" fmla="*/ T96 w 856"/>
                  <a:gd name="T98" fmla="+- 0 2148 907"/>
                  <a:gd name="T99" fmla="*/ 2148 h 1257"/>
                  <a:gd name="T100" fmla="+- 0 913 906"/>
                  <a:gd name="T101" fmla="*/ T100 w 856"/>
                  <a:gd name="T102" fmla="+- 0 2154 907"/>
                  <a:gd name="T103" fmla="*/ 2154 h 1257"/>
                  <a:gd name="T104" fmla="+- 0 1392 906"/>
                  <a:gd name="T105" fmla="*/ T104 w 856"/>
                  <a:gd name="T106" fmla="+- 0 2152 907"/>
                  <a:gd name="T107" fmla="*/ 2152 h 1257"/>
                  <a:gd name="T108" fmla="+- 0 1393 906"/>
                  <a:gd name="T109" fmla="*/ T108 w 856"/>
                  <a:gd name="T110" fmla="+- 0 2149 907"/>
                  <a:gd name="T111" fmla="*/ 2149 h 1257"/>
                  <a:gd name="T112" fmla="+- 0 1393 906"/>
                  <a:gd name="T113" fmla="*/ T112 w 856"/>
                  <a:gd name="T114" fmla="+- 0 2142 907"/>
                  <a:gd name="T115" fmla="*/ 2142 h 1257"/>
                  <a:gd name="T116" fmla="+- 0 1375 906"/>
                  <a:gd name="T117" fmla="*/ T116 w 856"/>
                  <a:gd name="T118" fmla="+- 0 2129 907"/>
                  <a:gd name="T119" fmla="*/ 2129 h 1257"/>
                  <a:gd name="T120" fmla="+- 0 1346 906"/>
                  <a:gd name="T121" fmla="*/ T120 w 856"/>
                  <a:gd name="T122" fmla="+- 0 2123 907"/>
                  <a:gd name="T123" fmla="*/ 2123 h 1257"/>
                  <a:gd name="T124" fmla="+- 0 1283 906"/>
                  <a:gd name="T125" fmla="*/ T124 w 856"/>
                  <a:gd name="T126" fmla="+- 0 2111 907"/>
                  <a:gd name="T127" fmla="*/ 2111 h 1257"/>
                  <a:gd name="T128" fmla="+- 0 1213 906"/>
                  <a:gd name="T129" fmla="*/ T128 w 856"/>
                  <a:gd name="T130" fmla="+- 0 2070 907"/>
                  <a:gd name="T131" fmla="*/ 2070 h 1257"/>
                  <a:gd name="T132" fmla="+- 0 1179 906"/>
                  <a:gd name="T133" fmla="*/ T132 w 856"/>
                  <a:gd name="T134" fmla="+- 0 1996 907"/>
                  <a:gd name="T135" fmla="*/ 1996 h 1257"/>
                  <a:gd name="T136" fmla="+- 0 1175 906"/>
                  <a:gd name="T137" fmla="*/ T136 w 856"/>
                  <a:gd name="T138" fmla="+- 0 1949 907"/>
                  <a:gd name="T139" fmla="*/ 1949 h 1257"/>
                  <a:gd name="T140" fmla="+- 0 1173 906"/>
                  <a:gd name="T141" fmla="*/ T140 w 856"/>
                  <a:gd name="T142" fmla="+- 0 1903 907"/>
                  <a:gd name="T143" fmla="*/ 1903 h 1257"/>
                  <a:gd name="T144" fmla="+- 0 1172 906"/>
                  <a:gd name="T145" fmla="*/ T144 w 856"/>
                  <a:gd name="T146" fmla="+- 0 1026 907"/>
                  <a:gd name="T147" fmla="*/ 1026 h 1257"/>
                  <a:gd name="T148" fmla="+- 0 1173 906"/>
                  <a:gd name="T149" fmla="*/ T148 w 856"/>
                  <a:gd name="T150" fmla="+- 0 1011 907"/>
                  <a:gd name="T151" fmla="*/ 1011 h 1257"/>
                  <a:gd name="T152" fmla="+- 0 1336 906"/>
                  <a:gd name="T153" fmla="*/ T152 w 856"/>
                  <a:gd name="T154" fmla="+- 0 1009 907"/>
                  <a:gd name="T155" fmla="*/ 1009 h 1257"/>
                  <a:gd name="T156" fmla="+- 0 1301 906"/>
                  <a:gd name="T157" fmla="*/ T156 w 856"/>
                  <a:gd name="T158" fmla="+- 0 927 907"/>
                  <a:gd name="T159" fmla="*/ 927 h 1257"/>
                  <a:gd name="T160" fmla="+- 0 1276 906"/>
                  <a:gd name="T161" fmla="*/ T160 w 856"/>
                  <a:gd name="T162" fmla="+- 0 909 907"/>
                  <a:gd name="T163" fmla="*/ 909 h 1257"/>
                  <a:gd name="T164" fmla="+- 0 1127 906"/>
                  <a:gd name="T165" fmla="*/ T164 w 856"/>
                  <a:gd name="T166" fmla="+- 0 908 907"/>
                  <a:gd name="T167" fmla="*/ 908 h 1257"/>
                  <a:gd name="T168" fmla="+- 0 1257 906"/>
                  <a:gd name="T169" fmla="*/ T168 w 856"/>
                  <a:gd name="T170" fmla="+- 0 907 907"/>
                  <a:gd name="T171" fmla="*/ 907 h 1257"/>
                  <a:gd name="T172" fmla="+- 0 1127 906"/>
                  <a:gd name="T173" fmla="*/ T172 w 856"/>
                  <a:gd name="T174" fmla="+- 0 908 907"/>
                  <a:gd name="T175" fmla="*/ 908 h 1257"/>
                  <a:gd name="T176" fmla="+- 0 1257 906"/>
                  <a:gd name="T177" fmla="*/ T176 w 856"/>
                  <a:gd name="T178" fmla="+- 0 907 907"/>
                  <a:gd name="T179" fmla="*/ 907 h 1257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  <a:cxn ang="0">
                    <a:pos x="T21" y="T23"/>
                  </a:cxn>
                  <a:cxn ang="0">
                    <a:pos x="T25" y="T27"/>
                  </a:cxn>
                  <a:cxn ang="0">
                    <a:pos x="T29" y="T31"/>
                  </a:cxn>
                  <a:cxn ang="0">
                    <a:pos x="T33" y="T35"/>
                  </a:cxn>
                  <a:cxn ang="0">
                    <a:pos x="T37" y="T39"/>
                  </a:cxn>
                  <a:cxn ang="0">
                    <a:pos x="T41" y="T43"/>
                  </a:cxn>
                  <a:cxn ang="0">
                    <a:pos x="T45" y="T47"/>
                  </a:cxn>
                  <a:cxn ang="0">
                    <a:pos x="T49" y="T51"/>
                  </a:cxn>
                  <a:cxn ang="0">
                    <a:pos x="T53" y="T55"/>
                  </a:cxn>
                  <a:cxn ang="0">
                    <a:pos x="T57" y="T59"/>
                  </a:cxn>
                  <a:cxn ang="0">
                    <a:pos x="T61" y="T63"/>
                  </a:cxn>
                  <a:cxn ang="0">
                    <a:pos x="T65" y="T67"/>
                  </a:cxn>
                  <a:cxn ang="0">
                    <a:pos x="T69" y="T71"/>
                  </a:cxn>
                  <a:cxn ang="0">
                    <a:pos x="T73" y="T75"/>
                  </a:cxn>
                  <a:cxn ang="0">
                    <a:pos x="T77" y="T79"/>
                  </a:cxn>
                  <a:cxn ang="0">
                    <a:pos x="T81" y="T83"/>
                  </a:cxn>
                  <a:cxn ang="0">
                    <a:pos x="T85" y="T87"/>
                  </a:cxn>
                  <a:cxn ang="0">
                    <a:pos x="T89" y="T91"/>
                  </a:cxn>
                  <a:cxn ang="0">
                    <a:pos x="T93" y="T95"/>
                  </a:cxn>
                  <a:cxn ang="0">
                    <a:pos x="T97" y="T99"/>
                  </a:cxn>
                  <a:cxn ang="0">
                    <a:pos x="T101" y="T103"/>
                  </a:cxn>
                  <a:cxn ang="0">
                    <a:pos x="T105" y="T107"/>
                  </a:cxn>
                  <a:cxn ang="0">
                    <a:pos x="T109" y="T111"/>
                  </a:cxn>
                  <a:cxn ang="0">
                    <a:pos x="T113" y="T115"/>
                  </a:cxn>
                  <a:cxn ang="0">
                    <a:pos x="T117" y="T119"/>
                  </a:cxn>
                  <a:cxn ang="0">
                    <a:pos x="T121" y="T123"/>
                  </a:cxn>
                  <a:cxn ang="0">
                    <a:pos x="T125" y="T127"/>
                  </a:cxn>
                  <a:cxn ang="0">
                    <a:pos x="T129" y="T131"/>
                  </a:cxn>
                  <a:cxn ang="0">
                    <a:pos x="T133" y="T135"/>
                  </a:cxn>
                  <a:cxn ang="0">
                    <a:pos x="T137" y="T139"/>
                  </a:cxn>
                  <a:cxn ang="0">
                    <a:pos x="T141" y="T143"/>
                  </a:cxn>
                  <a:cxn ang="0">
                    <a:pos x="T145" y="T147"/>
                  </a:cxn>
                  <a:cxn ang="0">
                    <a:pos x="T149" y="T151"/>
                  </a:cxn>
                  <a:cxn ang="0">
                    <a:pos x="T153" y="T155"/>
                  </a:cxn>
                  <a:cxn ang="0">
                    <a:pos x="T157" y="T159"/>
                  </a:cxn>
                  <a:cxn ang="0">
                    <a:pos x="T161" y="T163"/>
                  </a:cxn>
                  <a:cxn ang="0">
                    <a:pos x="T165" y="T167"/>
                  </a:cxn>
                  <a:cxn ang="0">
                    <a:pos x="T169" y="T171"/>
                  </a:cxn>
                  <a:cxn ang="0">
                    <a:pos x="T173" y="T175"/>
                  </a:cxn>
                  <a:cxn ang="0">
                    <a:pos x="T177" y="T179"/>
                  </a:cxn>
                </a:cxnLst>
                <a:rect l="0" t="0" r="r" b="b"/>
                <a:pathLst>
                  <a:path w="856" h="1257">
                    <a:moveTo>
                      <a:pt x="430" y="102"/>
                    </a:moveTo>
                    <a:lnTo>
                      <a:pt x="277" y="102"/>
                    </a:lnTo>
                    <a:lnTo>
                      <a:pt x="280" y="109"/>
                    </a:lnTo>
                    <a:lnTo>
                      <a:pt x="641" y="996"/>
                    </a:lnTo>
                    <a:lnTo>
                      <a:pt x="731" y="1218"/>
                    </a:lnTo>
                    <a:lnTo>
                      <a:pt x="743" y="1240"/>
                    </a:lnTo>
                    <a:lnTo>
                      <a:pt x="757" y="1253"/>
                    </a:lnTo>
                    <a:lnTo>
                      <a:pt x="774" y="1257"/>
                    </a:lnTo>
                    <a:lnTo>
                      <a:pt x="796" y="1254"/>
                    </a:lnTo>
                    <a:lnTo>
                      <a:pt x="798" y="1253"/>
                    </a:lnTo>
                    <a:lnTo>
                      <a:pt x="800" y="1251"/>
                    </a:lnTo>
                    <a:lnTo>
                      <a:pt x="856" y="1113"/>
                    </a:lnTo>
                    <a:lnTo>
                      <a:pt x="826" y="1078"/>
                    </a:lnTo>
                    <a:lnTo>
                      <a:pt x="821" y="1068"/>
                    </a:lnTo>
                    <a:lnTo>
                      <a:pt x="819" y="1065"/>
                    </a:lnTo>
                    <a:lnTo>
                      <a:pt x="791" y="996"/>
                    </a:lnTo>
                    <a:lnTo>
                      <a:pt x="462" y="183"/>
                    </a:lnTo>
                    <a:lnTo>
                      <a:pt x="430" y="102"/>
                    </a:lnTo>
                    <a:close/>
                    <a:moveTo>
                      <a:pt x="91" y="1"/>
                    </a:moveTo>
                    <a:lnTo>
                      <a:pt x="6" y="1"/>
                    </a:lnTo>
                    <a:lnTo>
                      <a:pt x="4" y="3"/>
                    </a:lnTo>
                    <a:lnTo>
                      <a:pt x="0" y="12"/>
                    </a:lnTo>
                    <a:lnTo>
                      <a:pt x="2" y="16"/>
                    </a:lnTo>
                    <a:lnTo>
                      <a:pt x="12" y="23"/>
                    </a:lnTo>
                    <a:lnTo>
                      <a:pt x="20" y="29"/>
                    </a:lnTo>
                    <a:lnTo>
                      <a:pt x="28" y="30"/>
                    </a:lnTo>
                    <a:lnTo>
                      <a:pt x="48" y="33"/>
                    </a:lnTo>
                    <a:lnTo>
                      <a:pt x="68" y="36"/>
                    </a:lnTo>
                    <a:lnTo>
                      <a:pt x="108" y="40"/>
                    </a:lnTo>
                    <a:lnTo>
                      <a:pt x="163" y="51"/>
                    </a:lnTo>
                    <a:lnTo>
                      <a:pt x="197" y="74"/>
                    </a:lnTo>
                    <a:lnTo>
                      <a:pt x="216" y="110"/>
                    </a:lnTo>
                    <a:lnTo>
                      <a:pt x="221" y="165"/>
                    </a:lnTo>
                    <a:lnTo>
                      <a:pt x="221" y="549"/>
                    </a:lnTo>
                    <a:lnTo>
                      <a:pt x="221" y="837"/>
                    </a:lnTo>
                    <a:lnTo>
                      <a:pt x="221" y="922"/>
                    </a:lnTo>
                    <a:lnTo>
                      <a:pt x="221" y="979"/>
                    </a:lnTo>
                    <a:lnTo>
                      <a:pt x="220" y="1054"/>
                    </a:lnTo>
                    <a:lnTo>
                      <a:pt x="212" y="1115"/>
                    </a:lnTo>
                    <a:lnTo>
                      <a:pt x="191" y="1159"/>
                    </a:lnTo>
                    <a:lnTo>
                      <a:pt x="152" y="1188"/>
                    </a:lnTo>
                    <a:lnTo>
                      <a:pt x="94" y="1207"/>
                    </a:lnTo>
                    <a:lnTo>
                      <a:pt x="77" y="1210"/>
                    </a:lnTo>
                    <a:lnTo>
                      <a:pt x="60" y="1213"/>
                    </a:lnTo>
                    <a:lnTo>
                      <a:pt x="43" y="1216"/>
                    </a:lnTo>
                    <a:lnTo>
                      <a:pt x="26" y="1220"/>
                    </a:lnTo>
                    <a:lnTo>
                      <a:pt x="18" y="1222"/>
                    </a:lnTo>
                    <a:lnTo>
                      <a:pt x="12" y="1229"/>
                    </a:lnTo>
                    <a:lnTo>
                      <a:pt x="2" y="1237"/>
                    </a:lnTo>
                    <a:lnTo>
                      <a:pt x="1" y="1241"/>
                    </a:lnTo>
                    <a:lnTo>
                      <a:pt x="4" y="1246"/>
                    </a:lnTo>
                    <a:lnTo>
                      <a:pt x="7" y="1247"/>
                    </a:lnTo>
                    <a:lnTo>
                      <a:pt x="483" y="1247"/>
                    </a:lnTo>
                    <a:lnTo>
                      <a:pt x="486" y="1245"/>
                    </a:lnTo>
                    <a:lnTo>
                      <a:pt x="487" y="1242"/>
                    </a:lnTo>
                    <a:lnTo>
                      <a:pt x="489" y="1239"/>
                    </a:lnTo>
                    <a:lnTo>
                      <a:pt x="487" y="1235"/>
                    </a:lnTo>
                    <a:lnTo>
                      <a:pt x="477" y="1228"/>
                    </a:lnTo>
                    <a:lnTo>
                      <a:pt x="469" y="1222"/>
                    </a:lnTo>
                    <a:lnTo>
                      <a:pt x="461" y="1220"/>
                    </a:lnTo>
                    <a:lnTo>
                      <a:pt x="440" y="1216"/>
                    </a:lnTo>
                    <a:lnTo>
                      <a:pt x="398" y="1208"/>
                    </a:lnTo>
                    <a:lnTo>
                      <a:pt x="377" y="1204"/>
                    </a:lnTo>
                    <a:lnTo>
                      <a:pt x="339" y="1189"/>
                    </a:lnTo>
                    <a:lnTo>
                      <a:pt x="307" y="1163"/>
                    </a:lnTo>
                    <a:lnTo>
                      <a:pt x="285" y="1129"/>
                    </a:lnTo>
                    <a:lnTo>
                      <a:pt x="273" y="1089"/>
                    </a:lnTo>
                    <a:lnTo>
                      <a:pt x="271" y="1066"/>
                    </a:lnTo>
                    <a:lnTo>
                      <a:pt x="269" y="1042"/>
                    </a:lnTo>
                    <a:lnTo>
                      <a:pt x="267" y="1019"/>
                    </a:lnTo>
                    <a:lnTo>
                      <a:pt x="267" y="996"/>
                    </a:lnTo>
                    <a:lnTo>
                      <a:pt x="266" y="904"/>
                    </a:lnTo>
                    <a:lnTo>
                      <a:pt x="266" y="119"/>
                    </a:lnTo>
                    <a:lnTo>
                      <a:pt x="266" y="115"/>
                    </a:lnTo>
                    <a:lnTo>
                      <a:pt x="267" y="104"/>
                    </a:lnTo>
                    <a:lnTo>
                      <a:pt x="277" y="102"/>
                    </a:lnTo>
                    <a:lnTo>
                      <a:pt x="430" y="102"/>
                    </a:lnTo>
                    <a:lnTo>
                      <a:pt x="403" y="36"/>
                    </a:lnTo>
                    <a:lnTo>
                      <a:pt x="395" y="20"/>
                    </a:lnTo>
                    <a:lnTo>
                      <a:pt x="384" y="8"/>
                    </a:lnTo>
                    <a:lnTo>
                      <a:pt x="370" y="2"/>
                    </a:lnTo>
                    <a:lnTo>
                      <a:pt x="366" y="1"/>
                    </a:lnTo>
                    <a:lnTo>
                      <a:pt x="221" y="1"/>
                    </a:lnTo>
                    <a:lnTo>
                      <a:pt x="91" y="1"/>
                    </a:lnTo>
                    <a:close/>
                    <a:moveTo>
                      <a:pt x="351" y="0"/>
                    </a:moveTo>
                    <a:lnTo>
                      <a:pt x="286" y="1"/>
                    </a:lnTo>
                    <a:lnTo>
                      <a:pt x="221" y="1"/>
                    </a:lnTo>
                    <a:lnTo>
                      <a:pt x="366" y="1"/>
                    </a:lnTo>
                    <a:lnTo>
                      <a:pt x="351" y="0"/>
                    </a:lnTo>
                    <a:close/>
                  </a:path>
                </a:pathLst>
              </a:custGeom>
              <a:solidFill>
                <a:srgbClr val="00A650"/>
              </a:solidFill>
              <a:ln>
                <a:noFill/>
              </a:ln>
              <a:extLst>
                <a:ext uri="{91240B29-F687-4f45-9708-019B960494DF}">
                  <a14:hiddenLine xmlns:lc="http://schemas.openxmlformats.org/drawingml/2006/lockedCanvas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w16="http://schemas.microsoft.com/office/word/2018/wordml" xmlns:w16cid="http://schemas.microsoft.com/office/word/2016/wordml/cid" xmlns:w16cex="http://schemas.microsoft.com/office/word/2018/wordml/cex" xmlns:am3d="http://schemas.microsoft.com/office/drawing/2017/model3d" xmlns:aink="http://schemas.microsoft.com/office/drawing/2016/ink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5="http://schemas.microsoft.com/office/word/2012/wordml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cx1="http://schemas.microsoft.com/office/drawing/2015/9/8/chartex" xmlns:cx="http://schemas.microsoft.com/office/drawing/2014/chartex" xmlns:wpc="http://schemas.microsoft.com/office/word/2010/wordprocessingCanvas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AutoShape 7">
                <a:extLst>
                  <a:ext uri="{FF2B5EF4-FFF2-40B4-BE49-F238E27FC236}">
                    <a16:creationId xmlns:a16="http://schemas.microsoft.com/office/drawing/2014/main" id="{DAFE685C-F1F7-B343-BD57-9466E15068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89" y="907"/>
                <a:ext cx="763" cy="1248"/>
              </a:xfrm>
              <a:custGeom>
                <a:avLst/>
                <a:gdLst>
                  <a:gd name="T0" fmla="+- 0 2179 1789"/>
                  <a:gd name="T1" fmla="*/ T0 w 763"/>
                  <a:gd name="T2" fmla="+- 0 994 907"/>
                  <a:gd name="T3" fmla="*/ 994 h 1248"/>
                  <a:gd name="T4" fmla="+- 0 2187 1789"/>
                  <a:gd name="T5" fmla="*/ T4 w 763"/>
                  <a:gd name="T6" fmla="+- 0 1011 907"/>
                  <a:gd name="T7" fmla="*/ 1011 h 1248"/>
                  <a:gd name="T8" fmla="+- 0 2186 1789"/>
                  <a:gd name="T9" fmla="*/ T8 w 763"/>
                  <a:gd name="T10" fmla="+- 0 2005 907"/>
                  <a:gd name="T11" fmla="*/ 2005 h 1248"/>
                  <a:gd name="T12" fmla="+- 0 2184 1789"/>
                  <a:gd name="T13" fmla="*/ T12 w 763"/>
                  <a:gd name="T14" fmla="+- 0 2026 907"/>
                  <a:gd name="T15" fmla="*/ 2026 h 1248"/>
                  <a:gd name="T16" fmla="+- 0 2164 1789"/>
                  <a:gd name="T17" fmla="*/ T16 w 763"/>
                  <a:gd name="T18" fmla="+- 0 2083 907"/>
                  <a:gd name="T19" fmla="*/ 2083 h 1248"/>
                  <a:gd name="T20" fmla="+- 0 2111 1789"/>
                  <a:gd name="T21" fmla="*/ T20 w 763"/>
                  <a:gd name="T22" fmla="+- 0 2110 907"/>
                  <a:gd name="T23" fmla="*/ 2110 h 1248"/>
                  <a:gd name="T24" fmla="+- 0 2023 1789"/>
                  <a:gd name="T25" fmla="*/ T24 w 763"/>
                  <a:gd name="T26" fmla="+- 0 2123 907"/>
                  <a:gd name="T27" fmla="*/ 2123 h 1248"/>
                  <a:gd name="T28" fmla="+- 0 1985 1789"/>
                  <a:gd name="T29" fmla="*/ T28 w 763"/>
                  <a:gd name="T30" fmla="+- 0 2129 907"/>
                  <a:gd name="T31" fmla="*/ 2129 h 1248"/>
                  <a:gd name="T32" fmla="+- 0 1967 1789"/>
                  <a:gd name="T33" fmla="*/ T32 w 763"/>
                  <a:gd name="T34" fmla="+- 0 2143 907"/>
                  <a:gd name="T35" fmla="*/ 2143 h 1248"/>
                  <a:gd name="T36" fmla="+- 0 1970 1789"/>
                  <a:gd name="T37" fmla="*/ T36 w 763"/>
                  <a:gd name="T38" fmla="+- 0 2153 907"/>
                  <a:gd name="T39" fmla="*/ 2153 h 1248"/>
                  <a:gd name="T40" fmla="+- 0 2546 1789"/>
                  <a:gd name="T41" fmla="*/ T40 w 763"/>
                  <a:gd name="T42" fmla="+- 0 2155 907"/>
                  <a:gd name="T43" fmla="*/ 2155 h 1248"/>
                  <a:gd name="T44" fmla="+- 0 2552 1789"/>
                  <a:gd name="T45" fmla="*/ T44 w 763"/>
                  <a:gd name="T46" fmla="+- 0 2147 907"/>
                  <a:gd name="T47" fmla="*/ 2147 h 1248"/>
                  <a:gd name="T48" fmla="+- 0 2540 1789"/>
                  <a:gd name="T49" fmla="*/ T48 w 763"/>
                  <a:gd name="T50" fmla="+- 0 2135 907"/>
                  <a:gd name="T51" fmla="*/ 2135 h 1248"/>
                  <a:gd name="T52" fmla="+- 0 2523 1789"/>
                  <a:gd name="T53" fmla="*/ T52 w 763"/>
                  <a:gd name="T54" fmla="+- 0 2127 907"/>
                  <a:gd name="T55" fmla="*/ 2127 h 1248"/>
                  <a:gd name="T56" fmla="+- 0 2441 1789"/>
                  <a:gd name="T57" fmla="*/ T56 w 763"/>
                  <a:gd name="T58" fmla="+- 0 2116 907"/>
                  <a:gd name="T59" fmla="*/ 2116 h 1248"/>
                  <a:gd name="T60" fmla="+- 0 2375 1789"/>
                  <a:gd name="T61" fmla="*/ T60 w 763"/>
                  <a:gd name="T62" fmla="+- 0 2100 907"/>
                  <a:gd name="T63" fmla="*/ 2100 h 1248"/>
                  <a:gd name="T64" fmla="+- 0 2336 1789"/>
                  <a:gd name="T65" fmla="*/ T64 w 763"/>
                  <a:gd name="T66" fmla="+- 0 2055 907"/>
                  <a:gd name="T67" fmla="*/ 2055 h 1248"/>
                  <a:gd name="T68" fmla="+- 0 2329 1789"/>
                  <a:gd name="T69" fmla="*/ T68 w 763"/>
                  <a:gd name="T70" fmla="+- 0 2005 907"/>
                  <a:gd name="T71" fmla="*/ 2005 h 1248"/>
                  <a:gd name="T72" fmla="+- 0 2329 1789"/>
                  <a:gd name="T73" fmla="*/ T72 w 763"/>
                  <a:gd name="T74" fmla="+- 0 1051 907"/>
                  <a:gd name="T75" fmla="*/ 1051 h 1248"/>
                  <a:gd name="T76" fmla="+- 0 2337 1789"/>
                  <a:gd name="T77" fmla="*/ T76 w 763"/>
                  <a:gd name="T78" fmla="+- 0 1007 907"/>
                  <a:gd name="T79" fmla="*/ 1007 h 1248"/>
                  <a:gd name="T80" fmla="+- 0 2201 1789"/>
                  <a:gd name="T81" fmla="*/ T80 w 763"/>
                  <a:gd name="T82" fmla="+- 0 907 907"/>
                  <a:gd name="T83" fmla="*/ 907 h 1248"/>
                  <a:gd name="T84" fmla="+- 0 2174 1789"/>
                  <a:gd name="T85" fmla="*/ T84 w 763"/>
                  <a:gd name="T86" fmla="+- 0 913 907"/>
                  <a:gd name="T87" fmla="*/ 913 h 1248"/>
                  <a:gd name="T88" fmla="+- 0 2157 1789"/>
                  <a:gd name="T89" fmla="*/ T88 w 763"/>
                  <a:gd name="T90" fmla="+- 0 937 907"/>
                  <a:gd name="T91" fmla="*/ 937 h 1248"/>
                  <a:gd name="T92" fmla="+- 0 1789 1789"/>
                  <a:gd name="T93" fmla="*/ T92 w 763"/>
                  <a:gd name="T94" fmla="+- 0 1846 907"/>
                  <a:gd name="T95" fmla="*/ 1846 h 1248"/>
                  <a:gd name="T96" fmla="+- 0 2179 1789"/>
                  <a:gd name="T97" fmla="*/ T96 w 763"/>
                  <a:gd name="T98" fmla="+- 0 994 907"/>
                  <a:gd name="T99" fmla="*/ 994 h 1248"/>
                  <a:gd name="T100" fmla="+- 0 2351 1789"/>
                  <a:gd name="T101" fmla="*/ T100 w 763"/>
                  <a:gd name="T102" fmla="+- 0 982 907"/>
                  <a:gd name="T103" fmla="*/ 982 h 1248"/>
                  <a:gd name="T104" fmla="+- 0 2409 1789"/>
                  <a:gd name="T105" fmla="*/ T104 w 763"/>
                  <a:gd name="T106" fmla="+- 0 954 907"/>
                  <a:gd name="T107" fmla="*/ 954 h 1248"/>
                  <a:gd name="T108" fmla="+- 0 2494 1789"/>
                  <a:gd name="T109" fmla="*/ T108 w 763"/>
                  <a:gd name="T110" fmla="+- 0 942 907"/>
                  <a:gd name="T111" fmla="*/ 942 h 1248"/>
                  <a:gd name="T112" fmla="+- 0 2530 1789"/>
                  <a:gd name="T113" fmla="*/ T112 w 763"/>
                  <a:gd name="T114" fmla="+- 0 936 907"/>
                  <a:gd name="T115" fmla="*/ 936 h 1248"/>
                  <a:gd name="T116" fmla="+- 0 2549 1789"/>
                  <a:gd name="T117" fmla="*/ T116 w 763"/>
                  <a:gd name="T118" fmla="+- 0 920 907"/>
                  <a:gd name="T119" fmla="*/ 920 h 1248"/>
                  <a:gd name="T120" fmla="+- 0 2546 1789"/>
                  <a:gd name="T121" fmla="*/ T120 w 763"/>
                  <a:gd name="T122" fmla="+- 0 909 907"/>
                  <a:gd name="T123" fmla="*/ 909 h 1248"/>
                  <a:gd name="T124" fmla="+- 0 2286 1789"/>
                  <a:gd name="T125" fmla="*/ T124 w 763"/>
                  <a:gd name="T126" fmla="+- 0 908 907"/>
                  <a:gd name="T127" fmla="*/ 908 h 1248"/>
                  <a:gd name="T128" fmla="+- 0 2544 1789"/>
                  <a:gd name="T129" fmla="*/ T128 w 763"/>
                  <a:gd name="T130" fmla="+- 0 908 907"/>
                  <a:gd name="T131" fmla="*/ 908 h 1248"/>
                  <a:gd name="T132" fmla="+- 0 2544 1789"/>
                  <a:gd name="T133" fmla="*/ T132 w 763"/>
                  <a:gd name="T134" fmla="+- 0 908 907"/>
                  <a:gd name="T135" fmla="*/ 908 h 124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  <a:cxn ang="0">
                    <a:pos x="T21" y="T23"/>
                  </a:cxn>
                  <a:cxn ang="0">
                    <a:pos x="T25" y="T27"/>
                  </a:cxn>
                  <a:cxn ang="0">
                    <a:pos x="T29" y="T31"/>
                  </a:cxn>
                  <a:cxn ang="0">
                    <a:pos x="T33" y="T35"/>
                  </a:cxn>
                  <a:cxn ang="0">
                    <a:pos x="T37" y="T39"/>
                  </a:cxn>
                  <a:cxn ang="0">
                    <a:pos x="T41" y="T43"/>
                  </a:cxn>
                  <a:cxn ang="0">
                    <a:pos x="T45" y="T47"/>
                  </a:cxn>
                  <a:cxn ang="0">
                    <a:pos x="T49" y="T51"/>
                  </a:cxn>
                  <a:cxn ang="0">
                    <a:pos x="T53" y="T55"/>
                  </a:cxn>
                  <a:cxn ang="0">
                    <a:pos x="T57" y="T59"/>
                  </a:cxn>
                  <a:cxn ang="0">
                    <a:pos x="T61" y="T63"/>
                  </a:cxn>
                  <a:cxn ang="0">
                    <a:pos x="T65" y="T67"/>
                  </a:cxn>
                  <a:cxn ang="0">
                    <a:pos x="T69" y="T71"/>
                  </a:cxn>
                  <a:cxn ang="0">
                    <a:pos x="T73" y="T75"/>
                  </a:cxn>
                  <a:cxn ang="0">
                    <a:pos x="T77" y="T79"/>
                  </a:cxn>
                  <a:cxn ang="0">
                    <a:pos x="T81" y="T83"/>
                  </a:cxn>
                  <a:cxn ang="0">
                    <a:pos x="T85" y="T87"/>
                  </a:cxn>
                  <a:cxn ang="0">
                    <a:pos x="T89" y="T91"/>
                  </a:cxn>
                  <a:cxn ang="0">
                    <a:pos x="T93" y="T95"/>
                  </a:cxn>
                  <a:cxn ang="0">
                    <a:pos x="T97" y="T99"/>
                  </a:cxn>
                  <a:cxn ang="0">
                    <a:pos x="T101" y="T103"/>
                  </a:cxn>
                  <a:cxn ang="0">
                    <a:pos x="T105" y="T107"/>
                  </a:cxn>
                  <a:cxn ang="0">
                    <a:pos x="T109" y="T111"/>
                  </a:cxn>
                  <a:cxn ang="0">
                    <a:pos x="T113" y="T115"/>
                  </a:cxn>
                  <a:cxn ang="0">
                    <a:pos x="T117" y="T119"/>
                  </a:cxn>
                  <a:cxn ang="0">
                    <a:pos x="T121" y="T123"/>
                  </a:cxn>
                  <a:cxn ang="0">
                    <a:pos x="T125" y="T127"/>
                  </a:cxn>
                  <a:cxn ang="0">
                    <a:pos x="T129" y="T131"/>
                  </a:cxn>
                  <a:cxn ang="0">
                    <a:pos x="T133" y="T135"/>
                  </a:cxn>
                </a:cxnLst>
                <a:rect l="0" t="0" r="r" b="b"/>
                <a:pathLst>
                  <a:path w="763" h="1248">
                    <a:moveTo>
                      <a:pt x="555" y="87"/>
                    </a:moveTo>
                    <a:lnTo>
                      <a:pt x="390" y="87"/>
                    </a:lnTo>
                    <a:lnTo>
                      <a:pt x="397" y="97"/>
                    </a:lnTo>
                    <a:lnTo>
                      <a:pt x="398" y="104"/>
                    </a:lnTo>
                    <a:lnTo>
                      <a:pt x="398" y="1087"/>
                    </a:lnTo>
                    <a:lnTo>
                      <a:pt x="397" y="1098"/>
                    </a:lnTo>
                    <a:lnTo>
                      <a:pt x="396" y="1108"/>
                    </a:lnTo>
                    <a:lnTo>
                      <a:pt x="395" y="1119"/>
                    </a:lnTo>
                    <a:lnTo>
                      <a:pt x="389" y="1152"/>
                    </a:lnTo>
                    <a:lnTo>
                      <a:pt x="375" y="1176"/>
                    </a:lnTo>
                    <a:lnTo>
                      <a:pt x="353" y="1192"/>
                    </a:lnTo>
                    <a:lnTo>
                      <a:pt x="322" y="1203"/>
                    </a:lnTo>
                    <a:lnTo>
                      <a:pt x="293" y="1208"/>
                    </a:lnTo>
                    <a:lnTo>
                      <a:pt x="234" y="1216"/>
                    </a:lnTo>
                    <a:lnTo>
                      <a:pt x="205" y="1220"/>
                    </a:lnTo>
                    <a:lnTo>
                      <a:pt x="196" y="1222"/>
                    </a:lnTo>
                    <a:lnTo>
                      <a:pt x="189" y="1228"/>
                    </a:lnTo>
                    <a:lnTo>
                      <a:pt x="178" y="1236"/>
                    </a:lnTo>
                    <a:lnTo>
                      <a:pt x="177" y="1241"/>
                    </a:lnTo>
                    <a:lnTo>
                      <a:pt x="181" y="1246"/>
                    </a:lnTo>
                    <a:lnTo>
                      <a:pt x="183" y="1248"/>
                    </a:lnTo>
                    <a:lnTo>
                      <a:pt x="757" y="1248"/>
                    </a:lnTo>
                    <a:lnTo>
                      <a:pt x="760" y="1246"/>
                    </a:lnTo>
                    <a:lnTo>
                      <a:pt x="763" y="1240"/>
                    </a:lnTo>
                    <a:lnTo>
                      <a:pt x="762" y="1236"/>
                    </a:lnTo>
                    <a:lnTo>
                      <a:pt x="751" y="1228"/>
                    </a:lnTo>
                    <a:lnTo>
                      <a:pt x="743" y="1222"/>
                    </a:lnTo>
                    <a:lnTo>
                      <a:pt x="734" y="1220"/>
                    </a:lnTo>
                    <a:lnTo>
                      <a:pt x="707" y="1216"/>
                    </a:lnTo>
                    <a:lnTo>
                      <a:pt x="652" y="1209"/>
                    </a:lnTo>
                    <a:lnTo>
                      <a:pt x="625" y="1204"/>
                    </a:lnTo>
                    <a:lnTo>
                      <a:pt x="586" y="1193"/>
                    </a:lnTo>
                    <a:lnTo>
                      <a:pt x="562" y="1175"/>
                    </a:lnTo>
                    <a:lnTo>
                      <a:pt x="547" y="1148"/>
                    </a:lnTo>
                    <a:lnTo>
                      <a:pt x="541" y="1108"/>
                    </a:lnTo>
                    <a:lnTo>
                      <a:pt x="540" y="1098"/>
                    </a:lnTo>
                    <a:lnTo>
                      <a:pt x="540" y="153"/>
                    </a:lnTo>
                    <a:lnTo>
                      <a:pt x="540" y="144"/>
                    </a:lnTo>
                    <a:lnTo>
                      <a:pt x="541" y="135"/>
                    </a:lnTo>
                    <a:lnTo>
                      <a:pt x="548" y="100"/>
                    </a:lnTo>
                    <a:lnTo>
                      <a:pt x="555" y="87"/>
                    </a:lnTo>
                    <a:close/>
                    <a:moveTo>
                      <a:pt x="412" y="0"/>
                    </a:moveTo>
                    <a:lnTo>
                      <a:pt x="396" y="1"/>
                    </a:lnTo>
                    <a:lnTo>
                      <a:pt x="385" y="6"/>
                    </a:lnTo>
                    <a:lnTo>
                      <a:pt x="376" y="16"/>
                    </a:lnTo>
                    <a:lnTo>
                      <a:pt x="368" y="30"/>
                    </a:lnTo>
                    <a:lnTo>
                      <a:pt x="277" y="257"/>
                    </a:lnTo>
                    <a:lnTo>
                      <a:pt x="0" y="939"/>
                    </a:lnTo>
                    <a:lnTo>
                      <a:pt x="35" y="957"/>
                    </a:lnTo>
                    <a:lnTo>
                      <a:pt x="390" y="87"/>
                    </a:lnTo>
                    <a:lnTo>
                      <a:pt x="555" y="87"/>
                    </a:lnTo>
                    <a:lnTo>
                      <a:pt x="562" y="75"/>
                    </a:lnTo>
                    <a:lnTo>
                      <a:pt x="586" y="58"/>
                    </a:lnTo>
                    <a:lnTo>
                      <a:pt x="620" y="47"/>
                    </a:lnTo>
                    <a:lnTo>
                      <a:pt x="648" y="42"/>
                    </a:lnTo>
                    <a:lnTo>
                      <a:pt x="705" y="35"/>
                    </a:lnTo>
                    <a:lnTo>
                      <a:pt x="733" y="30"/>
                    </a:lnTo>
                    <a:lnTo>
                      <a:pt x="741" y="29"/>
                    </a:lnTo>
                    <a:lnTo>
                      <a:pt x="749" y="22"/>
                    </a:lnTo>
                    <a:lnTo>
                      <a:pt x="760" y="13"/>
                    </a:lnTo>
                    <a:lnTo>
                      <a:pt x="761" y="8"/>
                    </a:lnTo>
                    <a:lnTo>
                      <a:pt x="757" y="2"/>
                    </a:lnTo>
                    <a:lnTo>
                      <a:pt x="755" y="1"/>
                    </a:lnTo>
                    <a:lnTo>
                      <a:pt x="497" y="1"/>
                    </a:lnTo>
                    <a:lnTo>
                      <a:pt x="412" y="0"/>
                    </a:lnTo>
                    <a:close/>
                    <a:moveTo>
                      <a:pt x="755" y="1"/>
                    </a:moveTo>
                    <a:lnTo>
                      <a:pt x="497" y="1"/>
                    </a:lnTo>
                    <a:lnTo>
                      <a:pt x="755" y="1"/>
                    </a:lnTo>
                    <a:close/>
                  </a:path>
                </a:pathLst>
              </a:custGeom>
              <a:solidFill>
                <a:srgbClr val="BCBEC0"/>
              </a:solidFill>
              <a:ln>
                <a:noFill/>
              </a:ln>
              <a:extLst>
                <a:ext uri="{91240B29-F687-4f45-9708-019B960494DF}">
                  <a14:hiddenLine xmlns:lc="http://schemas.openxmlformats.org/drawingml/2006/lockedCanvas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w16="http://schemas.microsoft.com/office/word/2018/wordml" xmlns:w16cid="http://schemas.microsoft.com/office/word/2016/wordml/cid" xmlns:w16cex="http://schemas.microsoft.com/office/word/2018/wordml/cex" xmlns:am3d="http://schemas.microsoft.com/office/drawing/2017/model3d" xmlns:aink="http://schemas.microsoft.com/office/drawing/2016/ink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5="http://schemas.microsoft.com/office/word/2012/wordml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cx1="http://schemas.microsoft.com/office/drawing/2015/9/8/chartex" xmlns:cx="http://schemas.microsoft.com/office/drawing/2014/chartex" xmlns:wpc="http://schemas.microsoft.com/office/word/2010/wordprocessingCanvas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7" name="Freeform 8">
              <a:extLst>
                <a:ext uri="{FF2B5EF4-FFF2-40B4-BE49-F238E27FC236}">
                  <a16:creationId xmlns:a16="http://schemas.microsoft.com/office/drawing/2014/main" id="{27DA2946-2BDA-D245-BDF8-AB18040B43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4425" y="495300"/>
              <a:ext cx="230505" cy="294640"/>
            </a:xfrm>
            <a:custGeom>
              <a:avLst/>
              <a:gdLst>
                <a:gd name="T0" fmla="+- 0 3011 2660"/>
                <a:gd name="T1" fmla="*/ T0 w 363"/>
                <a:gd name="T2" fmla="+- 0 1691 1691"/>
                <a:gd name="T3" fmla="*/ 1691 h 464"/>
                <a:gd name="T4" fmla="+- 0 3006 2660"/>
                <a:gd name="T5" fmla="*/ T4 w 363"/>
                <a:gd name="T6" fmla="+- 0 1692 1691"/>
                <a:gd name="T7" fmla="*/ 1692 h 464"/>
                <a:gd name="T8" fmla="+- 0 2996 2660"/>
                <a:gd name="T9" fmla="*/ T8 w 363"/>
                <a:gd name="T10" fmla="+- 0 1705 1691"/>
                <a:gd name="T11" fmla="*/ 1705 h 464"/>
                <a:gd name="T12" fmla="+- 0 2988 2660"/>
                <a:gd name="T13" fmla="*/ T12 w 363"/>
                <a:gd name="T14" fmla="+- 0 1714 1691"/>
                <a:gd name="T15" fmla="*/ 1714 h 464"/>
                <a:gd name="T16" fmla="+- 0 2984 2660"/>
                <a:gd name="T17" fmla="*/ T16 w 363"/>
                <a:gd name="T18" fmla="+- 0 1724 1691"/>
                <a:gd name="T19" fmla="*/ 1724 h 464"/>
                <a:gd name="T20" fmla="+- 0 2961 2660"/>
                <a:gd name="T21" fmla="*/ T20 w 363"/>
                <a:gd name="T22" fmla="+- 0 1793 1691"/>
                <a:gd name="T23" fmla="*/ 1793 h 464"/>
                <a:gd name="T24" fmla="+- 0 2939 2660"/>
                <a:gd name="T25" fmla="*/ T24 w 363"/>
                <a:gd name="T26" fmla="+- 0 1863 1691"/>
                <a:gd name="T27" fmla="*/ 1863 h 464"/>
                <a:gd name="T28" fmla="+- 0 2916 2660"/>
                <a:gd name="T29" fmla="*/ T28 w 363"/>
                <a:gd name="T30" fmla="+- 0 1933 1691"/>
                <a:gd name="T31" fmla="*/ 1933 h 464"/>
                <a:gd name="T32" fmla="+- 0 2890 2660"/>
                <a:gd name="T33" fmla="*/ T32 w 363"/>
                <a:gd name="T34" fmla="+- 0 2001 1691"/>
                <a:gd name="T35" fmla="*/ 2001 h 464"/>
                <a:gd name="T36" fmla="+- 0 2834 2660"/>
                <a:gd name="T37" fmla="*/ T36 w 363"/>
                <a:gd name="T38" fmla="+- 0 2081 1691"/>
                <a:gd name="T39" fmla="*/ 2081 h 464"/>
                <a:gd name="T40" fmla="+- 0 2744 2660"/>
                <a:gd name="T41" fmla="*/ T40 w 363"/>
                <a:gd name="T42" fmla="+- 0 2116 1691"/>
                <a:gd name="T43" fmla="*/ 2116 h 464"/>
                <a:gd name="T44" fmla="+- 0 2665 2660"/>
                <a:gd name="T45" fmla="*/ T44 w 363"/>
                <a:gd name="T46" fmla="+- 0 2120 1691"/>
                <a:gd name="T47" fmla="*/ 2120 h 464"/>
                <a:gd name="T48" fmla="+- 0 2660 2660"/>
                <a:gd name="T49" fmla="*/ T48 w 363"/>
                <a:gd name="T50" fmla="+- 0 2128 1691"/>
                <a:gd name="T51" fmla="*/ 2128 h 464"/>
                <a:gd name="T52" fmla="+- 0 2672 2660"/>
                <a:gd name="T53" fmla="*/ T52 w 363"/>
                <a:gd name="T54" fmla="+- 0 2152 1691"/>
                <a:gd name="T55" fmla="*/ 2152 h 464"/>
                <a:gd name="T56" fmla="+- 0 2675 2660"/>
                <a:gd name="T57" fmla="*/ T56 w 363"/>
                <a:gd name="T58" fmla="+- 0 2154 1691"/>
                <a:gd name="T59" fmla="*/ 2154 h 464"/>
                <a:gd name="T60" fmla="+- 0 2994 2660"/>
                <a:gd name="T61" fmla="*/ T60 w 363"/>
                <a:gd name="T62" fmla="+- 0 2154 1691"/>
                <a:gd name="T63" fmla="*/ 2154 h 464"/>
                <a:gd name="T64" fmla="+- 0 2999 2660"/>
                <a:gd name="T65" fmla="*/ T64 w 363"/>
                <a:gd name="T66" fmla="+- 0 2150 1691"/>
                <a:gd name="T67" fmla="*/ 2150 h 464"/>
                <a:gd name="T68" fmla="+- 0 3023 2660"/>
                <a:gd name="T69" fmla="*/ T68 w 363"/>
                <a:gd name="T70" fmla="+- 0 1699 1691"/>
                <a:gd name="T71" fmla="*/ 1699 h 464"/>
                <a:gd name="T72" fmla="+- 0 3020 2660"/>
                <a:gd name="T73" fmla="*/ T72 w 363"/>
                <a:gd name="T74" fmla="+- 0 1695 1691"/>
                <a:gd name="T75" fmla="*/ 1695 h 464"/>
                <a:gd name="T76" fmla="+- 0 3011 2660"/>
                <a:gd name="T77" fmla="*/ T76 w 363"/>
                <a:gd name="T78" fmla="+- 0 1691 1691"/>
                <a:gd name="T79" fmla="*/ 1691 h 46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</a:cxnLst>
              <a:rect l="0" t="0" r="r" b="b"/>
              <a:pathLst>
                <a:path w="363" h="464">
                  <a:moveTo>
                    <a:pt x="351" y="0"/>
                  </a:moveTo>
                  <a:lnTo>
                    <a:pt x="346" y="1"/>
                  </a:lnTo>
                  <a:lnTo>
                    <a:pt x="336" y="14"/>
                  </a:lnTo>
                  <a:lnTo>
                    <a:pt x="328" y="23"/>
                  </a:lnTo>
                  <a:lnTo>
                    <a:pt x="324" y="33"/>
                  </a:lnTo>
                  <a:lnTo>
                    <a:pt x="301" y="102"/>
                  </a:lnTo>
                  <a:lnTo>
                    <a:pt x="279" y="172"/>
                  </a:lnTo>
                  <a:lnTo>
                    <a:pt x="256" y="242"/>
                  </a:lnTo>
                  <a:lnTo>
                    <a:pt x="230" y="310"/>
                  </a:lnTo>
                  <a:lnTo>
                    <a:pt x="174" y="390"/>
                  </a:lnTo>
                  <a:lnTo>
                    <a:pt x="84" y="425"/>
                  </a:lnTo>
                  <a:lnTo>
                    <a:pt x="5" y="429"/>
                  </a:lnTo>
                  <a:lnTo>
                    <a:pt x="0" y="437"/>
                  </a:lnTo>
                  <a:lnTo>
                    <a:pt x="12" y="461"/>
                  </a:lnTo>
                  <a:lnTo>
                    <a:pt x="15" y="463"/>
                  </a:lnTo>
                  <a:lnTo>
                    <a:pt x="334" y="463"/>
                  </a:lnTo>
                  <a:lnTo>
                    <a:pt x="339" y="459"/>
                  </a:lnTo>
                  <a:lnTo>
                    <a:pt x="363" y="8"/>
                  </a:lnTo>
                  <a:lnTo>
                    <a:pt x="360" y="4"/>
                  </a:lnTo>
                  <a:lnTo>
                    <a:pt x="351" y="0"/>
                  </a:ln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lc="http://schemas.openxmlformats.org/drawingml/2006/lockedCanvas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w16="http://schemas.microsoft.com/office/word/2018/wordml" xmlns:w16cid="http://schemas.microsoft.com/office/word/2016/wordml/cid" xmlns:w16cex="http://schemas.microsoft.com/office/word/2018/wordml/cex" xmlns:am3d="http://schemas.microsoft.com/office/drawing/2017/model3d" xmlns:aink="http://schemas.microsoft.com/office/drawing/2016/ink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5="http://schemas.microsoft.com/office/word/2012/wordml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cx1="http://schemas.microsoft.com/office/drawing/2015/9/8/chartex" xmlns:cx="http://schemas.microsoft.com/office/drawing/2014/chartex" xmlns:wpc="http://schemas.microsoft.com/office/word/2010/wordprocessingCanvas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0" name="Rettangolo 9">
            <a:extLst>
              <a:ext uri="{FF2B5EF4-FFF2-40B4-BE49-F238E27FC236}">
                <a16:creationId xmlns:a16="http://schemas.microsoft.com/office/drawing/2014/main" id="{DF4E0B97-1536-3842-BE64-FE2DD34296A5}"/>
              </a:ext>
            </a:extLst>
          </p:cNvPr>
          <p:cNvSpPr/>
          <p:nvPr/>
        </p:nvSpPr>
        <p:spPr>
          <a:xfrm>
            <a:off x="2807534" y="608246"/>
            <a:ext cx="792237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Times New Roman" panose="02020603050405020304" pitchFamily="18" charset="0"/>
                <a:cs typeface="+mn-cs"/>
              </a:rPr>
              <a:t>DIREZIONE GENERALE dell’IMMIGRAZIONE e delle POLITICHE di INTEGRAZIONE </a:t>
            </a:r>
          </a:p>
        </p:txBody>
      </p:sp>
      <p:sp>
        <p:nvSpPr>
          <p:cNvPr id="11" name="Rectangle 14">
            <a:extLst>
              <a:ext uri="{FF2B5EF4-FFF2-40B4-BE49-F238E27FC236}">
                <a16:creationId xmlns:a16="http://schemas.microsoft.com/office/drawing/2014/main" id="{DE4B6E8F-FEA7-754C-BBCF-52B74FD324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8780" y="1047880"/>
            <a:ext cx="10417738" cy="122784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wrap="square">
            <a:spAutoFit/>
          </a:bodyPr>
          <a:lstStyle>
            <a:lvl1pPr>
              <a:defRPr sz="2400" b="1">
                <a:solidFill>
                  <a:srgbClr val="003399"/>
                </a:solidFill>
                <a:latin typeface="Georgia" pitchFamily="18" charset="0"/>
              </a:defRPr>
            </a:lvl1pPr>
            <a:lvl2pPr marL="742950" indent="-285750">
              <a:defRPr sz="2400" b="1">
                <a:solidFill>
                  <a:srgbClr val="003399"/>
                </a:solidFill>
                <a:latin typeface="Georgia" pitchFamily="18" charset="0"/>
              </a:defRPr>
            </a:lvl2pPr>
            <a:lvl3pPr marL="1143000" indent="-228600">
              <a:defRPr sz="2400" b="1">
                <a:solidFill>
                  <a:srgbClr val="003399"/>
                </a:solidFill>
                <a:latin typeface="Georgia" pitchFamily="18" charset="0"/>
              </a:defRPr>
            </a:lvl3pPr>
            <a:lvl4pPr marL="1600200" indent="-228600">
              <a:defRPr sz="2400" b="1">
                <a:solidFill>
                  <a:srgbClr val="003399"/>
                </a:solidFill>
                <a:latin typeface="Georgia" pitchFamily="18" charset="0"/>
              </a:defRPr>
            </a:lvl4pPr>
            <a:lvl5pPr marL="2057400" indent="-228600">
              <a:defRPr sz="2400" b="1">
                <a:solidFill>
                  <a:srgbClr val="003399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Georgia" pitchFamily="18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CasellaDiTesto 7">
            <a:extLst>
              <a:ext uri="{FF2B5EF4-FFF2-40B4-BE49-F238E27FC236}">
                <a16:creationId xmlns:a16="http://schemas.microsoft.com/office/drawing/2014/main" id="{4B6583DA-7B72-DF4F-883D-83B246D7754C}"/>
              </a:ext>
            </a:extLst>
          </p:cNvPr>
          <p:cNvSpPr txBox="1"/>
          <p:nvPr/>
        </p:nvSpPr>
        <p:spPr>
          <a:xfrm>
            <a:off x="3019389" y="6373505"/>
            <a:ext cx="60913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charset="0"/>
              </a:rPr>
              <a:t>www.lavoro.gov.it     –     www.integrazionemigranti.gov.it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776D1C02-8366-4D32-AEAB-C52CC9116503}"/>
              </a:ext>
            </a:extLst>
          </p:cNvPr>
          <p:cNvSpPr txBox="1"/>
          <p:nvPr/>
        </p:nvSpPr>
        <p:spPr>
          <a:xfrm>
            <a:off x="6919351" y="2613045"/>
            <a:ext cx="13243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Ministero del Lavoro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64129A09-8088-4FAE-9912-DB899D1D9F76}"/>
              </a:ext>
            </a:extLst>
          </p:cNvPr>
          <p:cNvSpPr txBox="1"/>
          <p:nvPr/>
        </p:nvSpPr>
        <p:spPr>
          <a:xfrm>
            <a:off x="6095999" y="4923100"/>
            <a:ext cx="14994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Ministero dell’Istruzione</a:t>
            </a: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D5D1595B-DB9D-4560-BACF-2C43E5AEB2CA}"/>
              </a:ext>
            </a:extLst>
          </p:cNvPr>
          <p:cNvSpPr txBox="1"/>
          <p:nvPr/>
        </p:nvSpPr>
        <p:spPr>
          <a:xfrm>
            <a:off x="4768211" y="4745417"/>
            <a:ext cx="14994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Regioni e Province Autonome</a:t>
            </a:r>
          </a:p>
        </p:txBody>
      </p:sp>
      <p:sp>
        <p:nvSpPr>
          <p:cNvPr id="20" name="object 3">
            <a:extLst>
              <a:ext uri="{FF2B5EF4-FFF2-40B4-BE49-F238E27FC236}">
                <a16:creationId xmlns:a16="http://schemas.microsoft.com/office/drawing/2014/main" id="{A3AB88FB-EDEA-4924-A4E5-B2AB2F8EF50E}"/>
              </a:ext>
            </a:extLst>
          </p:cNvPr>
          <p:cNvSpPr txBox="1"/>
          <p:nvPr/>
        </p:nvSpPr>
        <p:spPr>
          <a:xfrm>
            <a:off x="1092190" y="1174980"/>
            <a:ext cx="9817051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1" i="0" u="none" strike="noStrike" kern="1200" cap="none" spc="-5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Titillium"/>
                <a:ea typeface="+mn-ea"/>
                <a:cs typeface="Titillium"/>
              </a:rPr>
              <a:t>Donne</a:t>
            </a:r>
            <a:r>
              <a:rPr lang="it-IT" sz="2800" b="1" spc="-5" dirty="0">
                <a:solidFill>
                  <a:srgbClr val="4472C4">
                    <a:lumMod val="50000"/>
                  </a:srgbClr>
                </a:solidFill>
                <a:latin typeface="Titillium"/>
                <a:cs typeface="Titillium"/>
              </a:rPr>
              <a:t> straniere e lavoro: un binomio da costruire</a:t>
            </a:r>
            <a:endParaRPr kumimoji="0" sz="28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Titillium"/>
              <a:ea typeface="+mn-ea"/>
              <a:cs typeface="Titillium"/>
            </a:endParaRPr>
          </a:p>
        </p:txBody>
      </p:sp>
      <p:pic>
        <p:nvPicPr>
          <p:cNvPr id="3" name="Elemento grafico 31" descr="Brindisi">
            <a:extLst>
              <a:ext uri="{FF2B5EF4-FFF2-40B4-BE49-F238E27FC236}">
                <a16:creationId xmlns:a16="http://schemas.microsoft.com/office/drawing/2014/main" id="{A2A6BFF1-A0F6-6198-5A1E-2EE3B3B5D1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7239" y="1502852"/>
            <a:ext cx="985520" cy="985520"/>
          </a:xfrm>
          <a:prstGeom prst="rect">
            <a:avLst/>
          </a:prstGeom>
        </p:spPr>
      </p:pic>
      <p:sp>
        <p:nvSpPr>
          <p:cNvPr id="14" name="Casella di testo 32">
            <a:extLst>
              <a:ext uri="{FF2B5EF4-FFF2-40B4-BE49-F238E27FC236}">
                <a16:creationId xmlns:a16="http://schemas.microsoft.com/office/drawing/2014/main" id="{98C5CD83-925D-4DE2-074F-65A69CF576C7}"/>
              </a:ext>
            </a:extLst>
          </p:cNvPr>
          <p:cNvSpPr txBox="1"/>
          <p:nvPr/>
        </p:nvSpPr>
        <p:spPr>
          <a:xfrm>
            <a:off x="1571946" y="1613374"/>
            <a:ext cx="9904572" cy="689743"/>
          </a:xfrm>
          <a:prstGeom prst="rect">
            <a:avLst/>
          </a:prstGeom>
          <a:solidFill>
            <a:srgbClr val="5B9BD5">
              <a:lumMod val="75000"/>
            </a:srgbClr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it-IT" sz="2000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kumimoji="0" lang="it-IT" sz="20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nche</a:t>
            </a:r>
            <a:r>
              <a:rPr kumimoji="0" lang="it-IT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la partecipazione al mondo del lavoro delle donne extra UE si differenzia molto rispetto alla comunità di origine. </a:t>
            </a:r>
            <a:endParaRPr kumimoji="0" lang="it-IT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1" name="Immagine 20">
            <a:extLst>
              <a:ext uri="{FF2B5EF4-FFF2-40B4-BE49-F238E27FC236}">
                <a16:creationId xmlns:a16="http://schemas.microsoft.com/office/drawing/2014/main" id="{21B217E8-C6EB-7987-D221-39F5EDF78E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233" y="2397852"/>
            <a:ext cx="4423072" cy="3372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Immagine 21">
            <a:extLst>
              <a:ext uri="{FF2B5EF4-FFF2-40B4-BE49-F238E27FC236}">
                <a16:creationId xmlns:a16="http://schemas.microsoft.com/office/drawing/2014/main" id="{84B69370-0E67-8A62-19BC-944CDC5C761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857" y="2409941"/>
            <a:ext cx="4423072" cy="3379661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Casella di testo 32">
            <a:extLst>
              <a:ext uri="{FF2B5EF4-FFF2-40B4-BE49-F238E27FC236}">
                <a16:creationId xmlns:a16="http://schemas.microsoft.com/office/drawing/2014/main" id="{B2E44242-7E70-E2C3-CF77-B221CBED8DB4}"/>
              </a:ext>
            </a:extLst>
          </p:cNvPr>
          <p:cNvSpPr txBox="1"/>
          <p:nvPr/>
        </p:nvSpPr>
        <p:spPr>
          <a:xfrm>
            <a:off x="1092189" y="5804617"/>
            <a:ext cx="10620349" cy="689743"/>
          </a:xfrm>
          <a:prstGeom prst="rect">
            <a:avLst/>
          </a:prstGeom>
          <a:solidFill>
            <a:srgbClr val="5B9BD5">
              <a:lumMod val="75000"/>
            </a:srgbClr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Oltre la metà delle donne extra UE occupate lavora nel settore dei servizi alla persona.</a:t>
            </a: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it-IT" sz="2000" kern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Oltre la metà delle donne extra Ue occupate ha solo la licenza media.</a:t>
            </a:r>
            <a:r>
              <a:rPr kumimoji="0" lang="it-IT" sz="2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162342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005226" y="5662876"/>
            <a:ext cx="4182110" cy="4776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 defTabSz="457200"/>
            <a:r>
              <a:rPr sz="1200" b="1" spc="-5" dirty="0">
                <a:solidFill>
                  <a:srgbClr val="FFFFFF"/>
                </a:solidFill>
                <a:latin typeface="Titillium"/>
                <a:cs typeface="Titillium"/>
                <a:hlinkClick r:id="rId3"/>
              </a:rPr>
              <a:t>www.lavoro.gov.it</a:t>
            </a:r>
            <a:endParaRPr sz="1200" dirty="0">
              <a:solidFill>
                <a:prstClr val="black"/>
              </a:solidFill>
              <a:latin typeface="Titillium"/>
              <a:cs typeface="Titillium"/>
            </a:endParaRPr>
          </a:p>
          <a:p>
            <a:pPr defTabSz="457200">
              <a:spcBef>
                <a:spcPts val="5"/>
              </a:spcBef>
            </a:pPr>
            <a:endParaRPr sz="1900" dirty="0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1498600" y="6096000"/>
            <a:ext cx="916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it-IT" sz="900" b="1" dirty="0">
                <a:solidFill>
                  <a:prstClr val="white"/>
                </a:solidFill>
                <a:latin typeface="Titillium"/>
                <a:cs typeface="Titillium"/>
              </a:rPr>
              <a:t>Ministero del Lavoro e delle Politiche Sociali</a:t>
            </a:r>
          </a:p>
          <a:p>
            <a:pPr algn="ctr" defTabSz="457200"/>
            <a:r>
              <a:rPr lang="it-IT" sz="900" dirty="0">
                <a:solidFill>
                  <a:prstClr val="white"/>
                </a:solidFill>
                <a:latin typeface="Titillium"/>
                <a:cs typeface="Titillium"/>
              </a:rPr>
              <a:t>Direzione Generale dei sistemi Informativi dell’informazione tecnologica e della comunicazione 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4553</TotalTime>
  <Words>988</Words>
  <Application>Microsoft Office PowerPoint</Application>
  <PresentationFormat>Widescreen</PresentationFormat>
  <Paragraphs>143</Paragraphs>
  <Slides>13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8</vt:i4>
      </vt:variant>
      <vt:variant>
        <vt:lpstr>Tema</vt:lpstr>
      </vt:variant>
      <vt:variant>
        <vt:i4>2</vt:i4>
      </vt:variant>
      <vt:variant>
        <vt:lpstr>Titoli diapositive</vt:lpstr>
      </vt:variant>
      <vt:variant>
        <vt:i4>13</vt:i4>
      </vt:variant>
    </vt:vector>
  </HeadingPairs>
  <TitlesOfParts>
    <vt:vector size="23" baseType="lpstr">
      <vt:lpstr>Arial</vt:lpstr>
      <vt:lpstr>Calibri</vt:lpstr>
      <vt:lpstr>Calibri Light</vt:lpstr>
      <vt:lpstr>Helvetica</vt:lpstr>
      <vt:lpstr>Times New Roman</vt:lpstr>
      <vt:lpstr>Titillium</vt:lpstr>
      <vt:lpstr>Verdana</vt:lpstr>
      <vt:lpstr>Wingdings</vt:lpstr>
      <vt:lpstr>Tema di Office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Elena Radeva</dc:creator>
  <cp:lastModifiedBy>Mariantonietta Cortese</cp:lastModifiedBy>
  <cp:revision>484</cp:revision>
  <cp:lastPrinted>2023-09-29T04:52:58Z</cp:lastPrinted>
  <dcterms:created xsi:type="dcterms:W3CDTF">2020-11-26T18:04:17Z</dcterms:created>
  <dcterms:modified xsi:type="dcterms:W3CDTF">2023-09-29T05:16:21Z</dcterms:modified>
</cp:coreProperties>
</file>