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3777" r:id="rId3"/>
    <p:sldId id="3778" r:id="rId4"/>
    <p:sldId id="257" r:id="rId5"/>
    <p:sldId id="287" r:id="rId6"/>
    <p:sldId id="258" r:id="rId7"/>
    <p:sldId id="3579" r:id="rId8"/>
    <p:sldId id="259" r:id="rId9"/>
    <p:sldId id="260" r:id="rId10"/>
    <p:sldId id="261" r:id="rId11"/>
    <p:sldId id="316" r:id="rId12"/>
    <p:sldId id="3776" r:id="rId13"/>
    <p:sldId id="3741" r:id="rId14"/>
    <p:sldId id="265" r:id="rId15"/>
    <p:sldId id="3775" r:id="rId16"/>
    <p:sldId id="263" r:id="rId17"/>
    <p:sldId id="3772" r:id="rId18"/>
    <p:sldId id="344" r:id="rId19"/>
    <p:sldId id="3773" r:id="rId20"/>
    <p:sldId id="3769" r:id="rId21"/>
    <p:sldId id="3705" r:id="rId22"/>
    <p:sldId id="3710" r:id="rId23"/>
    <p:sldId id="3711" r:id="rId24"/>
    <p:sldId id="3714" r:id="rId25"/>
    <p:sldId id="3715" r:id="rId26"/>
    <p:sldId id="3725" r:id="rId27"/>
    <p:sldId id="3712" r:id="rId28"/>
    <p:sldId id="3779" r:id="rId29"/>
    <p:sldId id="3780" r:id="rId3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95"/>
    <p:restoredTop sz="94092"/>
  </p:normalViewPr>
  <p:slideViewPr>
    <p:cSldViewPr snapToGrid="0" snapToObjects="1">
      <p:cViewPr varScale="1">
        <p:scale>
          <a:sx n="60" d="100"/>
          <a:sy n="60" d="100"/>
        </p:scale>
        <p:origin x="82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B7FBD12-0D07-2E40-81E5-AA1EAF3B196E}" type="datetimeFigureOut">
              <a:rPr lang="it-IT" smtClean="0"/>
              <a:t>30/08/2023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14B2FCA-E2BE-054F-9F3C-EE69E2EFDA9E}" type="slidenum">
              <a:rPr lang="it-IT" smtClean="0"/>
              <a:t>‹N›</a:t>
            </a:fld>
            <a:endParaRPr lang="it-IT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86743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BD12-0D07-2E40-81E5-AA1EAF3B196E}" type="datetimeFigureOut">
              <a:rPr lang="it-IT" smtClean="0"/>
              <a:t>30/08/2023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B2FCA-E2BE-054F-9F3C-EE69E2EFDA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8466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B7FBD12-0D07-2E40-81E5-AA1EAF3B196E}" type="datetimeFigureOut">
              <a:rPr lang="it-IT" smtClean="0"/>
              <a:t>30/08/2023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14B2FCA-E2BE-054F-9F3C-EE69E2EFDA9E}" type="slidenum">
              <a:rPr lang="it-IT" smtClean="0"/>
              <a:t>‹N›</a:t>
            </a:fld>
            <a:endParaRPr lang="it-IT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2611671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BD12-0D07-2E40-81E5-AA1EAF3B196E}" type="datetimeFigureOut">
              <a:rPr lang="it-IT" smtClean="0"/>
              <a:t>30/08/2023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B2FCA-E2BE-054F-9F3C-EE69E2EFDA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39752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BD12-0D07-2E40-81E5-AA1EAF3B196E}" type="datetimeFigureOut">
              <a:rPr lang="it-IT" smtClean="0"/>
              <a:t>30/08/2023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B2FCA-E2BE-054F-9F3C-EE69E2EFDA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51132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BD12-0D07-2E40-81E5-AA1EAF3B196E}" type="datetimeFigureOut">
              <a:rPr lang="it-IT" smtClean="0"/>
              <a:t>30/08/2023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B2FCA-E2BE-054F-9F3C-EE69E2EFDA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2039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BD12-0D07-2E40-81E5-AA1EAF3B196E}" type="datetimeFigureOut">
              <a:rPr lang="it-IT" smtClean="0"/>
              <a:t>30/08/2023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B2FCA-E2BE-054F-9F3C-EE69E2EFDA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7044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1B7FBD12-0D07-2E40-81E5-AA1EAF3B196E}" type="datetimeFigureOut">
              <a:rPr lang="it-IT" smtClean="0"/>
              <a:t>30/08/2023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414B2FCA-E2BE-054F-9F3C-EE69E2EFDA9E}" type="slidenum">
              <a:rPr lang="it-IT" smtClean="0"/>
              <a:t>‹N›</a:t>
            </a:fld>
            <a:endParaRPr lang="it-IT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717464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1B7FBD12-0D07-2E40-81E5-AA1EAF3B196E}" type="datetimeFigureOut">
              <a:rPr lang="it-IT" smtClean="0"/>
              <a:t>30/08/2023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414B2FCA-E2BE-054F-9F3C-EE69E2EFDA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4897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BD12-0D07-2E40-81E5-AA1EAF3B196E}" type="datetimeFigureOut">
              <a:rPr lang="it-IT" smtClean="0"/>
              <a:t>30/08/2023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B2FCA-E2BE-054F-9F3C-EE69E2EFDA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5106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BD12-0D07-2E40-81E5-AA1EAF3B196E}" type="datetimeFigureOut">
              <a:rPr lang="it-IT" smtClean="0"/>
              <a:t>30/08/2023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B2FCA-E2BE-054F-9F3C-EE69E2EFDA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817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B7FBD12-0D07-2E40-81E5-AA1EAF3B196E}" type="datetimeFigureOut">
              <a:rPr lang="it-IT" smtClean="0"/>
              <a:t>30/08/2023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14B2FCA-E2BE-054F-9F3C-EE69E2EFDA9E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17436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scuola7.it/wp-content/uploads/2022/11/310_calienno_img1.pn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9AEF5C-E4BC-854E-A5E0-EFED182622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sz="6600" dirty="0"/>
              <a:t>Il percorso di riforma della «filiera professionalizzante» in </a:t>
            </a:r>
            <a:r>
              <a:rPr lang="it-IT" sz="6600" dirty="0" err="1"/>
              <a:t>italia</a:t>
            </a:r>
            <a:endParaRPr lang="it-IT" sz="66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34E1B6C-67EA-E547-9BAC-06B849C5DA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15361" y="5995822"/>
            <a:ext cx="8844741" cy="742279"/>
          </a:xfrm>
        </p:spPr>
        <p:txBody>
          <a:bodyPr/>
          <a:lstStyle/>
          <a:p>
            <a:r>
              <a:rPr lang="it-IT" dirty="0"/>
              <a:t>Scenari e possibili implicazioni per la </a:t>
            </a:r>
            <a:r>
              <a:rPr lang="it-IT" dirty="0" err="1"/>
              <a:t>iefp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12515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6E03AF5-9068-FD4C-934E-6CF08708E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Punti principali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FFF45F6-D084-DC44-BB74-15D7AAC9E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it-IT" sz="2800" dirty="0">
                <a:solidFill>
                  <a:schemeClr val="tx1"/>
                </a:solidFill>
              </a:rPr>
              <a:t>L’evoluzione degli ordinamenti della «filiera professionalizzante»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800" dirty="0">
                <a:solidFill>
                  <a:schemeClr val="tx1"/>
                </a:solidFill>
              </a:rPr>
              <a:t>Le ultime misure del PNRR 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800" dirty="0">
                <a:solidFill>
                  <a:schemeClr val="tx1"/>
                </a:solidFill>
              </a:rPr>
              <a:t>Lo sviluppo della filiera in capo al MIM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800" dirty="0">
                <a:solidFill>
                  <a:schemeClr val="tx1"/>
                </a:solidFill>
              </a:rPr>
              <a:t>Lo sviluppo della filiera in capo al MLPS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800" dirty="0">
                <a:solidFill>
                  <a:schemeClr val="tx1"/>
                </a:solidFill>
              </a:rPr>
              <a:t>Possibili implicazioni per il curricolo della </a:t>
            </a:r>
            <a:r>
              <a:rPr lang="it-IT" sz="2800" dirty="0" err="1">
                <a:solidFill>
                  <a:schemeClr val="tx1"/>
                </a:solidFill>
              </a:rPr>
              <a:t>IeFP</a:t>
            </a:r>
            <a:endParaRPr lang="it-IT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878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58CE25-620E-1F40-8572-A011DA375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4"/>
            <a:ext cx="10178322" cy="1745673"/>
          </a:xfrm>
        </p:spPr>
        <p:txBody>
          <a:bodyPr>
            <a:noAutofit/>
          </a:bodyPr>
          <a:lstStyle/>
          <a:p>
            <a:r>
              <a:rPr lang="it-IT" sz="4400" dirty="0"/>
              <a:t>1. l’evoluzione degli ordinamenti e del sistema di istruzione tecnica e professionale: passaggi chiave</a:t>
            </a:r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F2E1B47E-DC20-9C48-B62D-E370419B84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6486073"/>
              </p:ext>
            </p:extLst>
          </p:nvPr>
        </p:nvGraphicFramePr>
        <p:xfrm>
          <a:off x="1250950" y="2286000"/>
          <a:ext cx="10237239" cy="4180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603">
                  <a:extLst>
                    <a:ext uri="{9D8B030D-6E8A-4147-A177-3AD203B41FA5}">
                      <a16:colId xmlns:a16="http://schemas.microsoft.com/office/drawing/2014/main" val="3899503936"/>
                    </a:ext>
                  </a:extLst>
                </a:gridCol>
                <a:gridCol w="1030778">
                  <a:extLst>
                    <a:ext uri="{9D8B030D-6E8A-4147-A177-3AD203B41FA5}">
                      <a16:colId xmlns:a16="http://schemas.microsoft.com/office/drawing/2014/main" val="333481089"/>
                    </a:ext>
                  </a:extLst>
                </a:gridCol>
                <a:gridCol w="1047404">
                  <a:extLst>
                    <a:ext uri="{9D8B030D-6E8A-4147-A177-3AD203B41FA5}">
                      <a16:colId xmlns:a16="http://schemas.microsoft.com/office/drawing/2014/main" val="369846240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495893170"/>
                    </a:ext>
                  </a:extLst>
                </a:gridCol>
                <a:gridCol w="1080654">
                  <a:extLst>
                    <a:ext uri="{9D8B030D-6E8A-4147-A177-3AD203B41FA5}">
                      <a16:colId xmlns:a16="http://schemas.microsoft.com/office/drawing/2014/main" val="1206322996"/>
                    </a:ext>
                  </a:extLst>
                </a:gridCol>
                <a:gridCol w="831273">
                  <a:extLst>
                    <a:ext uri="{9D8B030D-6E8A-4147-A177-3AD203B41FA5}">
                      <a16:colId xmlns:a16="http://schemas.microsoft.com/office/drawing/2014/main" val="2515927302"/>
                    </a:ext>
                  </a:extLst>
                </a:gridCol>
                <a:gridCol w="1068291">
                  <a:extLst>
                    <a:ext uri="{9D8B030D-6E8A-4147-A177-3AD203B41FA5}">
                      <a16:colId xmlns:a16="http://schemas.microsoft.com/office/drawing/2014/main" val="180777479"/>
                    </a:ext>
                  </a:extLst>
                </a:gridCol>
                <a:gridCol w="926763">
                  <a:extLst>
                    <a:ext uri="{9D8B030D-6E8A-4147-A177-3AD203B41FA5}">
                      <a16:colId xmlns:a16="http://schemas.microsoft.com/office/drawing/2014/main" val="2819451977"/>
                    </a:ext>
                  </a:extLst>
                </a:gridCol>
                <a:gridCol w="847899">
                  <a:extLst>
                    <a:ext uri="{9D8B030D-6E8A-4147-A177-3AD203B41FA5}">
                      <a16:colId xmlns:a16="http://schemas.microsoft.com/office/drawing/2014/main" val="887859685"/>
                    </a:ext>
                  </a:extLst>
                </a:gridCol>
                <a:gridCol w="814647">
                  <a:extLst>
                    <a:ext uri="{9D8B030D-6E8A-4147-A177-3AD203B41FA5}">
                      <a16:colId xmlns:a16="http://schemas.microsoft.com/office/drawing/2014/main" val="1963887635"/>
                    </a:ext>
                  </a:extLst>
                </a:gridCol>
                <a:gridCol w="997527">
                  <a:extLst>
                    <a:ext uri="{9D8B030D-6E8A-4147-A177-3AD203B41FA5}">
                      <a16:colId xmlns:a16="http://schemas.microsoft.com/office/drawing/2014/main" val="2348023863"/>
                    </a:ext>
                  </a:extLst>
                </a:gridCol>
              </a:tblGrid>
              <a:tr h="492279">
                <a:tc>
                  <a:txBody>
                    <a:bodyPr/>
                    <a:lstStyle/>
                    <a:p>
                      <a:r>
                        <a:rPr lang="it-IT" sz="1600" dirty="0"/>
                        <a:t>anno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2005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2007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2010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2011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2013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2015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2017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2019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2020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2022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789634"/>
                  </a:ext>
                </a:extLst>
              </a:tr>
              <a:tr h="1511088">
                <a:tc>
                  <a:txBody>
                    <a:bodyPr/>
                    <a:lstStyle/>
                    <a:p>
                      <a:r>
                        <a:rPr lang="it-IT" sz="2000" dirty="0"/>
                        <a:t>IT e IP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b="1" dirty="0" err="1"/>
                        <a:t>Dpr</a:t>
                      </a:r>
                      <a:r>
                        <a:rPr lang="it-IT" sz="1400" b="1" dirty="0"/>
                        <a:t> 226</a:t>
                      </a:r>
                    </a:p>
                    <a:p>
                      <a:endParaRPr lang="it-IT" sz="1400" b="1" dirty="0"/>
                    </a:p>
                    <a:p>
                      <a:r>
                        <a:rPr lang="it-IT" sz="1400" b="1" dirty="0"/>
                        <a:t>LEP e PECUP secondo ciclo di istruzione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b="1" dirty="0"/>
                        <a:t>DM 139</a:t>
                      </a:r>
                    </a:p>
                    <a:p>
                      <a:endParaRPr lang="it-IT" sz="1400" b="1" dirty="0"/>
                    </a:p>
                    <a:p>
                      <a:r>
                        <a:rPr lang="it-IT" sz="1400" b="1" dirty="0"/>
                        <a:t>Obbligo di istruzione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b="1" dirty="0" err="1"/>
                        <a:t>Dpr</a:t>
                      </a:r>
                      <a:r>
                        <a:rPr lang="it-IT" sz="1400" b="1" dirty="0"/>
                        <a:t> 80</a:t>
                      </a:r>
                    </a:p>
                    <a:p>
                      <a:endParaRPr lang="it-IT" sz="1400" b="1" dirty="0"/>
                    </a:p>
                    <a:p>
                      <a:r>
                        <a:rPr lang="it-IT" sz="1400" b="1" dirty="0"/>
                        <a:t>Avvio SNV</a:t>
                      </a:r>
                    </a:p>
                    <a:p>
                      <a:r>
                        <a:rPr lang="it-IT" sz="1400" b="1" dirty="0"/>
                        <a:t>Invalsi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b="1" i="0" dirty="0"/>
                        <a:t>L. 107</a:t>
                      </a:r>
                    </a:p>
                    <a:p>
                      <a:r>
                        <a:rPr lang="it-IT" sz="1400" b="1" i="1" dirty="0"/>
                        <a:t>Riforma Renzi</a:t>
                      </a:r>
                    </a:p>
                    <a:p>
                      <a:r>
                        <a:rPr lang="it-IT" sz="1400" b="1" dirty="0"/>
                        <a:t>(obbligo ASL, Discipline STEM, …)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b="1" dirty="0" err="1"/>
                        <a:t>Dlgs</a:t>
                      </a:r>
                      <a:r>
                        <a:rPr lang="it-IT" sz="1400" b="1" dirty="0"/>
                        <a:t> 61</a:t>
                      </a:r>
                    </a:p>
                    <a:p>
                      <a:endParaRPr lang="it-IT" sz="1400" b="1" dirty="0"/>
                    </a:p>
                    <a:p>
                      <a:r>
                        <a:rPr lang="it-IT" sz="1400" b="1" dirty="0"/>
                        <a:t>Riforma degli istituti </a:t>
                      </a:r>
                      <a:r>
                        <a:rPr lang="it-IT" sz="1400" b="1" dirty="0" err="1"/>
                        <a:t>profess</a:t>
                      </a:r>
                      <a:r>
                        <a:rPr lang="it-IT" sz="1400" b="1" dirty="0"/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b="1" dirty="0"/>
                        <a:t>Linee guida  PCTO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b="1" dirty="0"/>
                        <a:t>PNRR</a:t>
                      </a:r>
                    </a:p>
                    <a:p>
                      <a:r>
                        <a:rPr lang="it-IT" sz="1400" b="1" i="1" dirty="0"/>
                        <a:t>missioni 4 e 5</a:t>
                      </a:r>
                    </a:p>
                    <a:p>
                      <a:endParaRPr lang="it-IT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8193459"/>
                  </a:ext>
                </a:extLst>
              </a:tr>
              <a:tr h="918392">
                <a:tc>
                  <a:txBody>
                    <a:bodyPr/>
                    <a:lstStyle/>
                    <a:p>
                      <a:r>
                        <a:rPr lang="it-IT" sz="2000" dirty="0" err="1"/>
                        <a:t>IeFP</a:t>
                      </a:r>
                      <a:endParaRPr lang="it-IT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sz="14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sz="14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/>
                        <a:t>Accordo Stato Regioni </a:t>
                      </a:r>
                      <a:r>
                        <a:rPr lang="it-IT" sz="1400" b="1" dirty="0" err="1"/>
                        <a:t>Repert</a:t>
                      </a:r>
                      <a:r>
                        <a:rPr lang="it-IT" sz="1400" b="1" dirty="0"/>
                        <a:t>. </a:t>
                      </a:r>
                      <a:r>
                        <a:rPr lang="it-IT" sz="1400" b="1" dirty="0" err="1"/>
                        <a:t>IeFP</a:t>
                      </a:r>
                      <a:endParaRPr lang="it-IT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b="1" dirty="0"/>
                        <a:t>accordi nuova </a:t>
                      </a:r>
                      <a:r>
                        <a:rPr lang="it-IT" sz="1400" b="1" dirty="0" err="1"/>
                        <a:t>sussidiar.e</a:t>
                      </a:r>
                      <a:r>
                        <a:rPr lang="it-IT" sz="1400" b="1" dirty="0"/>
                        <a:t> passaggi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/>
                        <a:t>Nuovo </a:t>
                      </a:r>
                      <a:r>
                        <a:rPr lang="it-IT" sz="1400" b="1" dirty="0" err="1"/>
                        <a:t>Repert</a:t>
                      </a:r>
                      <a:r>
                        <a:rPr lang="it-IT" sz="1400" b="1" dirty="0"/>
                        <a:t>. </a:t>
                      </a:r>
                      <a:r>
                        <a:rPr lang="it-IT" sz="1400" b="1" dirty="0" err="1"/>
                        <a:t>IeFP</a:t>
                      </a:r>
                      <a:endParaRPr lang="it-IT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sz="14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6976768"/>
                  </a:ext>
                </a:extLst>
              </a:tr>
              <a:tr h="895946">
                <a:tc>
                  <a:txBody>
                    <a:bodyPr/>
                    <a:lstStyle/>
                    <a:p>
                      <a:r>
                        <a:rPr lang="it-IT" sz="2000" dirty="0"/>
                        <a:t>ITS - IFTS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sz="14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sz="14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b="1" dirty="0"/>
                        <a:t>L.99</a:t>
                      </a:r>
                    </a:p>
                    <a:p>
                      <a:r>
                        <a:rPr lang="it-IT" sz="1400" b="1" dirty="0"/>
                        <a:t>Riforma ITS Academy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5010579"/>
                  </a:ext>
                </a:extLst>
              </a:tr>
            </a:tbl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id="{6FA461DB-D0E2-1443-8E13-34536CC53B6E}"/>
              </a:ext>
            </a:extLst>
          </p:cNvPr>
          <p:cNvSpPr txBox="1"/>
          <p:nvPr/>
        </p:nvSpPr>
        <p:spPr>
          <a:xfrm>
            <a:off x="3507971" y="5602112"/>
            <a:ext cx="1712422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D.P.C.M. del 25 gennaio 2008 per avvio ITS e IFTS</a:t>
            </a:r>
            <a:endParaRPr lang="it-IT" sz="1600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5048ADC-D14C-EB46-8DB3-201A007A4B02}"/>
              </a:ext>
            </a:extLst>
          </p:cNvPr>
          <p:cNvSpPr txBox="1"/>
          <p:nvPr/>
        </p:nvSpPr>
        <p:spPr>
          <a:xfrm>
            <a:off x="4089862" y="2826331"/>
            <a:ext cx="1845425" cy="1477328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it-IT" sz="1600" b="1" i="1" dirty="0" err="1">
                <a:solidFill>
                  <a:schemeClr val="bg1"/>
                </a:solidFill>
              </a:rPr>
              <a:t>Dpr</a:t>
            </a:r>
            <a:r>
              <a:rPr lang="it-IT" sz="1600" b="1" i="1" dirty="0">
                <a:solidFill>
                  <a:schemeClr val="bg1"/>
                </a:solidFill>
              </a:rPr>
              <a:t> 87 e 88/2010 Riforma Gelmini </a:t>
            </a:r>
            <a:r>
              <a:rPr lang="it-IT" sz="1600" b="1" dirty="0">
                <a:solidFill>
                  <a:schemeClr val="bg1"/>
                </a:solidFill>
              </a:rPr>
              <a:t>del secondo ciclo </a:t>
            </a:r>
            <a:r>
              <a:rPr lang="it-IT" sz="1400" b="1" dirty="0">
                <a:solidFill>
                  <a:schemeClr val="bg1"/>
                </a:solidFill>
              </a:rPr>
              <a:t>(revisione indirizzi, approccio per competenze, …)</a:t>
            </a:r>
          </a:p>
        </p:txBody>
      </p:sp>
    </p:spTree>
    <p:extLst>
      <p:ext uri="{BB962C8B-B14F-4D97-AF65-F5344CB8AC3E}">
        <p14:creationId xmlns:p14="http://schemas.microsoft.com/office/powerpoint/2010/main" val="1568562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D4B7C9-40E5-984F-8873-6621C07FD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400" dirty="0"/>
              <a:t>2. Le misure previste dal PNRR e le proposte di revisione in corso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E917498-F914-F849-B292-F1821DAC2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051154"/>
            <a:ext cx="10178322" cy="3593591"/>
          </a:xfrm>
        </p:spPr>
        <p:txBody>
          <a:bodyPr>
            <a:normAutofit/>
          </a:bodyPr>
          <a:lstStyle/>
          <a:p>
            <a:r>
              <a:rPr lang="it-IT" sz="2400" dirty="0">
                <a:solidFill>
                  <a:schemeClr val="tx1"/>
                </a:solidFill>
              </a:rPr>
              <a:t>Il Governo ha reso pubblico il </a:t>
            </a:r>
            <a:r>
              <a:rPr lang="it-IT" sz="2400" u="sng" dirty="0">
                <a:solidFill>
                  <a:schemeClr val="tx1"/>
                </a:solidFill>
              </a:rPr>
              <a:t>27 luglio 2023 </a:t>
            </a:r>
            <a:r>
              <a:rPr lang="it-IT" sz="2400" dirty="0">
                <a:solidFill>
                  <a:schemeClr val="tx1"/>
                </a:solidFill>
              </a:rPr>
              <a:t>le proposte di modifica del PNRR e integrazione </a:t>
            </a:r>
            <a:r>
              <a:rPr lang="it-IT" sz="2400" dirty="0" err="1">
                <a:solidFill>
                  <a:schemeClr val="tx1"/>
                </a:solidFill>
              </a:rPr>
              <a:t>REPower</a:t>
            </a:r>
            <a:r>
              <a:rPr lang="it-IT" sz="2400" dirty="0">
                <a:solidFill>
                  <a:schemeClr val="tx1"/>
                </a:solidFill>
              </a:rPr>
              <a:t> EU. Nel complesso le modifiche, che riguardano </a:t>
            </a:r>
            <a:r>
              <a:rPr lang="it-IT" sz="2400" b="1" dirty="0">
                <a:solidFill>
                  <a:schemeClr val="tx1"/>
                </a:solidFill>
              </a:rPr>
              <a:t>144 </a:t>
            </a:r>
            <a:r>
              <a:rPr lang="it-IT" sz="2400" b="1" i="1" dirty="0">
                <a:solidFill>
                  <a:schemeClr val="tx1"/>
                </a:solidFill>
              </a:rPr>
              <a:t>investimenti</a:t>
            </a:r>
            <a:r>
              <a:rPr lang="it-IT" sz="2400" b="1" dirty="0">
                <a:solidFill>
                  <a:schemeClr val="tx1"/>
                </a:solidFill>
              </a:rPr>
              <a:t> </a:t>
            </a:r>
            <a:r>
              <a:rPr lang="it-IT" sz="2400" dirty="0">
                <a:solidFill>
                  <a:schemeClr val="tx1"/>
                </a:solidFill>
              </a:rPr>
              <a:t>e</a:t>
            </a:r>
            <a:r>
              <a:rPr lang="it-IT" sz="2400" b="1" dirty="0">
                <a:solidFill>
                  <a:schemeClr val="tx1"/>
                </a:solidFill>
              </a:rPr>
              <a:t> </a:t>
            </a:r>
            <a:r>
              <a:rPr lang="it-IT" sz="2400" b="1" i="1" dirty="0">
                <a:solidFill>
                  <a:schemeClr val="tx1"/>
                </a:solidFill>
              </a:rPr>
              <a:t>riforme*</a:t>
            </a:r>
            <a:r>
              <a:rPr lang="it-IT" sz="2400" b="1" dirty="0">
                <a:solidFill>
                  <a:schemeClr val="tx1"/>
                </a:solidFill>
              </a:rPr>
              <a:t>.</a:t>
            </a:r>
            <a:r>
              <a:rPr lang="it-IT" sz="2400" dirty="0">
                <a:solidFill>
                  <a:schemeClr val="tx1"/>
                </a:solidFill>
              </a:rPr>
              <a:t> </a:t>
            </a:r>
          </a:p>
          <a:p>
            <a:r>
              <a:rPr lang="it-IT" sz="2400" dirty="0">
                <a:solidFill>
                  <a:schemeClr val="tx1"/>
                </a:solidFill>
              </a:rPr>
              <a:t>Concentriamo l’attenzione sulle misure a </a:t>
            </a:r>
            <a:r>
              <a:rPr lang="it-IT" sz="2400" dirty="0" err="1">
                <a:solidFill>
                  <a:schemeClr val="tx1"/>
                </a:solidFill>
              </a:rPr>
              <a:t>titolarita</a:t>
            </a:r>
            <a:r>
              <a:rPr lang="it-IT" sz="2400" dirty="0">
                <a:solidFill>
                  <a:schemeClr val="tx1"/>
                </a:solidFill>
              </a:rPr>
              <a:t>̀ del </a:t>
            </a:r>
            <a:r>
              <a:rPr lang="it-IT" sz="2400" b="1" dirty="0">
                <a:solidFill>
                  <a:schemeClr val="tx1"/>
                </a:solidFill>
              </a:rPr>
              <a:t>Ministero dell’Istruzione e del merito </a:t>
            </a:r>
            <a:r>
              <a:rPr lang="it-IT" sz="2400" dirty="0">
                <a:solidFill>
                  <a:schemeClr val="tx1"/>
                </a:solidFill>
              </a:rPr>
              <a:t>(MIM) e a titolarità del </a:t>
            </a:r>
            <a:r>
              <a:rPr lang="it-IT" sz="2400" b="1" dirty="0">
                <a:solidFill>
                  <a:schemeClr val="tx1"/>
                </a:solidFill>
              </a:rPr>
              <a:t>Ministero del lavoro e delle politiche sociali </a:t>
            </a:r>
            <a:r>
              <a:rPr lang="it-IT" sz="2400" dirty="0">
                <a:solidFill>
                  <a:schemeClr val="tx1"/>
                </a:solidFill>
              </a:rPr>
              <a:t>che interessano più direttamente il mondo della </a:t>
            </a:r>
            <a:r>
              <a:rPr lang="it-IT" sz="2400" dirty="0" err="1">
                <a:solidFill>
                  <a:schemeClr val="tx1"/>
                </a:solidFill>
              </a:rPr>
              <a:t>IeFP</a:t>
            </a:r>
            <a:r>
              <a:rPr lang="it-IT" sz="2400" dirty="0">
                <a:solidFill>
                  <a:schemeClr val="tx1"/>
                </a:solidFill>
              </a:rPr>
              <a:t>, con le possibili implicazioni sul nostro disegno curriculare.</a:t>
            </a:r>
            <a:endParaRPr lang="it-IT" sz="2400" dirty="0"/>
          </a:p>
          <a:p>
            <a:endParaRPr lang="it-IT" sz="240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05DB792-2BF8-1949-B4B3-5331F0179B63}"/>
              </a:ext>
            </a:extLst>
          </p:cNvPr>
          <p:cNvSpPr txBox="1"/>
          <p:nvPr/>
        </p:nvSpPr>
        <p:spPr>
          <a:xfrm>
            <a:off x="1251678" y="5644745"/>
            <a:ext cx="10178322" cy="64633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(*) Fonte: FLC CGIL: </a:t>
            </a:r>
            <a:r>
              <a:rPr lang="it-IT" i="1" dirty="0"/>
              <a:t>proposte di revisione PNRR e integrazione REPOWEREU - </a:t>
            </a:r>
            <a:r>
              <a:rPr lang="it-IT" dirty="0"/>
              <a:t>bozza del 27 luglio 2023, (29.7.2023)</a:t>
            </a:r>
          </a:p>
        </p:txBody>
      </p:sp>
    </p:spTree>
    <p:extLst>
      <p:ext uri="{BB962C8B-B14F-4D97-AF65-F5344CB8AC3E}">
        <p14:creationId xmlns:p14="http://schemas.microsoft.com/office/powerpoint/2010/main" val="3146709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09717A03-23B7-83D0-4F71-7C36EB972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284" y="269875"/>
            <a:ext cx="6299200" cy="6451600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19F2A2CD-AA6D-8A40-9A14-6ED91ED7D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B131BC6-A5E6-9D4F-8E75-6A939EC71F6B}"/>
              </a:ext>
            </a:extLst>
          </p:cNvPr>
          <p:cNvSpPr/>
          <p:nvPr/>
        </p:nvSpPr>
        <p:spPr>
          <a:xfrm>
            <a:off x="7602639" y="269875"/>
            <a:ext cx="3827361" cy="21236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it-IT" sz="2400" b="1" dirty="0">
                <a:latin typeface="TimesNewRomanPS"/>
              </a:rPr>
              <a:t>Ministero dell’istruzione</a:t>
            </a:r>
          </a:p>
          <a:p>
            <a:r>
              <a:rPr lang="it-IT" b="1" dirty="0">
                <a:latin typeface="TimesNewRomanPS"/>
              </a:rPr>
              <a:t>(MISSIONE 4)</a:t>
            </a:r>
          </a:p>
          <a:p>
            <a:endParaRPr lang="it-IT" b="1" dirty="0">
              <a:latin typeface="TimesNewRomanPS"/>
            </a:endParaRPr>
          </a:p>
          <a:p>
            <a:r>
              <a:rPr lang="it-IT" b="1" dirty="0">
                <a:latin typeface="TimesNewRomanPS"/>
              </a:rPr>
              <a:t>Risorse PNRR: </a:t>
            </a:r>
            <a:r>
              <a:rPr lang="it-IT" dirty="0">
                <a:latin typeface="TimesNewRomanPSMT"/>
              </a:rPr>
              <a:t>17,59 miliardi di euro </a:t>
            </a:r>
          </a:p>
          <a:p>
            <a:r>
              <a:rPr lang="it-IT" b="1" dirty="0">
                <a:latin typeface="TimesNewRomanPS"/>
              </a:rPr>
              <a:t>Riforme</a:t>
            </a:r>
            <a:r>
              <a:rPr lang="it-IT" dirty="0">
                <a:latin typeface="TimesNewRomanPSMT"/>
              </a:rPr>
              <a:t>: 6</a:t>
            </a:r>
            <a:br>
              <a:rPr lang="it-IT" dirty="0">
                <a:latin typeface="TimesNewRomanPSMT"/>
              </a:rPr>
            </a:br>
            <a:r>
              <a:rPr lang="it-IT" b="1" dirty="0">
                <a:latin typeface="TimesNewRomanPS"/>
              </a:rPr>
              <a:t>Investimenti: </a:t>
            </a:r>
            <a:r>
              <a:rPr lang="it-IT" dirty="0">
                <a:latin typeface="TimesNewRomanPSMT"/>
              </a:rPr>
              <a:t>10</a:t>
            </a:r>
            <a:br>
              <a:rPr lang="it-IT" dirty="0">
                <a:latin typeface="TimesNewRomanPSMT"/>
              </a:rPr>
            </a:br>
            <a:r>
              <a:rPr lang="it-IT" b="1" dirty="0">
                <a:latin typeface="TimesNewRomanPS"/>
              </a:rPr>
              <a:t>Traguardi e obiettivi</a:t>
            </a:r>
            <a:r>
              <a:rPr lang="it-IT" dirty="0">
                <a:latin typeface="TimesNewRomanPSMT"/>
              </a:rPr>
              <a:t>: 20 </a:t>
            </a:r>
            <a:endParaRPr lang="it-IT" dirty="0"/>
          </a:p>
        </p:txBody>
      </p:sp>
      <p:sp>
        <p:nvSpPr>
          <p:cNvPr id="7" name="Callout 1 6">
            <a:extLst>
              <a:ext uri="{FF2B5EF4-FFF2-40B4-BE49-F238E27FC236}">
                <a16:creationId xmlns:a16="http://schemas.microsoft.com/office/drawing/2014/main" id="{66026D3E-AE6E-CB4F-A57C-B0DA53F8BA7E}"/>
              </a:ext>
            </a:extLst>
          </p:cNvPr>
          <p:cNvSpPr/>
          <p:nvPr/>
        </p:nvSpPr>
        <p:spPr>
          <a:xfrm>
            <a:off x="7813964" y="3495675"/>
            <a:ext cx="3616036" cy="983673"/>
          </a:xfrm>
          <a:prstGeom prst="borderCallout1">
            <a:avLst>
              <a:gd name="adj1" fmla="val 26593"/>
              <a:gd name="adj2" fmla="val -1436"/>
              <a:gd name="adj3" fmla="val 10443"/>
              <a:gd name="adj4" fmla="val -34639"/>
            </a:avLst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tx1"/>
                </a:solidFill>
              </a:rPr>
              <a:t>Riforma istituti tecnici e professionali</a:t>
            </a:r>
          </a:p>
        </p:txBody>
      </p:sp>
      <p:sp>
        <p:nvSpPr>
          <p:cNvPr id="6" name="Callout 1 5">
            <a:extLst>
              <a:ext uri="{FF2B5EF4-FFF2-40B4-BE49-F238E27FC236}">
                <a16:creationId xmlns:a16="http://schemas.microsoft.com/office/drawing/2014/main" id="{9BB77735-67BA-5BE6-0C52-BA8B767D6F9F}"/>
              </a:ext>
            </a:extLst>
          </p:cNvPr>
          <p:cNvSpPr/>
          <p:nvPr/>
        </p:nvSpPr>
        <p:spPr>
          <a:xfrm>
            <a:off x="7813964" y="2572119"/>
            <a:ext cx="3616036" cy="674435"/>
          </a:xfrm>
          <a:prstGeom prst="borderCallout1">
            <a:avLst>
              <a:gd name="adj1" fmla="val 26593"/>
              <a:gd name="adj2" fmla="val -1436"/>
              <a:gd name="adj3" fmla="val 81627"/>
              <a:gd name="adj4" fmla="val -26999"/>
            </a:avLst>
          </a:prstGeom>
          <a:solidFill>
            <a:schemeClr val="accent6">
              <a:lumMod val="75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bg1"/>
                </a:solidFill>
              </a:rPr>
              <a:t>Riforma ITS Academy</a:t>
            </a:r>
          </a:p>
        </p:txBody>
      </p:sp>
      <p:cxnSp>
        <p:nvCxnSpPr>
          <p:cNvPr id="11" name="Connettore 1 10">
            <a:extLst>
              <a:ext uri="{FF2B5EF4-FFF2-40B4-BE49-F238E27FC236}">
                <a16:creationId xmlns:a16="http://schemas.microsoft.com/office/drawing/2014/main" id="{C27A22BD-A578-6B45-81A3-C7B8846A89BD}"/>
              </a:ext>
            </a:extLst>
          </p:cNvPr>
          <p:cNvCxnSpPr>
            <a:cxnSpLocks/>
          </p:cNvCxnSpPr>
          <p:nvPr/>
        </p:nvCxnSpPr>
        <p:spPr>
          <a:xfrm flipH="1">
            <a:off x="6472518" y="3102839"/>
            <a:ext cx="1341447" cy="644408"/>
          </a:xfrm>
          <a:prstGeom prst="line">
            <a:avLst/>
          </a:prstGeom>
          <a:ln w="5715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4081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Segnaposto contenuto 5">
            <a:extLst>
              <a:ext uri="{FF2B5EF4-FFF2-40B4-BE49-F238E27FC236}">
                <a16:creationId xmlns:a16="http://schemas.microsoft.com/office/drawing/2014/main" id="{2F8720B8-951B-7B48-99DE-947D0BE228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3958837"/>
              </p:ext>
            </p:extLst>
          </p:nvPr>
        </p:nvGraphicFramePr>
        <p:xfrm>
          <a:off x="1184043" y="495300"/>
          <a:ext cx="10179051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3557">
                  <a:extLst>
                    <a:ext uri="{9D8B030D-6E8A-4147-A177-3AD203B41FA5}">
                      <a16:colId xmlns:a16="http://schemas.microsoft.com/office/drawing/2014/main" val="2230755808"/>
                    </a:ext>
                  </a:extLst>
                </a:gridCol>
                <a:gridCol w="3854824">
                  <a:extLst>
                    <a:ext uri="{9D8B030D-6E8A-4147-A177-3AD203B41FA5}">
                      <a16:colId xmlns:a16="http://schemas.microsoft.com/office/drawing/2014/main" val="2313133072"/>
                    </a:ext>
                  </a:extLst>
                </a:gridCol>
                <a:gridCol w="3850670">
                  <a:extLst>
                    <a:ext uri="{9D8B030D-6E8A-4147-A177-3AD203B41FA5}">
                      <a16:colId xmlns:a16="http://schemas.microsoft.com/office/drawing/2014/main" val="531588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>
                          <a:effectLst/>
                          <a:latin typeface="HelveticaNeue" panose="02000503000000020004" pitchFamily="2" charset="0"/>
                        </a:rPr>
                        <a:t>Misura</a:t>
                      </a:r>
                      <a:endParaRPr lang="it-IT" sz="2400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>
                          <a:effectLst/>
                          <a:latin typeface="HelveticaNeue" panose="02000503000000020004" pitchFamily="2" charset="0"/>
                        </a:rPr>
                        <a:t>Richiesta di modifica</a:t>
                      </a:r>
                      <a:endParaRPr lang="it-IT" sz="2400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>
                          <a:effectLst/>
                          <a:latin typeface="HelveticaNeue" panose="02000503000000020004" pitchFamily="2" charset="0"/>
                        </a:rPr>
                        <a:t>Motivazione </a:t>
                      </a:r>
                      <a:endParaRPr lang="it-IT" sz="2400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1344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M4C1 - Riforma 1.1:</a:t>
                      </a:r>
                      <a:br>
                        <a:rPr lang="it-IT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it-IT" sz="2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Riforma degli Istituti Tecnici e Professionali </a:t>
                      </a:r>
                      <a:endParaRPr lang="it-IT" sz="2400" dirty="0"/>
                    </a:p>
                    <a:p>
                      <a:endParaRPr lang="it-IT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 richiede lo spostamento dell’adozione di tutti gli atti di legislazione secondaria di attuazione </a:t>
                      </a:r>
                      <a:r>
                        <a:rPr lang="it-IT" sz="2400" b="1" i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entro il 30 giugno 2024 </a:t>
                      </a:r>
                      <a:r>
                        <a:rPr lang="it-IT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(in precedenza 31 dicembre 2023) </a:t>
                      </a:r>
                      <a:endParaRPr lang="it-IT" sz="2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400" dirty="0"/>
                    </a:p>
                    <a:p>
                      <a:endParaRPr lang="it-IT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Allineare la riforma degli istituti tecnici e professionali con la riforma del sistema degli istituti tecnologici superiori (ITS) per la  formazione terziaria per la quale la legislazione secondaria </a:t>
                      </a:r>
                      <a:r>
                        <a:rPr lang="it-IT" sz="2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sara</a:t>
                      </a:r>
                      <a:r>
                        <a:rPr lang="it-IT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̀ </a:t>
                      </a:r>
                      <a:endParaRPr lang="it-IT" sz="2400" dirty="0"/>
                    </a:p>
                    <a:p>
                      <a:r>
                        <a:rPr lang="it-IT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adottata entro il 31 dicembre 2023 </a:t>
                      </a:r>
                      <a:endParaRPr lang="it-IT" sz="2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6430810"/>
                  </a:ext>
                </a:extLst>
              </a:tr>
            </a:tbl>
          </a:graphicData>
        </a:graphic>
      </p:graphicFrame>
      <p:pic>
        <p:nvPicPr>
          <p:cNvPr id="1025" name="Picture 1" descr="page2image3895280">
            <a:extLst>
              <a:ext uri="{FF2B5EF4-FFF2-40B4-BE49-F238E27FC236}">
                <a16:creationId xmlns:a16="http://schemas.microsoft.com/office/drawing/2014/main" id="{CF7B4F49-60C2-DC47-AA5D-FADD25143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7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ge2image3895488">
            <a:extLst>
              <a:ext uri="{FF2B5EF4-FFF2-40B4-BE49-F238E27FC236}">
                <a16:creationId xmlns:a16="http://schemas.microsoft.com/office/drawing/2014/main" id="{9AA0DED0-F89C-F442-9F00-BAB15488A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7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page2image3895904">
            <a:extLst>
              <a:ext uri="{FF2B5EF4-FFF2-40B4-BE49-F238E27FC236}">
                <a16:creationId xmlns:a16="http://schemas.microsoft.com/office/drawing/2014/main" id="{94E87D93-8F0A-5F44-A69C-03055FE9F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7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age2image3898816">
            <a:extLst>
              <a:ext uri="{FF2B5EF4-FFF2-40B4-BE49-F238E27FC236}">
                <a16:creationId xmlns:a16="http://schemas.microsoft.com/office/drawing/2014/main" id="{FCB9B7A9-BE73-6C4F-8E68-C29FC65C2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7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5517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B6D2F3-AFC3-B241-8877-A0BE3EB9E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/>
              <a:t>Un confronto tra </a:t>
            </a:r>
            <a:r>
              <a:rPr lang="it-IT" sz="4000" dirty="0">
                <a:solidFill>
                  <a:srgbClr val="0070C0"/>
                </a:solidFill>
              </a:rPr>
              <a:t>IP e </a:t>
            </a:r>
            <a:r>
              <a:rPr lang="it-IT" sz="4000" dirty="0" err="1">
                <a:solidFill>
                  <a:srgbClr val="0070C0"/>
                </a:solidFill>
              </a:rPr>
              <a:t>IeFP</a:t>
            </a:r>
            <a:r>
              <a:rPr lang="it-IT" sz="4000" dirty="0">
                <a:solidFill>
                  <a:srgbClr val="0070C0"/>
                </a:solidFill>
              </a:rPr>
              <a:t> </a:t>
            </a:r>
            <a:r>
              <a:rPr lang="it-IT" sz="2400" dirty="0"/>
              <a:t>(rapporto </a:t>
            </a:r>
            <a:r>
              <a:rPr lang="it-IT" sz="2400" dirty="0" err="1"/>
              <a:t>inapp</a:t>
            </a:r>
            <a:r>
              <a:rPr lang="it-IT" sz="2400" dirty="0"/>
              <a:t>, 2022)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09C0926F-FE2E-7044-81AB-769BAD1383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1678" y="1223889"/>
            <a:ext cx="10178322" cy="5027091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3984E91-8DAB-9346-9D60-7900837A4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015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F4C4E2A7-78A7-9A4A-8FE2-F14AE48BC8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6810600"/>
              </p:ext>
            </p:extLst>
          </p:nvPr>
        </p:nvGraphicFramePr>
        <p:xfrm>
          <a:off x="1250950" y="617256"/>
          <a:ext cx="10179051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4348">
                  <a:extLst>
                    <a:ext uri="{9D8B030D-6E8A-4147-A177-3AD203B41FA5}">
                      <a16:colId xmlns:a16="http://schemas.microsoft.com/office/drawing/2014/main" val="3477746808"/>
                    </a:ext>
                  </a:extLst>
                </a:gridCol>
                <a:gridCol w="3969834">
                  <a:extLst>
                    <a:ext uri="{9D8B030D-6E8A-4147-A177-3AD203B41FA5}">
                      <a16:colId xmlns:a16="http://schemas.microsoft.com/office/drawing/2014/main" val="3681751214"/>
                    </a:ext>
                  </a:extLst>
                </a:gridCol>
                <a:gridCol w="3824869">
                  <a:extLst>
                    <a:ext uri="{9D8B030D-6E8A-4147-A177-3AD203B41FA5}">
                      <a16:colId xmlns:a16="http://schemas.microsoft.com/office/drawing/2014/main" val="83251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M4C1 - Investimento 1.5:</a:t>
                      </a:r>
                      <a:br>
                        <a:rPr lang="it-IT" sz="2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endParaRPr lang="it-IT" sz="24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r>
                        <a:rPr lang="it-IT" sz="2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Sviluppo del sistema di formazione professionale terziaria (ITS)</a:t>
                      </a:r>
                    </a:p>
                    <a:p>
                      <a:r>
                        <a:rPr lang="it-IT" sz="2400" b="1" dirty="0">
                          <a:effectLst/>
                          <a:latin typeface="+mn-lt"/>
                        </a:rPr>
                        <a:t> </a:t>
                      </a:r>
                      <a:endParaRPr lang="it-IT" sz="2400" dirty="0">
                        <a:effectLst/>
                        <a:latin typeface="+mn-lt"/>
                      </a:endParaRPr>
                    </a:p>
                    <a:p>
                      <a:r>
                        <a:rPr lang="it-IT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Importo complessivo: 1.500.000.000 euro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Si richiede la modifica connessa ad un errore/incongruenza materiale nella descrizione specifica del target M4C1-20 - </a:t>
                      </a:r>
                      <a:r>
                        <a:rPr lang="it-IT" sz="2400" b="1" i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Numero di studenti iscritti al sistema di formazione professionale terziaria (ITS),</a:t>
                      </a:r>
                      <a:r>
                        <a:rPr lang="it-IT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e, in particolare, nella descrizione specifica si legge quanto segue: “Aumento del numero di studenti iscritti al sistema di formazione professionale terziaria (ITS) ogni anno (100%).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L’attuale riferimento ad un incremento del numero delle istituzioni ITS (+208) comporterebbe la conseguenza di triplicare gli ITS rispetto al numero attuale, mentre l’obiettivo del PNRR è il </a:t>
                      </a:r>
                      <a:r>
                        <a:rPr lang="it-IT" sz="2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raddoppio del numero di studenti</a:t>
                      </a:r>
                      <a:r>
                        <a:rPr lang="it-IT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che si ottiene principalmente con l’incremento dei percorsi formativi e degli spazi laboratoriali.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37813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6709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F44F47-9E8C-1245-BEA6-9138C2F4A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400" dirty="0"/>
              <a:t>3. Lo sviluppo in atto della filiera (lato MIM)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0712D3D-6FE1-F74F-BF2B-AF7063930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061883"/>
            <a:ext cx="10178322" cy="41237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b="1" u="sng" dirty="0">
                <a:solidFill>
                  <a:schemeClr val="tx1"/>
                </a:solidFill>
              </a:rPr>
              <a:t>Riforma degli istituti tecnici e professionali</a:t>
            </a:r>
            <a:endParaRPr lang="it-IT" sz="2400" dirty="0"/>
          </a:p>
          <a:p>
            <a:pPr marL="0" indent="0">
              <a:buNone/>
            </a:pPr>
            <a:r>
              <a:rPr lang="it-IT" sz="2400" dirty="0">
                <a:solidFill>
                  <a:schemeClr val="tx1"/>
                </a:solidFill>
              </a:rPr>
              <a:t>Il Governo Meloni ha deciso di non procedere all’implementazione delle misure previste dal Governo Draghi, ma di avviare una sperimentazione di nuovi cicli scolastici quadriennali.</a:t>
            </a:r>
          </a:p>
          <a:p>
            <a:pPr marL="0" indent="0">
              <a:buNone/>
            </a:pPr>
            <a:endParaRPr lang="it-IT" sz="2400" dirty="0">
              <a:solidFill>
                <a:schemeClr val="tx1"/>
              </a:solidFill>
            </a:endParaRPr>
          </a:p>
          <a:p>
            <a:r>
              <a:rPr lang="it-IT" sz="2400" b="1" u="sng" dirty="0">
                <a:solidFill>
                  <a:schemeClr val="tx1"/>
                </a:solidFill>
              </a:rPr>
              <a:t>Riforma degli ITS</a:t>
            </a:r>
            <a:endParaRPr lang="it-IT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2400" dirty="0">
                <a:solidFill>
                  <a:schemeClr val="tx1"/>
                </a:solidFill>
              </a:rPr>
              <a:t>Si sta procedendo, piuttosto a rilento, per implementare i numerosi provvedimenti attuativi previsti dal PNRR (la cui emanazione è stata prorogata dicembre 2023)</a:t>
            </a:r>
          </a:p>
          <a:p>
            <a:pPr marL="0" indent="0">
              <a:buNone/>
            </a:pPr>
            <a:endParaRPr lang="it-IT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10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EB0E5B0-443B-3842-8647-935E7382B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579863"/>
            <a:ext cx="10178322" cy="5838866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it-IT" sz="2400" b="1" dirty="0">
                <a:solidFill>
                  <a:schemeClr val="tx1"/>
                </a:solidFill>
              </a:rPr>
              <a:t>La riforma del Governo Draghi </a:t>
            </a:r>
            <a:r>
              <a:rPr lang="it-IT" b="1" dirty="0">
                <a:solidFill>
                  <a:schemeClr val="tx1"/>
                </a:solidFill>
              </a:rPr>
              <a:t>(cfr. Decreto Aiuti ter  - D.L. 23 settembre 2022, n. 144) per </a:t>
            </a:r>
            <a:r>
              <a:rPr lang="it-IT" b="1" u="sng" dirty="0">
                <a:solidFill>
                  <a:schemeClr val="tx1"/>
                </a:solidFill>
              </a:rPr>
              <a:t>l’istruzione tecnica </a:t>
            </a:r>
            <a:r>
              <a:rPr lang="it-IT" dirty="0">
                <a:solidFill>
                  <a:schemeClr val="tx1"/>
                </a:solidFill>
              </a:rPr>
              <a:t>prevedeva un «allineamento» con la riforma dell’istruzione professionale del 2017</a:t>
            </a:r>
            <a:r>
              <a:rPr lang="it-IT" b="1" dirty="0">
                <a:solidFill>
                  <a:schemeClr val="tx1"/>
                </a:solidFill>
              </a:rPr>
              <a:t>. </a:t>
            </a:r>
            <a:r>
              <a:rPr lang="it-IT" dirty="0">
                <a:solidFill>
                  <a:schemeClr val="tx1"/>
                </a:solidFill>
              </a:rPr>
              <a:t>Il testo, all’art. 26, contemplava tra l’altro:</a:t>
            </a:r>
          </a:p>
          <a:p>
            <a:pPr lvl="0">
              <a:lnSpc>
                <a:spcPct val="100000"/>
              </a:lnSpc>
            </a:pPr>
            <a:r>
              <a:rPr lang="it-IT" b="1" dirty="0">
                <a:solidFill>
                  <a:schemeClr val="tx1"/>
                </a:solidFill>
              </a:rPr>
              <a:t>la ridefinizione e l’aggiornamento degli indirizzi </a:t>
            </a:r>
            <a:r>
              <a:rPr lang="it-IT" dirty="0">
                <a:solidFill>
                  <a:schemeClr val="tx1"/>
                </a:solidFill>
              </a:rPr>
              <a:t>per rafforzare le competenze linguistiche e STEM e orientare alle discipline inerenti “Industria 4.0” favorendo la </a:t>
            </a:r>
            <a:r>
              <a:rPr lang="it-IT" dirty="0" err="1">
                <a:solidFill>
                  <a:schemeClr val="tx1"/>
                </a:solidFill>
              </a:rPr>
              <a:t>laboratorialità</a:t>
            </a:r>
            <a:r>
              <a:rPr lang="it-IT" dirty="0">
                <a:solidFill>
                  <a:schemeClr val="tx1"/>
                </a:solidFill>
              </a:rPr>
              <a:t> e l’innovazione;</a:t>
            </a:r>
          </a:p>
          <a:p>
            <a:pPr lvl="0">
              <a:lnSpc>
                <a:spcPct val="100000"/>
              </a:lnSpc>
            </a:pPr>
            <a:r>
              <a:rPr lang="it-IT" b="1" dirty="0">
                <a:solidFill>
                  <a:schemeClr val="tx1"/>
                </a:solidFill>
              </a:rPr>
              <a:t>una maggiore connessione al tessuto socioeconomico di riferimento </a:t>
            </a:r>
            <a:r>
              <a:rPr lang="it-IT" dirty="0">
                <a:solidFill>
                  <a:schemeClr val="tx1"/>
                </a:solidFill>
              </a:rPr>
              <a:t>per valorizzare la metodologia didattica per competenze;</a:t>
            </a:r>
          </a:p>
          <a:p>
            <a:pPr lvl="0">
              <a:lnSpc>
                <a:spcPct val="100000"/>
              </a:lnSpc>
            </a:pPr>
            <a:r>
              <a:rPr lang="it-IT" b="1" dirty="0">
                <a:solidFill>
                  <a:schemeClr val="tx1"/>
                </a:solidFill>
              </a:rPr>
              <a:t>l’adozione di processi di continuità tra l’istruzione tecnica e quella terziaria </a:t>
            </a:r>
            <a:r>
              <a:rPr lang="it-IT" dirty="0">
                <a:solidFill>
                  <a:schemeClr val="tx1"/>
                </a:solidFill>
              </a:rPr>
              <a:t>(ITS Academy), riconoscendo anche crediti formativi universitari ai tirocini svolti dagli studenti durante il quinto anno di studi;</a:t>
            </a:r>
          </a:p>
          <a:p>
            <a:pPr lvl="0">
              <a:lnSpc>
                <a:spcPct val="100000"/>
              </a:lnSpc>
            </a:pPr>
            <a:r>
              <a:rPr lang="it-IT" b="1" dirty="0">
                <a:solidFill>
                  <a:schemeClr val="tx1"/>
                </a:solidFill>
              </a:rPr>
              <a:t>la realizzazione di “Patti educativi 4.0”: </a:t>
            </a:r>
            <a:r>
              <a:rPr lang="it-IT" dirty="0">
                <a:solidFill>
                  <a:schemeClr val="tx1"/>
                </a:solidFill>
              </a:rPr>
              <a:t>istituti tecnici e professionali, imprese, enti di formazione accreditati dalle Regioni, ITS Academy, università e centri di ricerca possono condividere risorse professionali, logistiche e strumentali;</a:t>
            </a:r>
          </a:p>
          <a:p>
            <a:pPr lvl="0">
              <a:lnSpc>
                <a:spcPct val="100000"/>
              </a:lnSpc>
            </a:pPr>
            <a:r>
              <a:rPr lang="it-IT" b="1" dirty="0">
                <a:solidFill>
                  <a:schemeClr val="tx1"/>
                </a:solidFill>
              </a:rPr>
              <a:t>il riconoscimento di certificazioni che attestino le competenze </a:t>
            </a:r>
            <a:r>
              <a:rPr lang="it-IT" dirty="0">
                <a:solidFill>
                  <a:schemeClr val="tx1"/>
                </a:solidFill>
              </a:rPr>
              <a:t>dopo il primo biennio e dopo il secondo biennio, in corrispondenza con il secondo e il terzo livello del Quadro europeo delle qualifiche (EQF).</a:t>
            </a:r>
          </a:p>
        </p:txBody>
      </p:sp>
    </p:spTree>
    <p:extLst>
      <p:ext uri="{BB962C8B-B14F-4D97-AF65-F5344CB8AC3E}">
        <p14:creationId xmlns:p14="http://schemas.microsoft.com/office/powerpoint/2010/main" val="3461623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8541C4-AE8E-AC47-9E31-7CA2F115A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058957"/>
          </a:xfrm>
        </p:spPr>
        <p:txBody>
          <a:bodyPr>
            <a:normAutofit/>
          </a:bodyPr>
          <a:lstStyle/>
          <a:p>
            <a:r>
              <a:rPr lang="it-IT" sz="3600" dirty="0"/>
              <a:t>Lo stato di avanzamento della riforma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BDD1912-851B-A840-8389-D1735DECC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578703"/>
            <a:ext cx="10178322" cy="4571085"/>
          </a:xfrm>
          <a:solidFill>
            <a:schemeClr val="bg1">
              <a:lumMod val="9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dirty="0">
                <a:solidFill>
                  <a:schemeClr val="tx1"/>
                </a:solidFill>
              </a:rPr>
              <a:t>Il MIM ha avviato </a:t>
            </a:r>
            <a:r>
              <a:rPr lang="it-IT" sz="2400" i="1" dirty="0">
                <a:solidFill>
                  <a:schemeClr val="tx1"/>
                </a:solidFill>
              </a:rPr>
              <a:t>nel 2023 un gruppo di lavoro </a:t>
            </a:r>
            <a:r>
              <a:rPr lang="it-IT" sz="2400" dirty="0">
                <a:solidFill>
                  <a:schemeClr val="tx1"/>
                </a:solidFill>
              </a:rPr>
              <a:t>che ha elaborato una</a:t>
            </a:r>
            <a:r>
              <a:rPr lang="it-IT" sz="2400" u="sng" dirty="0">
                <a:solidFill>
                  <a:schemeClr val="tx1"/>
                </a:solidFill>
              </a:rPr>
              <a:t> proposta sperimentale riguardante l’intero secondo ciclo di istruzione </a:t>
            </a:r>
            <a:r>
              <a:rPr lang="it-IT" sz="2400" dirty="0">
                <a:solidFill>
                  <a:schemeClr val="tx1"/>
                </a:solidFill>
              </a:rPr>
              <a:t>(licei, IT e IP). </a:t>
            </a:r>
          </a:p>
          <a:p>
            <a:pPr marL="0" indent="0">
              <a:buNone/>
            </a:pPr>
            <a:r>
              <a:rPr lang="it-IT" sz="2400" dirty="0">
                <a:solidFill>
                  <a:schemeClr val="tx1"/>
                </a:solidFill>
              </a:rPr>
              <a:t>Tale proposta prevede di utilizzare parte dei fondi del PNRR per </a:t>
            </a:r>
            <a:r>
              <a:rPr lang="it-IT" sz="2400" b="1" i="1" dirty="0">
                <a:solidFill>
                  <a:schemeClr val="tx1"/>
                </a:solidFill>
              </a:rPr>
              <a:t>avviare - in almeno 1000 classi - dei nuovi </a:t>
            </a:r>
            <a:r>
              <a:rPr lang="it-IT" sz="2400" b="1" i="1" u="sng" dirty="0">
                <a:solidFill>
                  <a:schemeClr val="tx1"/>
                </a:solidFill>
              </a:rPr>
              <a:t>percorsi quadriennali</a:t>
            </a:r>
            <a:r>
              <a:rPr lang="it-IT" sz="2400" b="1" i="1" dirty="0">
                <a:solidFill>
                  <a:schemeClr val="tx1"/>
                </a:solidFill>
              </a:rPr>
              <a:t>, più allineati con le richieste del mondo del lavoro.</a:t>
            </a:r>
          </a:p>
          <a:p>
            <a:pPr marL="0" indent="0">
              <a:buNone/>
            </a:pPr>
            <a:endParaRPr lang="it-IT" sz="2400" b="1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2400" b="1" i="1" u="sng" dirty="0">
                <a:solidFill>
                  <a:schemeClr val="tx1"/>
                </a:solidFill>
              </a:rPr>
              <a:t>I percorsi sono basati sul modello «campus»</a:t>
            </a:r>
            <a:r>
              <a:rPr lang="it-IT" sz="2400" u="sng" dirty="0">
                <a:solidFill>
                  <a:schemeClr val="tx1"/>
                </a:solidFill>
              </a:rPr>
              <a:t>, </a:t>
            </a:r>
            <a:r>
              <a:rPr lang="it-IT" sz="2400" dirty="0">
                <a:solidFill>
                  <a:schemeClr val="tx1"/>
                </a:solidFill>
              </a:rPr>
              <a:t>gestiti con una grande flessibilità didattica ed organizzativa, favorita da una forte semplificazione burocratica che valorizza l’autonomia delle singole scuole, per superare l’attuale </a:t>
            </a:r>
            <a:r>
              <a:rPr lang="it-IT" sz="2400" i="1" dirty="0" err="1">
                <a:solidFill>
                  <a:schemeClr val="tx1"/>
                </a:solidFill>
              </a:rPr>
              <a:t>mismacht</a:t>
            </a:r>
            <a:r>
              <a:rPr lang="it-IT" sz="2400" dirty="0">
                <a:solidFill>
                  <a:schemeClr val="tx1"/>
                </a:solidFill>
              </a:rPr>
              <a:t> col mercato del lavoro, puntando sull’alleanza col territorio.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3E8C609-65E7-B447-999F-C18386E4F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64B3-51DE-8644-B6B4-083278FEB3BB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2230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801B868-B7AA-E547-9DE7-F651F44C8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502026"/>
            <a:ext cx="10178322" cy="5827059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t-IT" sz="2800" b="1" dirty="0">
                <a:solidFill>
                  <a:schemeClr val="tx1"/>
                </a:solidFill>
              </a:rPr>
              <a:t>Caratteristiche della sperimentazione secondo la proposta del MIM</a:t>
            </a:r>
          </a:p>
          <a:p>
            <a:pPr marL="0" indent="0">
              <a:buNone/>
            </a:pPr>
            <a:endParaRPr lang="it-IT" sz="2200" b="1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2500" b="1" i="1" dirty="0">
                <a:solidFill>
                  <a:schemeClr val="tx1"/>
                </a:solidFill>
              </a:rPr>
              <a:t>1) Curricolo – modello 4+2 </a:t>
            </a:r>
            <a:endParaRPr lang="it-IT" sz="2500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2500" i="1" dirty="0">
                <a:solidFill>
                  <a:schemeClr val="tx1"/>
                </a:solidFill>
              </a:rPr>
              <a:t>L’obiettivo di integrazione dei percorsi, oltre che con strumenti che agevolino la </a:t>
            </a:r>
            <a:r>
              <a:rPr lang="it-IT" sz="2500" i="1" dirty="0" err="1">
                <a:solidFill>
                  <a:schemeClr val="tx1"/>
                </a:solidFill>
              </a:rPr>
              <a:t>possibilita</a:t>
            </a:r>
            <a:r>
              <a:rPr lang="it-IT" sz="2500" i="1" dirty="0">
                <a:solidFill>
                  <a:schemeClr val="tx1"/>
                </a:solidFill>
              </a:rPr>
              <a:t>̀ di passaggi nell’ambito dell’offerta formativa integrata, è reso strutturale con </a:t>
            </a:r>
            <a:r>
              <a:rPr lang="it-IT" sz="2500" b="1" i="1" dirty="0">
                <a:solidFill>
                  <a:schemeClr val="tx1"/>
                </a:solidFill>
              </a:rPr>
              <a:t>l’introduzione di un nuovo modello di durata temporale che punta su una scansione verticale connotata da 4+2 </a:t>
            </a:r>
            <a:r>
              <a:rPr lang="it-IT" sz="2500" b="1" i="1" dirty="0" err="1">
                <a:solidFill>
                  <a:schemeClr val="tx1"/>
                </a:solidFill>
              </a:rPr>
              <a:t>annualita</a:t>
            </a:r>
            <a:r>
              <a:rPr lang="it-IT" sz="2500" b="1" i="1" dirty="0">
                <a:solidFill>
                  <a:schemeClr val="tx1"/>
                </a:solidFill>
              </a:rPr>
              <a:t>̀</a:t>
            </a:r>
            <a:r>
              <a:rPr lang="it-IT" sz="2500" i="1" dirty="0">
                <a:solidFill>
                  <a:schemeClr val="tx1"/>
                </a:solidFill>
              </a:rPr>
              <a:t>: </a:t>
            </a:r>
          </a:p>
          <a:p>
            <a:pPr marL="0" indent="0">
              <a:buNone/>
            </a:pPr>
            <a:r>
              <a:rPr lang="it-IT" sz="2500" i="1" dirty="0">
                <a:solidFill>
                  <a:schemeClr val="tx1"/>
                </a:solidFill>
              </a:rPr>
              <a:t>- il </a:t>
            </a:r>
            <a:r>
              <a:rPr lang="it-IT" sz="2500" i="1" u="sng" dirty="0">
                <a:solidFill>
                  <a:schemeClr val="tx1"/>
                </a:solidFill>
              </a:rPr>
              <a:t>primo segmento formativo </a:t>
            </a:r>
            <a:r>
              <a:rPr lang="it-IT" sz="2500" i="1" dirty="0">
                <a:solidFill>
                  <a:schemeClr val="tx1"/>
                </a:solidFill>
              </a:rPr>
              <a:t>relativo: </a:t>
            </a:r>
          </a:p>
          <a:p>
            <a:pPr marL="0" indent="0">
              <a:buNone/>
            </a:pPr>
            <a:r>
              <a:rPr lang="it-IT" sz="2500" i="1" dirty="0">
                <a:solidFill>
                  <a:schemeClr val="tx1"/>
                </a:solidFill>
              </a:rPr>
              <a:t>a)  al </a:t>
            </a:r>
            <a:r>
              <a:rPr lang="it-IT" sz="2500" b="1" i="1" dirty="0">
                <a:solidFill>
                  <a:schemeClr val="tx1"/>
                </a:solidFill>
              </a:rPr>
              <a:t>percorso di istruzione secondaria di secondo grado </a:t>
            </a:r>
            <a:r>
              <a:rPr lang="it-IT" sz="2500" i="1" dirty="0">
                <a:solidFill>
                  <a:schemeClr val="tx1"/>
                </a:solidFill>
              </a:rPr>
              <a:t>(percorsi di istruzione tecnica, professionale ma anche liceale) di durata quadriennale cui fanno riferimento risultati di apprendimento referenziati al 4° liv. EQF. Nell’ottica di introduzione di questo nuovo sviluppo del curricolo si assume a riferimento la sperimentazione dei percorsi quadriennali per un suo ampliamento e potenziamento </a:t>
            </a:r>
          </a:p>
          <a:p>
            <a:pPr marL="0" indent="0">
              <a:buNone/>
            </a:pPr>
            <a:r>
              <a:rPr lang="it-IT" sz="2500" i="1" dirty="0">
                <a:solidFill>
                  <a:schemeClr val="tx1"/>
                </a:solidFill>
              </a:rPr>
              <a:t>b)  oppure ai </a:t>
            </a:r>
            <a:r>
              <a:rPr lang="it-IT" sz="2500" b="1" i="1" dirty="0">
                <a:solidFill>
                  <a:schemeClr val="tx1"/>
                </a:solidFill>
              </a:rPr>
              <a:t>percorsi quadriennali di istruzione e formazione professionale </a:t>
            </a:r>
            <a:r>
              <a:rPr lang="it-IT" sz="2500" i="1" dirty="0">
                <a:solidFill>
                  <a:schemeClr val="tx1"/>
                </a:solidFill>
              </a:rPr>
              <a:t>(</a:t>
            </a:r>
            <a:r>
              <a:rPr lang="it-IT" sz="2500" i="1" dirty="0" err="1">
                <a:solidFill>
                  <a:schemeClr val="tx1"/>
                </a:solidFill>
              </a:rPr>
              <a:t>IeFP</a:t>
            </a:r>
            <a:r>
              <a:rPr lang="it-IT" sz="2500" i="1" dirty="0">
                <a:solidFill>
                  <a:schemeClr val="tx1"/>
                </a:solidFill>
              </a:rPr>
              <a:t>) di competenza regionale (4° liv. EQF) </a:t>
            </a:r>
          </a:p>
          <a:p>
            <a:pPr marL="0" indent="0">
              <a:buNone/>
            </a:pPr>
            <a:r>
              <a:rPr lang="it-IT" sz="2500" i="1" dirty="0">
                <a:solidFill>
                  <a:schemeClr val="tx1"/>
                </a:solidFill>
              </a:rPr>
              <a:t>- il </a:t>
            </a:r>
            <a:r>
              <a:rPr lang="it-IT" sz="2500" i="1" u="sng" dirty="0">
                <a:solidFill>
                  <a:schemeClr val="tx1"/>
                </a:solidFill>
              </a:rPr>
              <a:t>secondo segmento formativo </a:t>
            </a:r>
            <a:r>
              <a:rPr lang="it-IT" sz="2500" i="1" dirty="0">
                <a:solidFill>
                  <a:schemeClr val="tx1"/>
                </a:solidFill>
              </a:rPr>
              <a:t>costituito dai percorsi biennali degli ITS Academy referenziato al 5° liv. EQF. </a:t>
            </a:r>
          </a:p>
          <a:p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332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90FCB74-8F42-55DD-32B7-592F74832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699246"/>
            <a:ext cx="10178322" cy="5676433"/>
          </a:xfrm>
          <a:solidFill>
            <a:schemeClr val="bg1">
              <a:lumMod val="9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it-IT" sz="2400" dirty="0">
                <a:solidFill>
                  <a:schemeClr val="tx1"/>
                </a:solidFill>
              </a:rPr>
              <a:t>Una prima proposta è stata presentata alle Regioni, alle Pari sociali e agli Enti FP nel mese di </a:t>
            </a:r>
            <a:r>
              <a:rPr lang="it-IT" sz="2400" u="sng" dirty="0">
                <a:solidFill>
                  <a:schemeClr val="tx1"/>
                </a:solidFill>
              </a:rPr>
              <a:t>luglio 2023</a:t>
            </a:r>
            <a:r>
              <a:rPr lang="it-IT" sz="2400" dirty="0">
                <a:solidFill>
                  <a:schemeClr val="tx1"/>
                </a:solidFill>
              </a:rPr>
              <a:t>.  </a:t>
            </a:r>
            <a:r>
              <a:rPr lang="it-IT" sz="2400" u="sng" dirty="0">
                <a:solidFill>
                  <a:schemeClr val="tx1"/>
                </a:solidFill>
              </a:rPr>
              <a:t>A settembre 2023 </a:t>
            </a:r>
            <a:r>
              <a:rPr lang="it-IT" sz="2400" dirty="0">
                <a:solidFill>
                  <a:schemeClr val="tx1"/>
                </a:solidFill>
              </a:rPr>
              <a:t>dovrebbe arrivare in Parlamento un </a:t>
            </a:r>
            <a:r>
              <a:rPr lang="it-IT" sz="2400" b="1" dirty="0">
                <a:solidFill>
                  <a:schemeClr val="tx1"/>
                </a:solidFill>
              </a:rPr>
              <a:t>disegno di legge ad hoc. </a:t>
            </a:r>
            <a:r>
              <a:rPr lang="it-IT" sz="2400" dirty="0">
                <a:solidFill>
                  <a:schemeClr val="tx1"/>
                </a:solidFill>
              </a:rPr>
              <a:t>Dopo una fase ulteriore di elaborazione con le Regioni, il mondo produttivo e i sindacati, </a:t>
            </a:r>
            <a:r>
              <a:rPr lang="it-IT" sz="2400" b="1" dirty="0">
                <a:solidFill>
                  <a:schemeClr val="tx1"/>
                </a:solidFill>
              </a:rPr>
              <a:t>la </a:t>
            </a:r>
            <a:r>
              <a:rPr lang="it-IT" sz="2400" b="1" u="sng" dirty="0">
                <a:solidFill>
                  <a:schemeClr val="tx1"/>
                </a:solidFill>
              </a:rPr>
              <a:t>sperimentazione dovrebbe prendere il via dall’anno scolastico 2024/2025</a:t>
            </a:r>
            <a:r>
              <a:rPr lang="it-IT" sz="2400" dirty="0">
                <a:solidFill>
                  <a:schemeClr val="tx1"/>
                </a:solidFill>
              </a:rPr>
              <a:t>. </a:t>
            </a:r>
          </a:p>
          <a:p>
            <a:pPr>
              <a:lnSpc>
                <a:spcPct val="100000"/>
              </a:lnSpc>
            </a:pPr>
            <a:r>
              <a:rPr lang="it-IT" sz="2400" dirty="0">
                <a:solidFill>
                  <a:schemeClr val="tx1"/>
                </a:solidFill>
              </a:rPr>
              <a:t>Un punto importante della riforma </a:t>
            </a:r>
            <a:r>
              <a:rPr lang="it-IT" sz="2400" dirty="0" err="1">
                <a:solidFill>
                  <a:schemeClr val="tx1"/>
                </a:solidFill>
              </a:rPr>
              <a:t>sara</a:t>
            </a:r>
            <a:r>
              <a:rPr lang="it-IT" sz="2400" dirty="0">
                <a:solidFill>
                  <a:schemeClr val="tx1"/>
                </a:solidFill>
              </a:rPr>
              <a:t>̀ </a:t>
            </a:r>
            <a:r>
              <a:rPr lang="it-IT" sz="2400" b="1" dirty="0">
                <a:solidFill>
                  <a:schemeClr val="tx1"/>
                </a:solidFill>
              </a:rPr>
              <a:t>l’apprendistato formativo e alternanza scuola-lavoro </a:t>
            </a:r>
            <a:r>
              <a:rPr lang="it-IT" sz="2400" dirty="0" err="1">
                <a:solidFill>
                  <a:schemeClr val="tx1"/>
                </a:solidFill>
              </a:rPr>
              <a:t>gia</a:t>
            </a:r>
            <a:r>
              <a:rPr lang="it-IT" sz="2400" dirty="0">
                <a:solidFill>
                  <a:schemeClr val="tx1"/>
                </a:solidFill>
              </a:rPr>
              <a:t>̀ dal secondo anno, che dovrebbe contare almeno fino a 400 ore complessive. </a:t>
            </a:r>
          </a:p>
          <a:p>
            <a:pPr>
              <a:lnSpc>
                <a:spcPct val="100000"/>
              </a:lnSpc>
            </a:pPr>
            <a:r>
              <a:rPr lang="it-IT" sz="2400" dirty="0">
                <a:solidFill>
                  <a:schemeClr val="tx1"/>
                </a:solidFill>
              </a:rPr>
              <a:t>Uno degli aspetti maggiormente sottolineati in questi mesi dal Ministro </a:t>
            </a:r>
            <a:r>
              <a:rPr lang="it-IT" sz="2400" dirty="0" err="1">
                <a:solidFill>
                  <a:schemeClr val="tx1"/>
                </a:solidFill>
              </a:rPr>
              <a:t>Valditara</a:t>
            </a:r>
            <a:r>
              <a:rPr lang="it-IT" sz="2400" dirty="0">
                <a:solidFill>
                  <a:schemeClr val="tx1"/>
                </a:solidFill>
              </a:rPr>
              <a:t> è̀ </a:t>
            </a:r>
            <a:r>
              <a:rPr lang="it-IT" sz="2400" b="1" dirty="0">
                <a:solidFill>
                  <a:schemeClr val="tx1"/>
                </a:solidFill>
              </a:rPr>
              <a:t>la quota e il ruolo dei docenti provenienti dal mondo produttivo e professionale </a:t>
            </a:r>
            <a:r>
              <a:rPr lang="it-IT" sz="2400" dirty="0">
                <a:solidFill>
                  <a:schemeClr val="tx1"/>
                </a:solidFill>
              </a:rPr>
              <a:t>che serviranno a potenziare la didattica e </a:t>
            </a:r>
            <a:r>
              <a:rPr lang="it-IT" sz="2400" i="1" dirty="0">
                <a:solidFill>
                  <a:schemeClr val="tx1"/>
                </a:solidFill>
              </a:rPr>
              <a:t>offrire nuove specializzazioni.</a:t>
            </a:r>
            <a:endParaRPr lang="it-IT" sz="24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it-IT" sz="2400" dirty="0">
                <a:solidFill>
                  <a:schemeClr val="tx1"/>
                </a:solidFill>
              </a:rPr>
              <a:t>Infine, il progetto dovrebbe darè una spinta </a:t>
            </a:r>
            <a:r>
              <a:rPr lang="it-IT" sz="2400" b="1" dirty="0">
                <a:solidFill>
                  <a:schemeClr val="tx1"/>
                </a:solidFill>
              </a:rPr>
              <a:t>all’internazionalizzazione</a:t>
            </a:r>
            <a:r>
              <a:rPr lang="it-IT" sz="2400" dirty="0">
                <a:solidFill>
                  <a:schemeClr val="tx1"/>
                </a:solidFill>
              </a:rPr>
              <a:t> con un </a:t>
            </a:r>
            <a:r>
              <a:rPr lang="it-IT" sz="2400" dirty="0" err="1">
                <a:solidFill>
                  <a:schemeClr val="tx1"/>
                </a:solidFill>
              </a:rPr>
              <a:t>piu</a:t>
            </a:r>
            <a:r>
              <a:rPr lang="it-IT" sz="2400" dirty="0">
                <a:solidFill>
                  <a:schemeClr val="tx1"/>
                </a:solidFill>
              </a:rPr>
              <a:t>̀ scambi didattici, visite e soggiorni di studio, oltre a stage all’estero. </a:t>
            </a:r>
          </a:p>
          <a:p>
            <a:pPr marL="0" indent="0">
              <a:lnSpc>
                <a:spcPct val="100000"/>
              </a:lnSpc>
              <a:buNone/>
            </a:pPr>
            <a:endParaRPr lang="it-IT" sz="24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it-IT" sz="24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it-IT" sz="24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CE60A64-2426-E666-3479-E8C44580F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64B3-51DE-8644-B6B4-083278FEB3BB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2541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8A6324-0548-0748-93F2-3C97DCB42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4"/>
            <a:ext cx="10178322" cy="1697427"/>
          </a:xfrm>
        </p:spPr>
        <p:txBody>
          <a:bodyPr>
            <a:normAutofit fontScale="90000"/>
          </a:bodyPr>
          <a:lstStyle/>
          <a:p>
            <a:r>
              <a:rPr lang="it-IT" sz="4400" dirty="0"/>
              <a:t>LE osservazioni degli enti di FP sull’ipotesi di riforma dell’istruzione tecnica e professionale </a:t>
            </a:r>
            <a:r>
              <a:rPr lang="it-IT" sz="3200" dirty="0"/>
              <a:t>(forma, 12.6.2023)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2E9527E-6443-3046-B165-84DDF0560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671482"/>
            <a:ext cx="10178322" cy="3567952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i="1" dirty="0">
                <a:solidFill>
                  <a:schemeClr val="tx1"/>
                </a:solidFill>
              </a:rPr>
              <a:t>«FORMA ritiene che il </a:t>
            </a:r>
            <a:r>
              <a:rPr lang="it-IT" sz="2400" i="1" u="sng" dirty="0">
                <a:solidFill>
                  <a:schemeClr val="tx1"/>
                </a:solidFill>
              </a:rPr>
              <a:t>processo di definizione di una riforma dell’istruzione tecnica e professionale</a:t>
            </a:r>
            <a:r>
              <a:rPr lang="it-IT" sz="2400" i="1" dirty="0">
                <a:solidFill>
                  <a:schemeClr val="tx1"/>
                </a:solidFill>
              </a:rPr>
              <a:t>, </a:t>
            </a:r>
            <a:r>
              <a:rPr lang="it-IT" sz="2400" i="1" dirty="0" err="1">
                <a:solidFill>
                  <a:schemeClr val="tx1"/>
                </a:solidFill>
              </a:rPr>
              <a:t>ancorche</a:t>
            </a:r>
            <a:r>
              <a:rPr lang="it-IT" sz="2400" i="1" dirty="0">
                <a:solidFill>
                  <a:schemeClr val="tx1"/>
                </a:solidFill>
              </a:rPr>
              <a:t>́ annunciata attraverso una sperimentazione, debba essere oggetto di un </a:t>
            </a:r>
            <a:r>
              <a:rPr lang="it-IT" sz="2400" b="1" i="1" dirty="0">
                <a:solidFill>
                  <a:schemeClr val="tx1"/>
                </a:solidFill>
              </a:rPr>
              <a:t>confronto aperto e approfondito sia tra interlocutori istituzionali, lo Stato e le Regioni, che sociali ed economici</a:t>
            </a:r>
            <a:r>
              <a:rPr lang="it-IT" sz="2400" i="1" dirty="0">
                <a:solidFill>
                  <a:schemeClr val="tx1"/>
                </a:solidFill>
              </a:rPr>
              <a:t>, </a:t>
            </a:r>
            <a:r>
              <a:rPr lang="it-IT" sz="2400" i="1" dirty="0" err="1">
                <a:solidFill>
                  <a:schemeClr val="tx1"/>
                </a:solidFill>
              </a:rPr>
              <a:t>perche</a:t>
            </a:r>
            <a:r>
              <a:rPr lang="it-IT" sz="2400" i="1" dirty="0">
                <a:solidFill>
                  <a:schemeClr val="tx1"/>
                </a:solidFill>
              </a:rPr>
              <a:t>́ possa tradursi in una </a:t>
            </a:r>
            <a:r>
              <a:rPr lang="it-IT" sz="2400" i="1" dirty="0" err="1">
                <a:solidFill>
                  <a:schemeClr val="tx1"/>
                </a:solidFill>
              </a:rPr>
              <a:t>opportunita</a:t>
            </a:r>
            <a:r>
              <a:rPr lang="it-IT" sz="2400" i="1" dirty="0">
                <a:solidFill>
                  <a:schemeClr val="tx1"/>
                </a:solidFill>
              </a:rPr>
              <a:t>̀ per tutto il sistema educativo di istruzione e formazione, a partire dalla prospettiva della </a:t>
            </a:r>
            <a:r>
              <a:rPr lang="it-IT" sz="2400" b="1" i="1" dirty="0">
                <a:solidFill>
                  <a:schemeClr val="tx1"/>
                </a:solidFill>
              </a:rPr>
              <a:t>costruzione, nel nostro Paese, di una filiera formativa professionalizzante</a:t>
            </a:r>
            <a:r>
              <a:rPr lang="it-IT" sz="2400" i="1" dirty="0">
                <a:solidFill>
                  <a:schemeClr val="tx1"/>
                </a:solidFill>
              </a:rPr>
              <a:t>, che renda esplicite, e sviluppi con una progressione verticale, le connessioni tra gli elementi attuali del sistema ordinamentale». </a:t>
            </a:r>
          </a:p>
          <a:p>
            <a:pPr marL="0" indent="0">
              <a:buNone/>
            </a:pPr>
            <a:endParaRPr lang="it-IT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it-IT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184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DDFBA16-2A61-844A-83BE-D3F9DF55A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466165"/>
            <a:ext cx="10178322" cy="5844987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>
            <a:normAutofit lnSpcReduction="10000"/>
          </a:bodyPr>
          <a:lstStyle/>
          <a:p>
            <a:r>
              <a:rPr lang="it-IT" sz="2400" b="1" dirty="0">
                <a:solidFill>
                  <a:schemeClr val="tx1"/>
                </a:solidFill>
              </a:rPr>
              <a:t>Dal punto di vista degli Enti di </a:t>
            </a:r>
            <a:r>
              <a:rPr lang="it-IT" sz="2400" b="1" dirty="0" err="1">
                <a:solidFill>
                  <a:schemeClr val="tx1"/>
                </a:solidFill>
              </a:rPr>
              <a:t>IeFP</a:t>
            </a:r>
            <a:r>
              <a:rPr lang="it-IT" sz="2400" dirty="0">
                <a:solidFill>
                  <a:schemeClr val="tx1"/>
                </a:solidFill>
              </a:rPr>
              <a:t>, l’interesse (e la preoccupazione) riguarda in particolare il </a:t>
            </a:r>
            <a:r>
              <a:rPr lang="it-IT" sz="2400" b="1" i="1" dirty="0">
                <a:solidFill>
                  <a:schemeClr val="tx1"/>
                </a:solidFill>
              </a:rPr>
              <a:t>modello di campus «4+2»,</a:t>
            </a:r>
            <a:r>
              <a:rPr lang="it-IT" sz="2400" dirty="0">
                <a:solidFill>
                  <a:schemeClr val="tx1"/>
                </a:solidFill>
              </a:rPr>
              <a:t> raccordato a livello territoriale con l’istruzione professionale (quadriennale) e direttamente collegabile ai nuovi percorsi biennali degli ITS Academy.</a:t>
            </a:r>
          </a:p>
          <a:p>
            <a:r>
              <a:rPr lang="it-IT" sz="2400" i="1" u="sng" dirty="0">
                <a:solidFill>
                  <a:schemeClr val="tx1"/>
                </a:solidFill>
              </a:rPr>
              <a:t>Per quanto riguarda il sistema formativo regionale</a:t>
            </a:r>
            <a:r>
              <a:rPr lang="it-IT" sz="2400" i="1" dirty="0">
                <a:solidFill>
                  <a:schemeClr val="tx1"/>
                </a:solidFill>
              </a:rPr>
              <a:t>, FORMA chiede che siano garantiti: a) la progressione dalla </a:t>
            </a:r>
            <a:r>
              <a:rPr lang="it-IT" sz="2400" i="1" dirty="0" err="1">
                <a:solidFill>
                  <a:schemeClr val="tx1"/>
                </a:solidFill>
              </a:rPr>
              <a:t>IeFP</a:t>
            </a:r>
            <a:r>
              <a:rPr lang="it-IT" sz="2400" i="1" dirty="0">
                <a:solidFill>
                  <a:schemeClr val="tx1"/>
                </a:solidFill>
              </a:rPr>
              <a:t> triennale e quadriennale (modello 3 + 1) ai percorsi offerti dagli ITS Academy e all’</a:t>
            </a:r>
            <a:r>
              <a:rPr lang="it-IT" sz="2400" i="1" dirty="0" err="1">
                <a:solidFill>
                  <a:schemeClr val="tx1"/>
                </a:solidFill>
              </a:rPr>
              <a:t>Universita</a:t>
            </a:r>
            <a:r>
              <a:rPr lang="it-IT" sz="2400" i="1" dirty="0">
                <a:solidFill>
                  <a:schemeClr val="tx1"/>
                </a:solidFill>
              </a:rPr>
              <a:t>̀; b) le condizioni per i passaggi reciproci tra i percorsi di IP e di </a:t>
            </a:r>
            <a:r>
              <a:rPr lang="it-IT" sz="2400" i="1" dirty="0" err="1">
                <a:solidFill>
                  <a:schemeClr val="tx1"/>
                </a:solidFill>
              </a:rPr>
              <a:t>IeFP</a:t>
            </a:r>
            <a:r>
              <a:rPr lang="it-IT" sz="2400" i="1" dirty="0">
                <a:solidFill>
                  <a:schemeClr val="tx1"/>
                </a:solidFill>
              </a:rPr>
              <a:t>; c) il carattere sussidiario e non sostitutivo dell’offerta formativa degli IP accreditati dalle Regioni. </a:t>
            </a:r>
          </a:p>
          <a:p>
            <a:r>
              <a:rPr lang="it-IT" sz="2400" i="1" u="sng" dirty="0">
                <a:solidFill>
                  <a:schemeClr val="tx1"/>
                </a:solidFill>
              </a:rPr>
              <a:t>Nell’auspicare un posizionamento comune della Conferenza delle Regioni rispetto al tema della riforma dell'istruzione professionale</a:t>
            </a:r>
            <a:r>
              <a:rPr lang="it-IT" sz="2400" i="1" dirty="0">
                <a:solidFill>
                  <a:schemeClr val="tx1"/>
                </a:solidFill>
              </a:rPr>
              <a:t>, </a:t>
            </a:r>
            <a:r>
              <a:rPr lang="it-IT" sz="2400" b="1" i="1" dirty="0">
                <a:solidFill>
                  <a:schemeClr val="tx1"/>
                </a:solidFill>
              </a:rPr>
              <a:t>FORMA chiede, infine, che le Regioni siano esplicite rispetto alla tutela e valorizzazione della funzione specifica della </a:t>
            </a:r>
            <a:r>
              <a:rPr lang="it-IT" sz="2400" b="1" i="1" dirty="0" err="1">
                <a:solidFill>
                  <a:schemeClr val="tx1"/>
                </a:solidFill>
              </a:rPr>
              <a:t>IeFP</a:t>
            </a:r>
            <a:r>
              <a:rPr lang="it-IT" sz="2400" i="1" dirty="0">
                <a:solidFill>
                  <a:schemeClr val="tx1"/>
                </a:solidFill>
              </a:rPr>
              <a:t> scongiurando in ogni modo i rischi di un suo indebolimento, che avrebbe effetti gravi sulla </a:t>
            </a:r>
            <a:r>
              <a:rPr lang="it-IT" sz="2400" i="1" dirty="0" err="1">
                <a:solidFill>
                  <a:schemeClr val="tx1"/>
                </a:solidFill>
              </a:rPr>
              <a:t>qualita</a:t>
            </a:r>
            <a:r>
              <a:rPr lang="it-IT" sz="2400" i="1" dirty="0">
                <a:solidFill>
                  <a:schemeClr val="tx1"/>
                </a:solidFill>
              </a:rPr>
              <a:t>̀ del servizio educativo offerto ai giovani, alle loro famiglie, ai territori, soprattutto del centro-nord. </a:t>
            </a:r>
          </a:p>
          <a:p>
            <a:endParaRPr lang="it-IT" sz="2400" i="1" dirty="0">
              <a:solidFill>
                <a:schemeClr val="tx1"/>
              </a:solidFill>
            </a:endParaRPr>
          </a:p>
          <a:p>
            <a:endParaRPr lang="it-IT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662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BD44A4-8C23-0646-A9A9-BF93B6F1A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1667786"/>
            <a:ext cx="2272107" cy="3611436"/>
          </a:xfrm>
        </p:spPr>
        <p:txBody>
          <a:bodyPr>
            <a:normAutofit fontScale="90000"/>
          </a:bodyPr>
          <a:lstStyle/>
          <a:p>
            <a:r>
              <a:rPr lang="it-IT" sz="3600" dirty="0"/>
              <a:t>la struttura dei nuovi ITS </a:t>
            </a:r>
            <a:r>
              <a:rPr lang="it-IT" sz="3600" dirty="0" err="1"/>
              <a:t>academy</a:t>
            </a:r>
            <a:br>
              <a:rPr lang="it-IT" sz="3600" dirty="0"/>
            </a:br>
            <a:br>
              <a:rPr lang="it-IT" sz="4400" dirty="0"/>
            </a:br>
            <a:r>
              <a:rPr lang="it-IT" sz="3200" dirty="0"/>
              <a:t>(l. 99 del 15.7. 2022)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7DF25F7-8D57-CC44-A6C8-7844B2678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0761" y="187451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2049" name="Immagine 1" descr="https://www.scuola7.it/wp-content/uploads/2022/11/310_calienno_img1-1024x649.png">
            <a:hlinkClick r:id="rId2"/>
            <a:extLst>
              <a:ext uri="{FF2B5EF4-FFF2-40B4-BE49-F238E27FC236}">
                <a16:creationId xmlns:a16="http://schemas.microsoft.com/office/drawing/2014/main" id="{DD98568E-DA77-754D-9CA8-BDE953023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785" y="741791"/>
            <a:ext cx="7895064" cy="546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08D3A55C-ABCA-EF4A-9636-B0E17F710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0761" y="620521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947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D17E02-7A17-0A42-B49C-8C7A26CF2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956558"/>
          </a:xfrm>
        </p:spPr>
        <p:txBody>
          <a:bodyPr>
            <a:normAutofit fontScale="90000"/>
          </a:bodyPr>
          <a:lstStyle/>
          <a:p>
            <a:r>
              <a:rPr lang="it-IT" sz="3600" dirty="0"/>
              <a:t>Lo stato di avanzamento dei 17 decreti attuativi previsti dalla L.99/2022*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C1457CE-F301-B84C-A6FB-0EA75EB1C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64B3-51DE-8644-B6B4-083278FEB3BB}" type="slidenum">
              <a:rPr lang="it-IT" smtClean="0"/>
              <a:t>17</a:t>
            </a:fld>
            <a:endParaRPr lang="it-IT"/>
          </a:p>
        </p:txBody>
      </p:sp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0381112A-E5DF-6F40-9DFD-D4A66AFED1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230956"/>
              </p:ext>
            </p:extLst>
          </p:nvPr>
        </p:nvGraphicFramePr>
        <p:xfrm>
          <a:off x="1251679" y="1644891"/>
          <a:ext cx="10178321" cy="4577248"/>
        </p:xfrm>
        <a:graphic>
          <a:graphicData uri="http://schemas.openxmlformats.org/drawingml/2006/table">
            <a:tbl>
              <a:tblPr/>
              <a:tblGrid>
                <a:gridCol w="956683">
                  <a:extLst>
                    <a:ext uri="{9D8B030D-6E8A-4147-A177-3AD203B41FA5}">
                      <a16:colId xmlns:a16="http://schemas.microsoft.com/office/drawing/2014/main" val="3398326202"/>
                    </a:ext>
                  </a:extLst>
                </a:gridCol>
                <a:gridCol w="3329796">
                  <a:extLst>
                    <a:ext uri="{9D8B030D-6E8A-4147-A177-3AD203B41FA5}">
                      <a16:colId xmlns:a16="http://schemas.microsoft.com/office/drawing/2014/main" val="4042076784"/>
                    </a:ext>
                  </a:extLst>
                </a:gridCol>
                <a:gridCol w="5891842">
                  <a:extLst>
                    <a:ext uri="{9D8B030D-6E8A-4147-A177-3AD203B41FA5}">
                      <a16:colId xmlns:a16="http://schemas.microsoft.com/office/drawing/2014/main" val="3337629663"/>
                    </a:ext>
                  </a:extLst>
                </a:gridCol>
              </a:tblGrid>
              <a:tr h="328741">
                <a:tc>
                  <a:txBody>
                    <a:bodyPr/>
                    <a:lstStyle/>
                    <a:p>
                      <a:pPr algn="ctr" fontAlgn="base"/>
                      <a:r>
                        <a:rPr lang="it-IT" sz="1400" b="1" i="1" dirty="0">
                          <a:effectLst/>
                          <a:latin typeface="inherit"/>
                        </a:rPr>
                        <a:t>Riferimento normativo</a:t>
                      </a:r>
                      <a:endParaRPr lang="it-IT" sz="1400" i="1" dirty="0">
                        <a:effectLst/>
                        <a:latin typeface="inherit"/>
                      </a:endParaRP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it-IT" sz="1400" b="1" i="1" dirty="0">
                          <a:effectLst/>
                          <a:latin typeface="inherit"/>
                        </a:rPr>
                        <a:t>Tematica</a:t>
                      </a:r>
                      <a:endParaRPr lang="it-IT" sz="1400" i="1" dirty="0">
                        <a:effectLst/>
                        <a:latin typeface="inherit"/>
                      </a:endParaRP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it-IT" sz="1400" b="1" i="1" dirty="0">
                          <a:effectLst/>
                          <a:latin typeface="inherit"/>
                        </a:rPr>
                        <a:t>Contenuti</a:t>
                      </a:r>
                      <a:endParaRPr lang="it-IT" sz="1400" i="1" dirty="0">
                        <a:effectLst/>
                        <a:latin typeface="inherit"/>
                      </a:endParaRP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2972420"/>
                  </a:ext>
                </a:extLst>
              </a:tr>
              <a:tr h="803047"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dirty="0">
                          <a:effectLst/>
                          <a:latin typeface="inherit"/>
                        </a:rPr>
                        <a:t>Articolo 3 Comma 1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b="1" dirty="0">
                          <a:effectLst/>
                          <a:latin typeface="inherit"/>
                        </a:rPr>
                        <a:t>Aree tecnologiche</a:t>
                      </a:r>
                      <a:endParaRPr lang="it-IT" sz="1400" dirty="0">
                        <a:effectLst/>
                        <a:latin typeface="inherit"/>
                      </a:endParaRP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dirty="0">
                          <a:effectLst/>
                          <a:latin typeface="inherit"/>
                        </a:rPr>
                        <a:t>Definizione delle aree tecnologiche di riferimento.</a:t>
                      </a:r>
                      <a:br>
                        <a:rPr lang="it-IT" sz="1400" dirty="0">
                          <a:effectLst/>
                          <a:latin typeface="inherit"/>
                        </a:rPr>
                      </a:br>
                      <a:r>
                        <a:rPr lang="it-IT" sz="1400" dirty="0">
                          <a:effectLst/>
                          <a:latin typeface="inherit"/>
                        </a:rPr>
                        <a:t>In relazione ai percorsi ITS, determinazione di:</a:t>
                      </a:r>
                      <a:br>
                        <a:rPr lang="it-IT" sz="1400" dirty="0">
                          <a:effectLst/>
                          <a:latin typeface="inherit"/>
                        </a:rPr>
                      </a:br>
                      <a:r>
                        <a:rPr lang="it-IT" sz="1400" dirty="0">
                          <a:effectLst/>
                          <a:latin typeface="inherit"/>
                        </a:rPr>
                        <a:t>– figure professionali nazionali di riferimento;</a:t>
                      </a:r>
                      <a:br>
                        <a:rPr lang="it-IT" sz="1400" dirty="0">
                          <a:effectLst/>
                          <a:latin typeface="inherit"/>
                        </a:rPr>
                      </a:br>
                      <a:r>
                        <a:rPr lang="it-IT" sz="1400" dirty="0">
                          <a:effectLst/>
                          <a:latin typeface="inherit"/>
                        </a:rPr>
                        <a:t>– standard minimi delle competenze tecnologiche e tecnico-professionali;</a:t>
                      </a:r>
                      <a:br>
                        <a:rPr lang="it-IT" sz="1400" dirty="0">
                          <a:effectLst/>
                          <a:latin typeface="inherit"/>
                        </a:rPr>
                      </a:br>
                      <a:r>
                        <a:rPr lang="it-IT" sz="1400" dirty="0">
                          <a:effectLst/>
                          <a:latin typeface="inherit"/>
                        </a:rPr>
                        <a:t>– diplomi rilasciati in esito ai percorsi.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706485"/>
                  </a:ext>
                </a:extLst>
              </a:tr>
              <a:tr h="328741"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>
                          <a:effectLst/>
                          <a:latin typeface="inherit"/>
                        </a:rPr>
                        <a:t>Articolo 3 Comma 5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b="1" dirty="0">
                          <a:effectLst/>
                          <a:latin typeface="inherit"/>
                        </a:rPr>
                        <a:t>Autorizzazione a fare riferimento a più aree tecnologiche</a:t>
                      </a:r>
                      <a:endParaRPr lang="it-IT" sz="1400" dirty="0">
                        <a:effectLst/>
                        <a:latin typeface="inherit"/>
                      </a:endParaRP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dirty="0">
                          <a:effectLst/>
                          <a:latin typeface="inherit"/>
                        </a:rPr>
                        <a:t>Criteri sulla base dei quali, in sede di accreditamento è possibile autorizzare un ITS Academy a fare riferimento a più di un’area tecnologica in deroga.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3312873"/>
                  </a:ext>
                </a:extLst>
              </a:tr>
              <a:tr h="328741"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dirty="0">
                          <a:effectLst/>
                          <a:latin typeface="inherit"/>
                        </a:rPr>
                        <a:t>Articolo 4 Comma 3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b="1" dirty="0">
                          <a:effectLst/>
                          <a:latin typeface="inherit"/>
                        </a:rPr>
                        <a:t>Linee guida con schema di statuto</a:t>
                      </a:r>
                      <a:endParaRPr lang="it-IT" sz="1400" dirty="0">
                        <a:effectLst/>
                        <a:latin typeface="inherit"/>
                      </a:endParaRP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dirty="0">
                          <a:effectLst/>
                          <a:latin typeface="inherit"/>
                        </a:rPr>
                        <a:t>Schema dello statuto che costituisce standard minimo di organizzazione a livello nazionale.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9146047"/>
                  </a:ext>
                </a:extLst>
              </a:tr>
              <a:tr h="328741"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>
                          <a:effectLst/>
                          <a:latin typeface="inherit"/>
                        </a:rPr>
                        <a:t>Articolo 4 Comma 10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b="1" dirty="0">
                          <a:effectLst/>
                          <a:latin typeface="inherit"/>
                        </a:rPr>
                        <a:t>Tabella di corrispondenza per accesso ai concorsi</a:t>
                      </a:r>
                      <a:endParaRPr lang="it-IT" sz="1400" dirty="0">
                        <a:effectLst/>
                        <a:latin typeface="inherit"/>
                      </a:endParaRP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dirty="0">
                          <a:effectLst/>
                          <a:latin typeface="inherit"/>
                        </a:rPr>
                        <a:t>Tabella di corrispondenza dei titoli e crediti riconoscibili per i concorsi da insegnante tecnico-pratico da parte dei Diplomati ITS.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463160"/>
                  </a:ext>
                </a:extLst>
              </a:tr>
              <a:tr h="328741"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>
                          <a:effectLst/>
                          <a:latin typeface="inherit"/>
                        </a:rPr>
                        <a:t>Articolo 5 Comma 1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b="1" dirty="0">
                          <a:effectLst/>
                          <a:latin typeface="inherit"/>
                        </a:rPr>
                        <a:t>Percorsi di VI livello EQF</a:t>
                      </a:r>
                      <a:endParaRPr lang="it-IT" sz="1400" dirty="0">
                        <a:effectLst/>
                        <a:latin typeface="inherit"/>
                      </a:endParaRP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dirty="0">
                          <a:effectLst/>
                          <a:latin typeface="inherit"/>
                        </a:rPr>
                        <a:t>Definizione dei criteri per cui è possibile attivare un percorso ITS di VI livello EQF (della durata di 6 semestri, con almeno 3.000 ore di formazione).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8688339"/>
                  </a:ext>
                </a:extLst>
              </a:tr>
              <a:tr h="803047"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dirty="0">
                          <a:effectLst/>
                          <a:latin typeface="inherit"/>
                        </a:rPr>
                        <a:t>Articolo 6 Comma 2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b="1" dirty="0">
                          <a:effectLst/>
                          <a:latin typeface="inherit"/>
                        </a:rPr>
                        <a:t>Modalità di verifica degli apprendimenti</a:t>
                      </a:r>
                      <a:endParaRPr lang="it-IT" sz="1400" dirty="0">
                        <a:effectLst/>
                        <a:latin typeface="inherit"/>
                      </a:endParaRP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dirty="0">
                          <a:effectLst/>
                          <a:latin typeface="inherit"/>
                        </a:rPr>
                        <a:t>– criteri e modalità per la costituzione delle commissioni di esame;</a:t>
                      </a:r>
                      <a:br>
                        <a:rPr lang="it-IT" sz="1400" dirty="0">
                          <a:effectLst/>
                          <a:latin typeface="inherit"/>
                        </a:rPr>
                      </a:br>
                      <a:r>
                        <a:rPr lang="it-IT" sz="1400" dirty="0">
                          <a:effectLst/>
                          <a:latin typeface="inherit"/>
                        </a:rPr>
                        <a:t>– compensi spettanti al presidente e ai componenti delle commissioni d’esame;</a:t>
                      </a:r>
                      <a:br>
                        <a:rPr lang="it-IT" sz="1400" dirty="0">
                          <a:effectLst/>
                          <a:latin typeface="inherit"/>
                        </a:rPr>
                      </a:br>
                      <a:r>
                        <a:rPr lang="it-IT" sz="1400" dirty="0">
                          <a:effectLst/>
                          <a:latin typeface="inherit"/>
                        </a:rPr>
                        <a:t>– indicazioni generali per la verifica finale delle competenze acquisite da parte di coloro che hanno frequentato con profitto i percorsi formativi.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160144"/>
                  </a:ext>
                </a:extLst>
              </a:tr>
              <a:tr h="328741"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>
                          <a:effectLst/>
                          <a:latin typeface="inherit"/>
                        </a:rPr>
                        <a:t>Articolo 7 Comma 2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b="1" dirty="0">
                          <a:effectLst/>
                          <a:latin typeface="inherit"/>
                        </a:rPr>
                        <a:t>Riconoscimento e revoca dell’accreditamento</a:t>
                      </a:r>
                      <a:endParaRPr lang="it-IT" sz="1400" dirty="0">
                        <a:effectLst/>
                        <a:latin typeface="inherit"/>
                      </a:endParaRP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dirty="0">
                          <a:effectLst/>
                          <a:latin typeface="inherit"/>
                        </a:rPr>
                        <a:t>– requisiti standard minimi per il riconoscimento dell’accreditamento;</a:t>
                      </a:r>
                      <a:br>
                        <a:rPr lang="it-IT" sz="1400" dirty="0">
                          <a:effectLst/>
                          <a:latin typeface="inherit"/>
                        </a:rPr>
                      </a:br>
                      <a:r>
                        <a:rPr lang="it-IT" sz="1400" dirty="0">
                          <a:effectLst/>
                          <a:latin typeface="inherit"/>
                        </a:rPr>
                        <a:t>– presupposti e modalità per la revoca dell’accreditamento.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867485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DD948690-E176-C709-732D-55753487E46E}"/>
              </a:ext>
            </a:extLst>
          </p:cNvPr>
          <p:cNvSpPr txBox="1"/>
          <p:nvPr/>
        </p:nvSpPr>
        <p:spPr>
          <a:xfrm>
            <a:off x="1251678" y="6222140"/>
            <a:ext cx="10178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i="1" dirty="0">
                <a:solidFill>
                  <a:srgbClr val="222222"/>
                </a:solidFill>
              </a:rPr>
              <a:t>(*) sono evidenziati in rosa i provvedimenti approvati dal Governo e/o oggetto di intesa tra i</a:t>
            </a:r>
            <a:r>
              <a:rPr lang="it-IT" sz="1400" i="1" dirty="0">
                <a:solidFill>
                  <a:srgbClr val="222222"/>
                </a:solidFill>
                <a:effectLst/>
              </a:rPr>
              <a:t>l MIM e la Conferenza Stato-Regioni</a:t>
            </a:r>
            <a:endParaRPr lang="it-IT" sz="1400" i="1" dirty="0"/>
          </a:p>
        </p:txBody>
      </p:sp>
    </p:spTree>
    <p:extLst>
      <p:ext uri="{BB962C8B-B14F-4D97-AF65-F5344CB8AC3E}">
        <p14:creationId xmlns:p14="http://schemas.microsoft.com/office/powerpoint/2010/main" val="36154297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5670D30-3AAF-A4C5-79C0-918D1E94D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64B3-51DE-8644-B6B4-083278FEB3BB}" type="slidenum">
              <a:rPr lang="it-IT" smtClean="0"/>
              <a:t>18</a:t>
            </a:fld>
            <a:endParaRPr lang="it-IT"/>
          </a:p>
        </p:txBody>
      </p:sp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6669E522-DC55-0A42-B3F9-7CD3DFD316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508335"/>
              </p:ext>
            </p:extLst>
          </p:nvPr>
        </p:nvGraphicFramePr>
        <p:xfrm>
          <a:off x="1251678" y="522165"/>
          <a:ext cx="10178322" cy="5628068"/>
        </p:xfrm>
        <a:graphic>
          <a:graphicData uri="http://schemas.openxmlformats.org/drawingml/2006/table">
            <a:tbl>
              <a:tblPr/>
              <a:tblGrid>
                <a:gridCol w="969008">
                  <a:extLst>
                    <a:ext uri="{9D8B030D-6E8A-4147-A177-3AD203B41FA5}">
                      <a16:colId xmlns:a16="http://schemas.microsoft.com/office/drawing/2014/main" val="993045831"/>
                    </a:ext>
                  </a:extLst>
                </a:gridCol>
                <a:gridCol w="2198914">
                  <a:extLst>
                    <a:ext uri="{9D8B030D-6E8A-4147-A177-3AD203B41FA5}">
                      <a16:colId xmlns:a16="http://schemas.microsoft.com/office/drawing/2014/main" val="2765455235"/>
                    </a:ext>
                  </a:extLst>
                </a:gridCol>
                <a:gridCol w="7010400">
                  <a:extLst>
                    <a:ext uri="{9D8B030D-6E8A-4147-A177-3AD203B41FA5}">
                      <a16:colId xmlns:a16="http://schemas.microsoft.com/office/drawing/2014/main" val="2864125664"/>
                    </a:ext>
                  </a:extLst>
                </a:gridCol>
              </a:tblGrid>
              <a:tr h="696036"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>
                          <a:effectLst/>
                          <a:latin typeface="inherit"/>
                        </a:rPr>
                        <a:t>Articolo 8 Comma 2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b="1" dirty="0">
                          <a:effectLst/>
                          <a:latin typeface="inherit"/>
                        </a:rPr>
                        <a:t>Raccordi tra sistema ITS e altri percorsi dell’alta formazione</a:t>
                      </a:r>
                      <a:endParaRPr lang="it-IT" sz="1400" dirty="0">
                        <a:effectLst/>
                        <a:latin typeface="inherit"/>
                      </a:endParaRP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dirty="0">
                          <a:effectLst/>
                          <a:latin typeface="inherit"/>
                        </a:rPr>
                        <a:t>– criteri generali e standard di organizzazione per la condivisione delle risorse logistiche, umane, strumentali e finanziarie occorrenti;</a:t>
                      </a:r>
                      <a:br>
                        <a:rPr lang="it-IT" sz="1400" dirty="0">
                          <a:effectLst/>
                          <a:latin typeface="inherit"/>
                        </a:rPr>
                      </a:br>
                      <a:r>
                        <a:rPr lang="it-IT" sz="1400" dirty="0">
                          <a:effectLst/>
                          <a:latin typeface="inherit"/>
                        </a:rPr>
                        <a:t>– criteri generali e modalità per i passaggi tra i percorsi formativi;</a:t>
                      </a:r>
                      <a:br>
                        <a:rPr lang="it-IT" sz="1400" dirty="0">
                          <a:effectLst/>
                          <a:latin typeface="inherit"/>
                        </a:rPr>
                      </a:br>
                      <a:r>
                        <a:rPr lang="it-IT" sz="1400" dirty="0">
                          <a:effectLst/>
                          <a:latin typeface="inherit"/>
                        </a:rPr>
                        <a:t>– tabelle nazionali di corrispondenza tra i percorsi.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4214935"/>
                  </a:ext>
                </a:extLst>
              </a:tr>
              <a:tr h="354783"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>
                          <a:effectLst/>
                          <a:latin typeface="inherit"/>
                        </a:rPr>
                        <a:t>Articolo 10 Comma 3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b="1" dirty="0">
                          <a:effectLst/>
                          <a:latin typeface="inherit"/>
                        </a:rPr>
                        <a:t>Applicazione di misure di livello nazionale</a:t>
                      </a:r>
                      <a:endParaRPr lang="it-IT" sz="1400" dirty="0">
                        <a:effectLst/>
                        <a:latin typeface="inherit"/>
                      </a:endParaRP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dirty="0">
                          <a:effectLst/>
                          <a:latin typeface="inherit"/>
                        </a:rPr>
                        <a:t>Attuazione di provvedimenti inerenti alle linee di azione nazionale e di misure del Comitato nazionale ITS Academy.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474348"/>
                  </a:ext>
                </a:extLst>
              </a:tr>
              <a:tr h="525410"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dirty="0">
                          <a:effectLst/>
                          <a:latin typeface="inherit"/>
                        </a:rPr>
                        <a:t>Articolo 10 Comma 8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b="1" dirty="0">
                          <a:effectLst/>
                          <a:latin typeface="inherit"/>
                        </a:rPr>
                        <a:t>Costituzione e modalità di funzionamento del comitato nazionale ITS Academy</a:t>
                      </a:r>
                      <a:endParaRPr lang="it-IT" sz="1400" dirty="0">
                        <a:effectLst/>
                        <a:latin typeface="inherit"/>
                      </a:endParaRP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dirty="0">
                          <a:effectLst/>
                          <a:latin typeface="inherit"/>
                        </a:rPr>
                        <a:t>modalità per la costituzione e di funzionamento del Comitato nazionale ITS Academy, compresi i criteri e le modalità di coinvolgimento dei rappresentanti delle regioni (comma 5).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347106"/>
                  </a:ext>
                </a:extLst>
              </a:tr>
              <a:tr h="354783"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>
                          <a:effectLst/>
                          <a:latin typeface="inherit"/>
                        </a:rPr>
                        <a:t>Articolo 11 Comma 5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b="1" dirty="0">
                          <a:effectLst/>
                          <a:latin typeface="inherit"/>
                        </a:rPr>
                        <a:t>Programma triennale</a:t>
                      </a:r>
                      <a:endParaRPr lang="it-IT" sz="1400" dirty="0">
                        <a:effectLst/>
                        <a:latin typeface="inherit"/>
                      </a:endParaRP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dirty="0">
                          <a:effectLst/>
                          <a:latin typeface="inherit"/>
                        </a:rPr>
                        <a:t>Programma triennale finalizzato a circoscrivere l’ambito di utilizzo delle risorse dedicate al Sistema ITS.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9541301"/>
                  </a:ext>
                </a:extLst>
              </a:tr>
              <a:tr h="525410"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dirty="0">
                          <a:effectLst/>
                          <a:latin typeface="inherit"/>
                        </a:rPr>
                        <a:t>Articolo 11 Comma 6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b="1" dirty="0">
                          <a:effectLst/>
                          <a:latin typeface="inherit"/>
                        </a:rPr>
                        <a:t>Criteri di riparto</a:t>
                      </a:r>
                      <a:endParaRPr lang="it-IT" sz="1400" dirty="0">
                        <a:effectLst/>
                        <a:latin typeface="inherit"/>
                      </a:endParaRP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dirty="0">
                          <a:effectLst/>
                          <a:latin typeface="inherit"/>
                        </a:rPr>
                        <a:t>Criteri e modalità per la ripartizione delle risorse nazionali dedicate, sulla base del numero degli iscritti ai percorsi formativi e tenendo conto del numero di diplomati nel triennio precedente.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302787"/>
                  </a:ext>
                </a:extLst>
              </a:tr>
              <a:tr h="354783"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>
                          <a:effectLst/>
                          <a:latin typeface="inherit"/>
                        </a:rPr>
                        <a:t>Articolo 12 Comma 1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b="1" dirty="0">
                          <a:effectLst/>
                          <a:latin typeface="inherit"/>
                        </a:rPr>
                        <a:t>Anagrafe nazionale ITS</a:t>
                      </a:r>
                      <a:endParaRPr lang="it-IT" sz="1400" dirty="0">
                        <a:effectLst/>
                        <a:latin typeface="inherit"/>
                      </a:endParaRP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>
                          <a:effectLst/>
                          <a:latin typeface="inherit"/>
                        </a:rPr>
                        <a:t>Criteri e modalità per la costituzione dell’Anagrafe degli Studenti ITS presso il Ministero dell’Istruzione.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380714"/>
                  </a:ext>
                </a:extLst>
              </a:tr>
              <a:tr h="525410"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>
                          <a:effectLst/>
                          <a:latin typeface="inherit"/>
                        </a:rPr>
                        <a:t>Articolo 12 Comma 2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b="1" dirty="0">
                          <a:effectLst/>
                          <a:latin typeface="inherit"/>
                        </a:rPr>
                        <a:t>Adeguamento di funzioni e i compiti della banca dati nazionale già esistente</a:t>
                      </a:r>
                      <a:endParaRPr lang="it-IT" sz="1400" dirty="0">
                        <a:effectLst/>
                        <a:latin typeface="inherit"/>
                      </a:endParaRP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dirty="0">
                          <a:effectLst/>
                          <a:latin typeface="inherit"/>
                        </a:rPr>
                        <a:t>Adeguamento di funzioni e compiti della Banca Dati nazionale di cui all’articolo 13 del DPCM 25 gennaio 2008.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4651119"/>
                  </a:ext>
                </a:extLst>
              </a:tr>
              <a:tr h="196353"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>
                          <a:effectLst/>
                          <a:latin typeface="inherit"/>
                        </a:rPr>
                        <a:t>Articolo 13 Comma 1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b="1" dirty="0">
                          <a:effectLst/>
                          <a:latin typeface="inherit"/>
                        </a:rPr>
                        <a:t>Monitoraggio e valutazione</a:t>
                      </a:r>
                      <a:endParaRPr lang="it-IT" sz="1400" dirty="0">
                        <a:effectLst/>
                        <a:latin typeface="inherit"/>
                      </a:endParaRP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>
                          <a:effectLst/>
                          <a:latin typeface="inherit"/>
                        </a:rPr>
                        <a:t>Realizzazione del sistema nazionale di monitoraggio e valutazione.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247726"/>
                  </a:ext>
                </a:extLst>
              </a:tr>
              <a:tr h="525410"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>
                          <a:effectLst/>
                          <a:latin typeface="inherit"/>
                        </a:rPr>
                        <a:t>Articolo 13 Comma 2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b="1" dirty="0">
                          <a:effectLst/>
                          <a:latin typeface="inherit"/>
                        </a:rPr>
                        <a:t>Monitoraggio e valutazione</a:t>
                      </a:r>
                      <a:endParaRPr lang="it-IT" sz="1400" dirty="0">
                        <a:effectLst/>
                        <a:latin typeface="inherit"/>
                      </a:endParaRP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dirty="0">
                          <a:effectLst/>
                          <a:latin typeface="inherit"/>
                        </a:rPr>
                        <a:t>– individuazione degli indicatori del sistema di monitoraggio e valutazione dei percorsi;</a:t>
                      </a:r>
                      <a:br>
                        <a:rPr lang="it-IT" sz="1400" dirty="0">
                          <a:effectLst/>
                          <a:latin typeface="inherit"/>
                        </a:rPr>
                      </a:br>
                      <a:r>
                        <a:rPr lang="it-IT" sz="1400" dirty="0">
                          <a:effectLst/>
                          <a:latin typeface="inherit"/>
                        </a:rPr>
                        <a:t>– definizione delle modalità per l’aggiornamento periodico.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190020"/>
                  </a:ext>
                </a:extLst>
              </a:tr>
              <a:tr h="525410"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>
                          <a:effectLst/>
                          <a:latin typeface="inherit"/>
                        </a:rPr>
                        <a:t>Articolo 14 Commi 2, 3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b="1" dirty="0">
                          <a:effectLst/>
                          <a:latin typeface="inherit"/>
                        </a:rPr>
                        <a:t>Disciplina della fase transitoria (3 anni)</a:t>
                      </a:r>
                      <a:endParaRPr lang="it-IT" sz="1400" dirty="0">
                        <a:effectLst/>
                        <a:latin typeface="inherit"/>
                      </a:endParaRP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it-IT" sz="1400" dirty="0">
                          <a:effectLst/>
                          <a:latin typeface="inherit"/>
                        </a:rPr>
                        <a:t>– definisce misure transitorie di accreditamento;</a:t>
                      </a:r>
                      <a:br>
                        <a:rPr lang="it-IT" sz="1400" dirty="0">
                          <a:effectLst/>
                          <a:latin typeface="inherit"/>
                        </a:rPr>
                      </a:br>
                      <a:r>
                        <a:rPr lang="it-IT" sz="1400" dirty="0">
                          <a:effectLst/>
                          <a:latin typeface="inherit"/>
                        </a:rPr>
                        <a:t>– stabilisce criteri che garantiscano la gradualità nell’incremento dal 30 al 35 % del monte ore di attività in contesto lavorativo.</a:t>
                      </a:r>
                    </a:p>
                  </a:txBody>
                  <a:tcPr marL="10071" marR="10071" marT="6043" marB="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64182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76193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D7A8A5-AAA6-2A49-A3F8-FA5D0AEA7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400" dirty="0"/>
              <a:t>4. Lo sviluppo in atto della filiera (lato MPLS) </a:t>
            </a:r>
            <a:r>
              <a:rPr lang="it-IT" sz="3200" dirty="0"/>
              <a:t>(missione 5 del </a:t>
            </a:r>
            <a:r>
              <a:rPr lang="it-IT" sz="3200" dirty="0" err="1"/>
              <a:t>pnrr</a:t>
            </a:r>
            <a:r>
              <a:rPr lang="it-IT" sz="3200" dirty="0"/>
              <a:t>)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9991E0C9-F6C1-5C4A-89D1-B2D66E078A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0058" y="1874517"/>
            <a:ext cx="8961562" cy="43111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1816066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7C6CAC48-255F-B742-857C-92EDD2C3F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95486"/>
          </a:xfrm>
        </p:spPr>
        <p:txBody>
          <a:bodyPr>
            <a:noAutofit/>
          </a:bodyPr>
          <a:lstStyle/>
          <a:p>
            <a:r>
              <a:rPr lang="it-IT" sz="4400" dirty="0"/>
              <a:t>L’investimento per il «sistema duale»</a:t>
            </a:r>
            <a:br>
              <a:rPr lang="it-IT" sz="4400" dirty="0"/>
            </a:br>
            <a:endParaRPr lang="it-IT" sz="4400" dirty="0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2B842E67-592A-E24D-B49D-0C8F055F3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363851"/>
            <a:ext cx="10178322" cy="5011827"/>
          </a:xfrm>
          <a:solidFill>
            <a:schemeClr val="accent3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it-IT" sz="2400" u="sng" dirty="0">
                <a:solidFill>
                  <a:schemeClr val="tx1"/>
                </a:solidFill>
              </a:rPr>
              <a:t>Risorse</a:t>
            </a:r>
            <a:r>
              <a:rPr lang="it-IT" sz="2400" dirty="0">
                <a:solidFill>
                  <a:schemeClr val="tx1"/>
                </a:solidFill>
              </a:rPr>
              <a:t>: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it-IT" sz="2400" dirty="0">
                <a:solidFill>
                  <a:schemeClr val="tx1"/>
                </a:solidFill>
              </a:rPr>
              <a:t>600 milioni di euro</a:t>
            </a:r>
          </a:p>
          <a:p>
            <a:pPr algn="just">
              <a:lnSpc>
                <a:spcPct val="100000"/>
              </a:lnSpc>
            </a:pPr>
            <a:r>
              <a:rPr lang="it-IT" sz="2400" u="sng" dirty="0">
                <a:solidFill>
                  <a:schemeClr val="tx1"/>
                </a:solidFill>
              </a:rPr>
              <a:t>Obiettivi</a:t>
            </a:r>
            <a:r>
              <a:rPr lang="it-IT" sz="2400" dirty="0">
                <a:solidFill>
                  <a:schemeClr val="tx1"/>
                </a:solidFill>
              </a:rPr>
              <a:t>: </a:t>
            </a:r>
          </a:p>
          <a:p>
            <a:pPr marL="285750" indent="-285750" algn="just">
              <a:lnSpc>
                <a:spcPct val="100000"/>
              </a:lnSpc>
              <a:buFontTx/>
              <a:buChar char="-"/>
            </a:pPr>
            <a:r>
              <a:rPr lang="it-IT" sz="2400" dirty="0">
                <a:solidFill>
                  <a:schemeClr val="tx1"/>
                </a:solidFill>
              </a:rPr>
              <a:t>aumentare il numero degli allievi nel quinquennio 2021-2025 (27.000/anno)</a:t>
            </a:r>
          </a:p>
          <a:p>
            <a:pPr marL="285750" indent="-285750" algn="just">
              <a:lnSpc>
                <a:spcPct val="100000"/>
              </a:lnSpc>
              <a:buFontTx/>
              <a:buChar char="-"/>
            </a:pPr>
            <a:r>
              <a:rPr lang="it-IT" sz="2400" dirty="0">
                <a:solidFill>
                  <a:schemeClr val="tx1"/>
                </a:solidFill>
              </a:rPr>
              <a:t>favorire l’introduzione e lo sviluppo di corsi di formazione che rispondano alle esigenze delle imprese e del tessuto produttivo locale, riducendo così il </a:t>
            </a:r>
            <a:r>
              <a:rPr lang="it-IT" sz="2400" dirty="0" err="1">
                <a:solidFill>
                  <a:schemeClr val="tx1"/>
                </a:solidFill>
              </a:rPr>
              <a:t>mismatch</a:t>
            </a:r>
            <a:r>
              <a:rPr lang="it-IT" sz="2400" dirty="0">
                <a:solidFill>
                  <a:schemeClr val="tx1"/>
                </a:solidFill>
              </a:rPr>
              <a:t> delle competenze richieste dal mercato del lavoro.</a:t>
            </a:r>
          </a:p>
          <a:p>
            <a:pPr algn="just">
              <a:lnSpc>
                <a:spcPct val="100000"/>
              </a:lnSpc>
            </a:pPr>
            <a:r>
              <a:rPr lang="it-IT" sz="2400" u="sng" dirty="0">
                <a:solidFill>
                  <a:schemeClr val="tx1"/>
                </a:solidFill>
              </a:rPr>
              <a:t>Modalità di erogazione</a:t>
            </a:r>
            <a:endParaRPr lang="it-IT" sz="2400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it-IT" sz="2400" b="1" i="1" dirty="0">
                <a:solidFill>
                  <a:schemeClr val="tx1"/>
                </a:solidFill>
              </a:rPr>
              <a:t>Le risorse sono erogate dalle Regioni</a:t>
            </a:r>
            <a:r>
              <a:rPr lang="it-IT" sz="2400" dirty="0">
                <a:solidFill>
                  <a:schemeClr val="tx1"/>
                </a:solidFill>
              </a:rPr>
              <a:t>, sulla base del numero degli studenti iscritti nei percorsi di </a:t>
            </a:r>
            <a:r>
              <a:rPr lang="it-IT" sz="2400" dirty="0" err="1">
                <a:solidFill>
                  <a:schemeClr val="tx1"/>
                </a:solidFill>
              </a:rPr>
              <a:t>IeFP</a:t>
            </a:r>
            <a:r>
              <a:rPr lang="it-IT" sz="2400" dirty="0">
                <a:solidFill>
                  <a:schemeClr val="tx1"/>
                </a:solidFill>
              </a:rPr>
              <a:t> (</a:t>
            </a:r>
            <a:r>
              <a:rPr lang="it-IT" sz="2400" i="1" dirty="0">
                <a:solidFill>
                  <a:schemeClr val="tx1"/>
                </a:solidFill>
              </a:rPr>
              <a:t>ma</a:t>
            </a:r>
            <a:r>
              <a:rPr lang="it-IT" sz="2400" dirty="0">
                <a:solidFill>
                  <a:schemeClr val="tx1"/>
                </a:solidFill>
              </a:rPr>
              <a:t> </a:t>
            </a:r>
            <a:r>
              <a:rPr lang="it-IT" sz="2400" i="1" dirty="0">
                <a:solidFill>
                  <a:schemeClr val="tx1"/>
                </a:solidFill>
              </a:rPr>
              <a:t>è consentito l’accesso anche ad adulti senza titolo di scuola secondaria).</a:t>
            </a:r>
          </a:p>
          <a:p>
            <a:pPr>
              <a:lnSpc>
                <a:spcPct val="100000"/>
              </a:lnSpc>
            </a:pPr>
            <a:endParaRPr lang="it-IT" sz="2400" dirty="0">
              <a:solidFill>
                <a:schemeClr val="tx1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05F7E57-A305-1944-B976-42E251ABB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64B3-51DE-8644-B6B4-083278FEB3BB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29978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FA80E165-8B24-B555-730E-61E4720C3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671500"/>
          </a:xfrm>
        </p:spPr>
        <p:txBody>
          <a:bodyPr>
            <a:normAutofit/>
          </a:bodyPr>
          <a:lstStyle/>
          <a:p>
            <a:r>
              <a:rPr lang="it-IT" sz="3600" dirty="0"/>
              <a:t>Le «Linee guida» per il duale (DM 139/2022) 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ED1A464-3E11-66A0-6E24-62FB73169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472339"/>
            <a:ext cx="10178322" cy="4633993"/>
          </a:xfrm>
          <a:solidFill>
            <a:schemeClr val="accent3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it-IT" sz="2400" b="1" i="1" dirty="0">
                <a:solidFill>
                  <a:schemeClr val="tx1"/>
                </a:solidFill>
              </a:rPr>
              <a:t>Definiscono il quadro nel quale programmare e realizzare le attività previste dal </a:t>
            </a:r>
            <a:r>
              <a:rPr lang="it-IT" sz="2400" dirty="0">
                <a:solidFill>
                  <a:schemeClr val="tx1"/>
                </a:solidFill>
              </a:rPr>
              <a:t>PNRR per la Missione 5 (Componente 1 - Investimento 1.4) in termini di caratteristiche generali, identificazione dei destinatari e degli erogatori delle misure, programmazione degli interventi e criteri di determinazione delle opzioni di costo semplificate.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it-IT" sz="2400" dirty="0">
                <a:solidFill>
                  <a:schemeClr val="tx1"/>
                </a:solidFill>
              </a:rPr>
              <a:t>II documento è stato sviluppato con </a:t>
            </a:r>
            <a:r>
              <a:rPr lang="it-IT" sz="2400" dirty="0" err="1">
                <a:solidFill>
                  <a:schemeClr val="tx1"/>
                </a:solidFill>
              </a:rPr>
              <a:t>I’obiettivo</a:t>
            </a:r>
            <a:r>
              <a:rPr lang="it-IT" sz="2400" dirty="0">
                <a:solidFill>
                  <a:schemeClr val="tx1"/>
                </a:solidFill>
              </a:rPr>
              <a:t> di </a:t>
            </a:r>
            <a:r>
              <a:rPr lang="it-IT" sz="2400" b="1" i="1" dirty="0">
                <a:solidFill>
                  <a:schemeClr val="tx1"/>
                </a:solidFill>
              </a:rPr>
              <a:t>valorizzare il più possibile il portato delle esperienze maturate nell'ambito delle sperimentazioni realizzate sino ad oggi con il "Sistema duale"</a:t>
            </a:r>
            <a:r>
              <a:rPr lang="it-IT" sz="2400" dirty="0">
                <a:solidFill>
                  <a:schemeClr val="tx1"/>
                </a:solidFill>
              </a:rPr>
              <a:t> e, in particolar modo, nella sperimentazione dell’</a:t>
            </a:r>
            <a:r>
              <a:rPr lang="it-IT" sz="2400" dirty="0" err="1">
                <a:solidFill>
                  <a:schemeClr val="tx1"/>
                </a:solidFill>
              </a:rPr>
              <a:t>lstruzione</a:t>
            </a:r>
            <a:r>
              <a:rPr lang="it-IT" sz="2400" dirty="0">
                <a:solidFill>
                  <a:schemeClr val="tx1"/>
                </a:solidFill>
              </a:rPr>
              <a:t> e Formazione Professionale in duale di cui all'Accordo in Conferenza Stato Regioni del 24 settembre 2015, rispetto alla quale il programma di investimento del PNRR si pone in continuità e ulteriore rilancio.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it-IT" sz="2200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it-IT" sz="2200" dirty="0">
              <a:solidFill>
                <a:schemeClr val="tx1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263FAE42-2190-7147-BADC-3CCBB3DBE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64B3-51DE-8644-B6B4-083278FEB3BB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14007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8ADD066A-4D17-874D-50F4-03BD5177E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671500"/>
          </a:xfrm>
        </p:spPr>
        <p:txBody>
          <a:bodyPr>
            <a:normAutofit/>
          </a:bodyPr>
          <a:lstStyle/>
          <a:p>
            <a:r>
              <a:rPr lang="it-IT" sz="3600" dirty="0"/>
              <a:t>I Target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9DDB31A-19BA-7C11-81CB-2CF593CC6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379349"/>
            <a:ext cx="10178322" cy="4804475"/>
          </a:xfrm>
          <a:solidFill>
            <a:schemeClr val="accent3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it-IT" sz="2400" dirty="0">
                <a:solidFill>
                  <a:schemeClr val="tx1"/>
                </a:solidFill>
              </a:rPr>
              <a:t>il Target quantitativo è articolato e denominato nel seguente modo: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it-IT" sz="2400" dirty="0">
                <a:solidFill>
                  <a:schemeClr val="tx1"/>
                </a:solidFill>
              </a:rPr>
              <a:t>• </a:t>
            </a:r>
            <a:r>
              <a:rPr lang="it-IT" sz="2400" dirty="0">
                <a:solidFill>
                  <a:schemeClr val="tx1"/>
                </a:solidFill>
                <a:highlight>
                  <a:srgbClr val="FFFF00"/>
                </a:highlight>
              </a:rPr>
              <a:t>39.000 percorsi di Baseline </a:t>
            </a:r>
            <a:r>
              <a:rPr lang="it-IT" sz="2400" dirty="0">
                <a:solidFill>
                  <a:schemeClr val="tx1"/>
                </a:solidFill>
              </a:rPr>
              <a:t>(nell'accezione di "percorsi individuali svolti", realizzati a valere, esclusivamente, su risorse diverse da quelle del PNRR);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it-IT" sz="2400" dirty="0">
                <a:solidFill>
                  <a:schemeClr val="tx1"/>
                </a:solidFill>
              </a:rPr>
              <a:t>• </a:t>
            </a:r>
            <a:r>
              <a:rPr lang="it-IT" sz="2400" dirty="0">
                <a:solidFill>
                  <a:schemeClr val="tx1"/>
                </a:solidFill>
                <a:highlight>
                  <a:srgbClr val="FFFF00"/>
                </a:highlight>
              </a:rPr>
              <a:t>135.000 percorsi aggiuntivi PNRR</a:t>
            </a:r>
            <a:r>
              <a:rPr lang="it-IT" sz="2400" dirty="0">
                <a:solidFill>
                  <a:schemeClr val="tx1"/>
                </a:solidFill>
              </a:rPr>
              <a:t>, da realizzare nell'arco di tempo di tre anni formativi (dal 2022/2023 al 2024/2025), fatta salva la possibilità di valorizzare operazioni realizzate anche precedentemente all'adozione delle </a:t>
            </a:r>
            <a:r>
              <a:rPr lang="it-IT" sz="2400" i="1" dirty="0">
                <a:solidFill>
                  <a:schemeClr val="tx1"/>
                </a:solidFill>
              </a:rPr>
              <a:t>Linee Guida</a:t>
            </a:r>
            <a:r>
              <a:rPr lang="it-IT" sz="2400" dirty="0">
                <a:solidFill>
                  <a:schemeClr val="tx1"/>
                </a:solidFill>
              </a:rPr>
              <a:t>, a far data dall’avvio dell'ammissibilità degli interventi del PNRR fissato al 1° febbraio 2020 (ai sensi dell'art. 17 del Regolamento UE n. 2021/241);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it-IT" sz="2400" dirty="0">
                <a:solidFill>
                  <a:schemeClr val="tx1"/>
                </a:solidFill>
              </a:rPr>
              <a:t>• </a:t>
            </a:r>
            <a:r>
              <a:rPr lang="it-IT" sz="2400" dirty="0">
                <a:solidFill>
                  <a:schemeClr val="tx1"/>
                </a:solidFill>
                <a:highlight>
                  <a:srgbClr val="FFFF00"/>
                </a:highlight>
              </a:rPr>
              <a:t>per un totale di 174.000 percorsi</a:t>
            </a:r>
            <a:r>
              <a:rPr lang="it-IT" sz="2400" dirty="0">
                <a:solidFill>
                  <a:schemeClr val="tx1"/>
                </a:solidFill>
              </a:rPr>
              <a:t>, obiettivo finale del PNRR (nell'accezione sopra descritta di "percorsi individuali svolti").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CEC17DE1-337F-CD48-8681-8AA3176A9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64B3-51DE-8644-B6B4-083278FEB3BB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25976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8ADD066A-4D17-874D-50F4-03BD5177E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656001"/>
          </a:xfrm>
        </p:spPr>
        <p:txBody>
          <a:bodyPr>
            <a:normAutofit/>
          </a:bodyPr>
          <a:lstStyle/>
          <a:p>
            <a:r>
              <a:rPr lang="it-IT" sz="3600" dirty="0"/>
              <a:t>I destinatari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9DDB31A-19BA-7C11-81CB-2CF593CC6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449658"/>
            <a:ext cx="10102122" cy="4935643"/>
          </a:xfrm>
          <a:solidFill>
            <a:schemeClr val="accent3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it-IT" dirty="0">
                <a:solidFill>
                  <a:schemeClr val="tx1"/>
                </a:solidFill>
              </a:rPr>
              <a:t>a. </a:t>
            </a:r>
            <a:r>
              <a:rPr lang="it-IT" b="1" u="sng" dirty="0">
                <a:solidFill>
                  <a:schemeClr val="tx1"/>
                </a:solidFill>
              </a:rPr>
              <a:t>giovani soggetti al diritto-dovere all'istruzione e formazione</a:t>
            </a:r>
            <a:r>
              <a:rPr lang="it-IT" dirty="0">
                <a:solidFill>
                  <a:schemeClr val="tx1"/>
                </a:solidFill>
              </a:rPr>
              <a:t>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it-IT" dirty="0">
                <a:solidFill>
                  <a:schemeClr val="tx1"/>
                </a:solidFill>
              </a:rPr>
              <a:t>b. </a:t>
            </a:r>
            <a:r>
              <a:rPr lang="it-IT" b="1" u="sng" dirty="0">
                <a:solidFill>
                  <a:schemeClr val="tx1"/>
                </a:solidFill>
              </a:rPr>
              <a:t>giovani che hanno assolto o sono prosciolti dal diritto-dovere e si iscrivono al IV anno dei percorsi di </a:t>
            </a:r>
            <a:r>
              <a:rPr lang="it-IT" b="1" u="sng" dirty="0" err="1">
                <a:solidFill>
                  <a:schemeClr val="tx1"/>
                </a:solidFill>
              </a:rPr>
              <a:t>leFP</a:t>
            </a:r>
            <a:r>
              <a:rPr lang="it-IT" b="1" u="sng" dirty="0">
                <a:solidFill>
                  <a:schemeClr val="tx1"/>
                </a:solidFill>
              </a:rPr>
              <a:t> </a:t>
            </a:r>
            <a:r>
              <a:rPr lang="it-IT" dirty="0">
                <a:solidFill>
                  <a:schemeClr val="tx1"/>
                </a:solidFill>
              </a:rPr>
              <a:t>o proseguono gli studi per acquisire il diploma di istruzione secondaria superiore di secondo grado o il certificato di specializzazione tecnica superiore (IFTS);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it-IT" dirty="0">
                <a:solidFill>
                  <a:schemeClr val="tx1"/>
                </a:solidFill>
              </a:rPr>
              <a:t>c. </a:t>
            </a:r>
            <a:r>
              <a:rPr lang="it-IT" b="1" u="sng" dirty="0">
                <a:solidFill>
                  <a:schemeClr val="tx1"/>
                </a:solidFill>
              </a:rPr>
              <a:t>giovani da 17 a 25 anni che hanno assolto o siano stati prosciolti dal diritto-dovere all’istruzione</a:t>
            </a:r>
            <a:r>
              <a:rPr lang="it-IT" dirty="0">
                <a:solidFill>
                  <a:schemeClr val="tx1"/>
                </a:solidFill>
              </a:rPr>
              <a:t>, privi di titolo di studio di istruzione secondaria di secondo grado (in coerenza quanto previsto nell'Allegato alia Decisione) e che, anche a seguito di eventuali interventi di riconoscimento di crediti formativi in ingresso, si iscrivono ai percorsi duali, anche con contratto di apprendistato di I livello;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it-IT" dirty="0">
                <a:solidFill>
                  <a:schemeClr val="tx1"/>
                </a:solidFill>
              </a:rPr>
              <a:t>d. </a:t>
            </a:r>
            <a:r>
              <a:rPr lang="it-IT" b="1" u="sng" dirty="0">
                <a:solidFill>
                  <a:schemeClr val="tx1"/>
                </a:solidFill>
              </a:rPr>
              <a:t>over 17 anni che hanno assolto o siano stati prosciolti dal diritto-dovere all'istruzione, privi di titolo di studio di istruzione secondaria di primo o di secondo grado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dirty="0">
                <a:solidFill>
                  <a:schemeClr val="tx1"/>
                </a:solidFill>
              </a:rPr>
              <a:t>che, anche a seguito di interventi di riconoscimento di crediti formativi in ingresso, si iscrivono ai percorsi duali volti al conseguimento di una qualificazione di </a:t>
            </a:r>
            <a:r>
              <a:rPr lang="it-IT" dirty="0" err="1">
                <a:solidFill>
                  <a:schemeClr val="tx1"/>
                </a:solidFill>
              </a:rPr>
              <a:t>leFP</a:t>
            </a:r>
            <a:r>
              <a:rPr lang="it-IT" dirty="0">
                <a:solidFill>
                  <a:schemeClr val="tx1"/>
                </a:solidFill>
              </a:rPr>
              <a:t> o di IFTS o di una certificazione di singole unita di competenza delle suddette qualificazioni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1AC6D63-5890-044A-833D-1DE6ABA3F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64B3-51DE-8644-B6B4-083278FEB3BB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42045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8ADD066A-4D17-874D-50F4-03BD5177E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671500"/>
          </a:xfrm>
        </p:spPr>
        <p:txBody>
          <a:bodyPr>
            <a:normAutofit/>
          </a:bodyPr>
          <a:lstStyle/>
          <a:p>
            <a:r>
              <a:rPr lang="it-IT" sz="3600" dirty="0"/>
              <a:t>I soggetti erogatori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9DDB31A-19BA-7C11-81CB-2CF593CC6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549831"/>
            <a:ext cx="10178322" cy="4546738"/>
          </a:xfrm>
          <a:solidFill>
            <a:schemeClr val="accent3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it-IT" sz="2200" b="1" dirty="0">
                <a:solidFill>
                  <a:schemeClr val="tx1"/>
                </a:solidFill>
              </a:rPr>
              <a:t>I soggetti accreditati dalle Regioni </a:t>
            </a:r>
            <a:r>
              <a:rPr lang="it-IT" sz="2200" dirty="0">
                <a:solidFill>
                  <a:schemeClr val="tx1"/>
                </a:solidFill>
              </a:rPr>
              <a:t>per </a:t>
            </a:r>
            <a:r>
              <a:rPr lang="it-IT" sz="2200" dirty="0" err="1">
                <a:solidFill>
                  <a:schemeClr val="tx1"/>
                </a:solidFill>
              </a:rPr>
              <a:t>I'erogazione</a:t>
            </a:r>
            <a:r>
              <a:rPr lang="it-IT" sz="2200" dirty="0">
                <a:solidFill>
                  <a:schemeClr val="tx1"/>
                </a:solidFill>
              </a:rPr>
              <a:t> dei percorsi di </a:t>
            </a:r>
            <a:r>
              <a:rPr lang="it-IT" sz="2200" dirty="0" err="1">
                <a:solidFill>
                  <a:schemeClr val="tx1"/>
                </a:solidFill>
              </a:rPr>
              <a:t>leFP</a:t>
            </a:r>
            <a:r>
              <a:rPr lang="it-IT" sz="2200" dirty="0">
                <a:solidFill>
                  <a:schemeClr val="tx1"/>
                </a:solidFill>
              </a:rPr>
              <a:t>, dei percorsi di IFTS e dei percorsi di formazione superiore;</a:t>
            </a:r>
          </a:p>
          <a:p>
            <a:pPr marL="514350" indent="-514350">
              <a:buAutoNum type="arabicPeriod"/>
            </a:pPr>
            <a:r>
              <a:rPr lang="it-IT" sz="2200" b="1" dirty="0">
                <a:solidFill>
                  <a:schemeClr val="tx1"/>
                </a:solidFill>
              </a:rPr>
              <a:t>Le istituzioni formative o le scuole professionali </a:t>
            </a:r>
            <a:r>
              <a:rPr lang="it-IT" sz="2200" dirty="0">
                <a:solidFill>
                  <a:schemeClr val="tx1"/>
                </a:solidFill>
              </a:rPr>
              <a:t>provinciali delle Province autonome di Trento e Bolzano che erogano percorsi di </a:t>
            </a:r>
            <a:r>
              <a:rPr lang="it-IT" sz="2200" dirty="0" err="1">
                <a:solidFill>
                  <a:schemeClr val="tx1"/>
                </a:solidFill>
              </a:rPr>
              <a:t>leFP</a:t>
            </a:r>
            <a:r>
              <a:rPr lang="it-IT" sz="2200" dirty="0">
                <a:solidFill>
                  <a:schemeClr val="tx1"/>
                </a:solidFill>
              </a:rPr>
              <a:t>;</a:t>
            </a:r>
          </a:p>
          <a:p>
            <a:pPr marL="514350" indent="-514350">
              <a:buAutoNum type="arabicPeriod"/>
            </a:pPr>
            <a:r>
              <a:rPr lang="it-IT" sz="2200" b="1" dirty="0">
                <a:solidFill>
                  <a:schemeClr val="tx1"/>
                </a:solidFill>
              </a:rPr>
              <a:t>Le Fondazioni ITS </a:t>
            </a:r>
            <a:r>
              <a:rPr lang="it-IT" sz="2200" dirty="0">
                <a:solidFill>
                  <a:schemeClr val="tx1"/>
                </a:solidFill>
              </a:rPr>
              <a:t>se erogatori di percorsi IFTS;</a:t>
            </a:r>
          </a:p>
          <a:p>
            <a:pPr marL="514350" indent="-514350">
              <a:buAutoNum type="arabicPeriod"/>
            </a:pPr>
            <a:r>
              <a:rPr lang="it-IT" sz="2200" b="1" dirty="0">
                <a:solidFill>
                  <a:schemeClr val="tx1"/>
                </a:solidFill>
              </a:rPr>
              <a:t>Gli istituti scolastici e i CPIA </a:t>
            </a:r>
            <a:r>
              <a:rPr lang="it-IT" sz="2200" dirty="0">
                <a:solidFill>
                  <a:schemeClr val="tx1"/>
                </a:solidFill>
              </a:rPr>
              <a:t>che erogano percorsi di </a:t>
            </a:r>
            <a:r>
              <a:rPr lang="it-IT" sz="2200" dirty="0" err="1">
                <a:solidFill>
                  <a:schemeClr val="tx1"/>
                </a:solidFill>
              </a:rPr>
              <a:t>leFP</a:t>
            </a:r>
            <a:r>
              <a:rPr lang="it-IT" sz="2200" dirty="0">
                <a:solidFill>
                  <a:schemeClr val="tx1"/>
                </a:solidFill>
              </a:rPr>
              <a:t> in regime di sussidiarietà. (Questi percorsi non sono finanziati ma concorrono al raggiungimento del Target finale del PNRR).</a:t>
            </a:r>
          </a:p>
          <a:p>
            <a:pPr marL="0" indent="0">
              <a:buNone/>
            </a:pPr>
            <a:r>
              <a:rPr lang="it-IT" sz="2200" i="1" dirty="0">
                <a:solidFill>
                  <a:schemeClr val="tx1"/>
                </a:solidFill>
              </a:rPr>
              <a:t>Restano, in ogni caso, ammissibili a finanziamento a valere sul Programma i percorsi integrate individuali o individualizzati volti a favorite </a:t>
            </a:r>
            <a:r>
              <a:rPr lang="it-IT" sz="2200" i="1" dirty="0" err="1">
                <a:solidFill>
                  <a:schemeClr val="tx1"/>
                </a:solidFill>
              </a:rPr>
              <a:t>I'accessibilità</a:t>
            </a:r>
            <a:r>
              <a:rPr lang="it-IT" sz="2200" i="1" dirty="0">
                <a:solidFill>
                  <a:schemeClr val="tx1"/>
                </a:solidFill>
              </a:rPr>
              <a:t> e la personalizzazione dei percorsi e a contrastare la dispersione e </a:t>
            </a:r>
            <a:r>
              <a:rPr lang="it-IT" sz="2200" i="1" dirty="0" err="1">
                <a:solidFill>
                  <a:schemeClr val="tx1"/>
                </a:solidFill>
              </a:rPr>
              <a:t>I'insuccesso</a:t>
            </a:r>
            <a:r>
              <a:rPr lang="it-IT" sz="2200" i="1" dirty="0">
                <a:solidFill>
                  <a:schemeClr val="tx1"/>
                </a:solidFill>
              </a:rPr>
              <a:t> formativo.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3876319-3D21-BB48-B56E-F4399E3C5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64B3-51DE-8644-B6B4-083278FEB3BB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56922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8ADD066A-4D17-874D-50F4-03BD5177E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609507"/>
          </a:xfrm>
        </p:spPr>
        <p:txBody>
          <a:bodyPr>
            <a:normAutofit/>
          </a:bodyPr>
          <a:lstStyle/>
          <a:p>
            <a:r>
              <a:rPr lang="it-IT" sz="3600" dirty="0"/>
              <a:t>Modalità didattiche 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9DDB31A-19BA-7C11-81CB-2CF593CC6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604076"/>
            <a:ext cx="10178322" cy="4626243"/>
          </a:xfrm>
          <a:solidFill>
            <a:schemeClr val="accent3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it-IT" sz="2400" b="1" u="sng" dirty="0">
                <a:solidFill>
                  <a:schemeClr val="tx1"/>
                </a:solidFill>
              </a:rPr>
              <a:t>Alternanza simulata</a:t>
            </a:r>
            <a:r>
              <a:rPr lang="it-IT" sz="2400" dirty="0">
                <a:solidFill>
                  <a:schemeClr val="tx1"/>
                </a:solidFill>
              </a:rPr>
              <a:t>: percorsi di apprendimento e/o orientamento in assetto esperienziale simulate presso </a:t>
            </a:r>
            <a:r>
              <a:rPr lang="it-IT" sz="2400" dirty="0" err="1">
                <a:solidFill>
                  <a:schemeClr val="tx1"/>
                </a:solidFill>
              </a:rPr>
              <a:t>I’istituzione</a:t>
            </a:r>
            <a:r>
              <a:rPr lang="it-IT" sz="2400" dirty="0">
                <a:solidFill>
                  <a:schemeClr val="tx1"/>
                </a:solidFill>
              </a:rPr>
              <a:t> formativa o nell'ambito di visite in contesti produttivi aziendali, di norma, rivolti ad allievi di età inferiore ai 15 anni, definiti a partire dalle prassi consolidate con la sperimentazione duale nella prospettiva di una progressiva modellizzazione dei percorsi.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2400" i="1" dirty="0">
                <a:solidFill>
                  <a:schemeClr val="tx1"/>
                </a:solidFill>
              </a:rPr>
              <a:t>Nell'alternanza simulata rientrano anche le ore di laboratori per il recupero e il sostegno degli apprendimenti (LARSA). Possono costituire un prezioso supporto didattico per le tematiche trasversali di grande importanza per il duale, quali la formazione e cultura della sicurezza sul lavoro, la responsabilità sociale di impresa e le competenze di </a:t>
            </a:r>
            <a:r>
              <a:rPr lang="it-IT" sz="2400" i="1" dirty="0" err="1">
                <a:solidFill>
                  <a:schemeClr val="tx1"/>
                </a:solidFill>
              </a:rPr>
              <a:t>imprenditività</a:t>
            </a:r>
            <a:r>
              <a:rPr lang="it-IT" sz="2400" i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A4CD668-0D4C-2F43-B641-36BE2F1DD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64B3-51DE-8644-B6B4-083278FEB3BB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72267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9DDB31A-19BA-7C11-81CB-2CF593CC6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697425"/>
            <a:ext cx="10178322" cy="5548392"/>
          </a:xfrm>
          <a:solidFill>
            <a:schemeClr val="accent3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>
                <a:solidFill>
                  <a:schemeClr val="tx1"/>
                </a:solidFill>
              </a:rPr>
              <a:t>2. </a:t>
            </a:r>
            <a:r>
              <a:rPr lang="it-IT" sz="2400" b="1" dirty="0">
                <a:solidFill>
                  <a:schemeClr val="tx1"/>
                </a:solidFill>
              </a:rPr>
              <a:t>Alternanza rafforzata</a:t>
            </a:r>
            <a:r>
              <a:rPr lang="it-IT" sz="2400" dirty="0">
                <a:solidFill>
                  <a:schemeClr val="tx1"/>
                </a:solidFill>
              </a:rPr>
              <a:t>: percorsi di apprendimento in assetto esperienziale in impresa, definiti a partire dalle prassi consolidate con la sperimentazione duale nella prospettiva di una progressiva modellizzazione dei percorsi. </a:t>
            </a:r>
            <a:r>
              <a:rPr lang="it-IT" sz="2400" b="1" i="1" dirty="0">
                <a:solidFill>
                  <a:schemeClr val="tx1"/>
                </a:solidFill>
              </a:rPr>
              <a:t>Nell’ambito dell'alternanza rafforzata viene ricompresa </a:t>
            </a:r>
            <a:r>
              <a:rPr lang="it-IT" sz="2400" b="1" i="1" dirty="0" err="1">
                <a:solidFill>
                  <a:schemeClr val="tx1"/>
                </a:solidFill>
              </a:rPr>
              <a:t>I’impresa</a:t>
            </a:r>
            <a:r>
              <a:rPr lang="it-IT" sz="2400" b="1" i="1" dirty="0">
                <a:solidFill>
                  <a:schemeClr val="tx1"/>
                </a:solidFill>
              </a:rPr>
              <a:t> formativa</a:t>
            </a:r>
            <a:r>
              <a:rPr lang="it-IT" sz="2400" dirty="0">
                <a:solidFill>
                  <a:schemeClr val="tx1"/>
                </a:solidFill>
              </a:rPr>
              <a:t>, intesa come percorso di apprendimento in assetto esperienziale svolto presso una organizzazione no profit interna o esterna all'istituzione formativa, anche costituita ad hoc per il coinvolgimento diretto degli allievi nell'erogazione di servizi o produzioni di beni;</a:t>
            </a:r>
          </a:p>
          <a:p>
            <a:pPr marL="0" indent="0">
              <a:buNone/>
            </a:pPr>
            <a:endParaRPr lang="it-IT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2400" dirty="0">
                <a:solidFill>
                  <a:schemeClr val="tx1"/>
                </a:solidFill>
              </a:rPr>
              <a:t>3. </a:t>
            </a:r>
            <a:r>
              <a:rPr lang="it-IT" sz="2400" b="1" u="sng" dirty="0">
                <a:solidFill>
                  <a:schemeClr val="tx1"/>
                </a:solidFill>
              </a:rPr>
              <a:t>Apprendistato duale</a:t>
            </a:r>
            <a:r>
              <a:rPr lang="it-IT" sz="2400" dirty="0">
                <a:solidFill>
                  <a:schemeClr val="tx1"/>
                </a:solidFill>
              </a:rPr>
              <a:t>: percorsi di apprendistato per la qualifica e il diploma professionale, il diploma di istruzione secondaria superiore e il certificate di specializzazione tecnica superiore ai sensi e per gli effetti dell'art. 43 del </a:t>
            </a:r>
            <a:r>
              <a:rPr lang="it-IT" sz="2400" dirty="0" err="1">
                <a:solidFill>
                  <a:schemeClr val="tx1"/>
                </a:solidFill>
              </a:rPr>
              <a:t>D.lgs</a:t>
            </a:r>
            <a:r>
              <a:rPr lang="it-IT" sz="2400" dirty="0">
                <a:solidFill>
                  <a:schemeClr val="tx1"/>
                </a:solidFill>
              </a:rPr>
              <a:t> n. 81/2015.</a:t>
            </a:r>
          </a:p>
          <a:p>
            <a:pPr marL="0" indent="0">
              <a:buNone/>
            </a:pPr>
            <a:endParaRPr lang="it-IT" sz="2400" dirty="0">
              <a:solidFill>
                <a:schemeClr val="tx1"/>
              </a:solidFill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DF23065-5E29-254D-8C01-65B34B357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64B3-51DE-8644-B6B4-083278FEB3BB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41730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8ADD066A-4D17-874D-50F4-03BD5177E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656001"/>
          </a:xfrm>
        </p:spPr>
        <p:txBody>
          <a:bodyPr>
            <a:normAutofit fontScale="90000"/>
          </a:bodyPr>
          <a:lstStyle/>
          <a:p>
            <a:r>
              <a:rPr lang="it-IT" sz="3600" dirty="0"/>
              <a:t>Un focus comune: Competenze digitali per tutti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9DDB31A-19BA-7C11-81CB-2CF593CC6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812264"/>
            <a:ext cx="3929922" cy="3789535"/>
          </a:xfrm>
          <a:solidFill>
            <a:schemeClr val="accent3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it-IT" sz="2600" b="1" i="1" dirty="0">
                <a:solidFill>
                  <a:schemeClr val="tx1"/>
                </a:solidFill>
              </a:rPr>
              <a:t>Tutti i percorsi duali, in diritto-dovere, prevedono tra gli obiettivi di apprendimento il raggiungimento minimo del livello 3 (intermedio) del </a:t>
            </a:r>
            <a:r>
              <a:rPr lang="it-IT" sz="2600" b="1" i="1" dirty="0" err="1">
                <a:solidFill>
                  <a:schemeClr val="tx1"/>
                </a:solidFill>
              </a:rPr>
              <a:t>Digcomp</a:t>
            </a:r>
            <a:r>
              <a:rPr lang="it-IT" sz="2600" b="1" i="1" dirty="0">
                <a:solidFill>
                  <a:schemeClr val="tx1"/>
                </a:solidFill>
              </a:rPr>
              <a:t> 2.1,</a:t>
            </a:r>
            <a:r>
              <a:rPr lang="it-IT" sz="2600" dirty="0">
                <a:solidFill>
                  <a:schemeClr val="tx1"/>
                </a:solidFill>
              </a:rPr>
              <a:t> per un ammontare pari al 40% delle risorse assegnate.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3C71D9B2-BF0D-474B-B49C-24D62535F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64B3-51DE-8644-B6B4-083278FEB3BB}" type="slidenum">
              <a:rPr lang="it-IT" smtClean="0"/>
              <a:t>27</a:t>
            </a:fld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088466B-348A-5847-B4D5-E98026934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144" y="1296591"/>
            <a:ext cx="5246913" cy="482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0789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D25F16-A7A5-4940-B89B-3DD401CA5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371601"/>
          </a:xfrm>
        </p:spPr>
        <p:txBody>
          <a:bodyPr>
            <a:normAutofit/>
          </a:bodyPr>
          <a:lstStyle/>
          <a:p>
            <a:r>
              <a:rPr lang="it-IT" sz="4400" dirty="0"/>
              <a:t>5. Possibili Implicazioni per lo sviluppo del curricolo della </a:t>
            </a:r>
            <a:r>
              <a:rPr lang="it-IT" sz="4400" dirty="0" err="1"/>
              <a:t>iefp</a:t>
            </a:r>
            <a:endParaRPr lang="it-IT" sz="4400" dirty="0"/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EA364238-5293-2D44-AC46-D2AB4BA437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6729341"/>
              </p:ext>
            </p:extLst>
          </p:nvPr>
        </p:nvGraphicFramePr>
        <p:xfrm>
          <a:off x="1251678" y="1920240"/>
          <a:ext cx="1017905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0409">
                  <a:extLst>
                    <a:ext uri="{9D8B030D-6E8A-4147-A177-3AD203B41FA5}">
                      <a16:colId xmlns:a16="http://schemas.microsoft.com/office/drawing/2014/main" val="81205471"/>
                    </a:ext>
                  </a:extLst>
                </a:gridCol>
                <a:gridCol w="1961804">
                  <a:extLst>
                    <a:ext uri="{9D8B030D-6E8A-4147-A177-3AD203B41FA5}">
                      <a16:colId xmlns:a16="http://schemas.microsoft.com/office/drawing/2014/main" val="3830487887"/>
                    </a:ext>
                  </a:extLst>
                </a:gridCol>
                <a:gridCol w="2477193">
                  <a:extLst>
                    <a:ext uri="{9D8B030D-6E8A-4147-A177-3AD203B41FA5}">
                      <a16:colId xmlns:a16="http://schemas.microsoft.com/office/drawing/2014/main" val="3834433789"/>
                    </a:ext>
                  </a:extLst>
                </a:gridCol>
                <a:gridCol w="1895301">
                  <a:extLst>
                    <a:ext uri="{9D8B030D-6E8A-4147-A177-3AD203B41FA5}">
                      <a16:colId xmlns:a16="http://schemas.microsoft.com/office/drawing/2014/main" val="1111427999"/>
                    </a:ext>
                  </a:extLst>
                </a:gridCol>
                <a:gridCol w="1904343">
                  <a:extLst>
                    <a:ext uri="{9D8B030D-6E8A-4147-A177-3AD203B41FA5}">
                      <a16:colId xmlns:a16="http://schemas.microsoft.com/office/drawing/2014/main" val="26225941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it-IT" dirty="0"/>
                    </a:p>
                    <a:p>
                      <a:r>
                        <a:rPr lang="it-IT" dirty="0"/>
                        <a:t>Ambiti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Proposta e approccio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Curricolo esplicito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Curricolo implicito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Comunità educativa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8495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i="1" dirty="0" err="1"/>
                        <a:t>Saperi</a:t>
                      </a:r>
                      <a:r>
                        <a:rPr lang="it-IT" b="1" i="1" dirty="0"/>
                        <a:t> e competenze richiesti (dalla verticalizzazione della filiera)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Aumento livelli di alfabetizzazione di base e capacità di astrazione/ formalizzazione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Maggiore rilevanza delle competenze relative a linguaggi, STEM e digitale)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Maggiore attenzione alle competenze trasversali (</a:t>
                      </a:r>
                      <a:r>
                        <a:rPr lang="it-IT" i="1" dirty="0"/>
                        <a:t>soft</a:t>
                      </a:r>
                      <a:r>
                        <a:rPr lang="it-IT" dirty="0"/>
                        <a:t>) e alla cittadinanza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Forte cooperazione tra formatori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9832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b="1" i="1" dirty="0"/>
                    </a:p>
                    <a:p>
                      <a:r>
                        <a:rPr lang="it-IT" b="1" i="1" dirty="0"/>
                        <a:t>Didattica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  <a:p>
                      <a:r>
                        <a:rPr lang="it-IT" dirty="0"/>
                        <a:t>Interdisciplinarietà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Attenzione alla valutazione e alla certificazione (anche in vista dei possibili passaggi)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Cura della personalizzazione (in funzione delle vocazioni e dei talenti)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Coinvolgimento e valorizzazione del protagonismo degli allievi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3048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b="1" i="1" dirty="0"/>
                    </a:p>
                    <a:p>
                      <a:r>
                        <a:rPr lang="it-IT" b="1" i="1" dirty="0"/>
                        <a:t>Organizzazione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Co-progettazione con le aziende e il mondo del lavoro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sviluppo dell’innovazione metodologica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Flessibilità nella gestione degli spazi e dei tempi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Formazione formatori e direttori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61439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8167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0E571BE-DB41-6648-8A67-D635C0398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/>
              <a:t>Alcune sfide aperte per la </a:t>
            </a:r>
            <a:r>
              <a:rPr lang="it-IT" sz="4000" dirty="0" err="1"/>
              <a:t>iefp</a:t>
            </a:r>
            <a:r>
              <a:rPr lang="it-IT" sz="4000" dirty="0"/>
              <a:t> a livello di sistema …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97C48E1-654F-B54D-B442-B2F11BFF02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061555"/>
            <a:ext cx="10178322" cy="4172989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it-IT" sz="2400" b="1" dirty="0">
                <a:solidFill>
                  <a:schemeClr val="tx1"/>
                </a:solidFill>
              </a:rPr>
              <a:t>La tenuta del nuovo modello della filiera</a:t>
            </a:r>
            <a:r>
              <a:rPr lang="it-IT" sz="2400" dirty="0">
                <a:solidFill>
                  <a:schemeClr val="tx1"/>
                </a:solidFill>
              </a:rPr>
              <a:t>:  </a:t>
            </a:r>
            <a:r>
              <a:rPr lang="it-IT" sz="2400" b="1" dirty="0">
                <a:solidFill>
                  <a:schemeClr val="tx1"/>
                </a:solidFill>
              </a:rPr>
              <a:t>4 (3+1) + 2;  </a:t>
            </a:r>
            <a:r>
              <a:rPr lang="it-IT" sz="2400" i="1" dirty="0">
                <a:solidFill>
                  <a:schemeClr val="tx1"/>
                </a:solidFill>
              </a:rPr>
              <a:t>effetto selettivo per i nostri allievi? innalzamento dei livelli di ingresso? Rischio marginalizzazione della </a:t>
            </a:r>
            <a:r>
              <a:rPr lang="it-IT" sz="2400" i="1" dirty="0" err="1">
                <a:solidFill>
                  <a:schemeClr val="tx1"/>
                </a:solidFill>
              </a:rPr>
              <a:t>IeFP</a:t>
            </a:r>
            <a:r>
              <a:rPr lang="it-IT" sz="2400" i="1" dirty="0">
                <a:solidFill>
                  <a:schemeClr val="tx1"/>
                </a:solidFill>
              </a:rPr>
              <a:t>?</a:t>
            </a:r>
          </a:p>
          <a:p>
            <a:r>
              <a:rPr lang="it-IT" sz="2400" dirty="0">
                <a:solidFill>
                  <a:schemeClr val="tx1"/>
                </a:solidFill>
              </a:rPr>
              <a:t>La </a:t>
            </a:r>
            <a:r>
              <a:rPr lang="it-IT" sz="2400" u="sng" dirty="0">
                <a:solidFill>
                  <a:schemeClr val="tx1"/>
                </a:solidFill>
              </a:rPr>
              <a:t>dimensione verticale</a:t>
            </a:r>
            <a:r>
              <a:rPr lang="it-IT" sz="2400" dirty="0">
                <a:solidFill>
                  <a:schemeClr val="tx1"/>
                </a:solidFill>
              </a:rPr>
              <a:t> (es. </a:t>
            </a:r>
            <a:r>
              <a:rPr lang="it-IT" sz="2400" i="1" dirty="0">
                <a:solidFill>
                  <a:schemeClr val="tx1"/>
                </a:solidFill>
              </a:rPr>
              <a:t>come garantire la progressività dei percorsi curriculari fino al post-diploma</a:t>
            </a:r>
            <a:r>
              <a:rPr lang="it-IT" sz="2400" dirty="0">
                <a:solidFill>
                  <a:schemeClr val="tx1"/>
                </a:solidFill>
              </a:rPr>
              <a:t>) </a:t>
            </a:r>
            <a:r>
              <a:rPr lang="it-IT" sz="2400" u="sng" dirty="0">
                <a:solidFill>
                  <a:schemeClr val="tx1"/>
                </a:solidFill>
              </a:rPr>
              <a:t>e orizzontale del curricolo</a:t>
            </a:r>
            <a:r>
              <a:rPr lang="it-IT" sz="2400" dirty="0">
                <a:solidFill>
                  <a:schemeClr val="tx1"/>
                </a:solidFill>
              </a:rPr>
              <a:t> (es. </a:t>
            </a:r>
            <a:r>
              <a:rPr lang="it-IT" sz="2400" i="1" dirty="0">
                <a:solidFill>
                  <a:schemeClr val="tx1"/>
                </a:solidFill>
              </a:rPr>
              <a:t>come garantire la funzionalità ed equità dei passaggi</a:t>
            </a:r>
            <a:r>
              <a:rPr lang="it-IT" sz="2400" dirty="0">
                <a:solidFill>
                  <a:schemeClr val="tx1"/>
                </a:solidFill>
              </a:rPr>
              <a:t>)</a:t>
            </a:r>
          </a:p>
          <a:p>
            <a:r>
              <a:rPr lang="it-IT" sz="2400" dirty="0">
                <a:solidFill>
                  <a:schemeClr val="tx1"/>
                </a:solidFill>
              </a:rPr>
              <a:t>Il </a:t>
            </a:r>
            <a:r>
              <a:rPr lang="it-IT" sz="2400" b="1" dirty="0">
                <a:solidFill>
                  <a:schemeClr val="tx1"/>
                </a:solidFill>
              </a:rPr>
              <a:t>raccordo tra curricolo </a:t>
            </a:r>
            <a:r>
              <a:rPr lang="it-IT" sz="2400" dirty="0">
                <a:solidFill>
                  <a:schemeClr val="tx1"/>
                </a:solidFill>
              </a:rPr>
              <a:t>del CFP, curricoli regionali, indicazioni nazionali ed europee; (Repertori, standard, LEP, …) </a:t>
            </a:r>
            <a:r>
              <a:rPr lang="it-IT" sz="2400" i="1" dirty="0">
                <a:solidFill>
                  <a:schemeClr val="tx1"/>
                </a:solidFill>
              </a:rPr>
              <a:t>es. la valutazione Invalsi prevista per l’accesso agli ITS, i modelli regionali di esami di qualifica e diploma, …</a:t>
            </a:r>
          </a:p>
          <a:p>
            <a:r>
              <a:rPr lang="it-IT" sz="2400" b="1" dirty="0">
                <a:solidFill>
                  <a:schemeClr val="tx1"/>
                </a:solidFill>
              </a:rPr>
              <a:t>Il riconoscimento e certificazione delle competenze </a:t>
            </a:r>
            <a:r>
              <a:rPr lang="it-IT" sz="2400" dirty="0">
                <a:solidFill>
                  <a:schemeClr val="tx1"/>
                </a:solidFill>
              </a:rPr>
              <a:t>acquisite nei diversi contesti (es. </a:t>
            </a:r>
            <a:r>
              <a:rPr lang="it-IT" sz="2400" i="1" dirty="0">
                <a:solidFill>
                  <a:schemeClr val="tx1"/>
                </a:solidFill>
              </a:rPr>
              <a:t>raccordo con la valutazione aziendale e con la formazione continua</a:t>
            </a:r>
            <a:r>
              <a:rPr lang="it-IT" sz="2400" dirty="0">
                <a:solidFill>
                  <a:schemeClr val="tx1"/>
                </a:solidFill>
              </a:rPr>
              <a:t>)</a:t>
            </a:r>
          </a:p>
          <a:p>
            <a:r>
              <a:rPr lang="it-IT" sz="2400" b="1" dirty="0">
                <a:solidFill>
                  <a:schemeClr val="tx1"/>
                </a:solidFill>
              </a:rPr>
              <a:t>Il ruolo curriculare delle esperienze dirette di lavoro </a:t>
            </a:r>
            <a:r>
              <a:rPr lang="it-IT" sz="2400" dirty="0">
                <a:solidFill>
                  <a:schemeClr val="tx1"/>
                </a:solidFill>
              </a:rPr>
              <a:t>(</a:t>
            </a:r>
            <a:r>
              <a:rPr lang="it-IT" sz="2400">
                <a:solidFill>
                  <a:schemeClr val="tx1"/>
                </a:solidFill>
              </a:rPr>
              <a:t>alternanza formativa </a:t>
            </a:r>
            <a:r>
              <a:rPr lang="it-IT" sz="2400" dirty="0">
                <a:solidFill>
                  <a:schemeClr val="tx1"/>
                </a:solidFill>
              </a:rPr>
              <a:t>e apprendistato) secondo i più accreditati </a:t>
            </a:r>
            <a:r>
              <a:rPr lang="it-IT" sz="2400">
                <a:solidFill>
                  <a:schemeClr val="tx1"/>
                </a:solidFill>
              </a:rPr>
              <a:t>modelli europei di IVET</a:t>
            </a:r>
            <a:endParaRPr lang="it-IT" sz="2400" i="1" dirty="0">
              <a:solidFill>
                <a:schemeClr val="tx1"/>
              </a:solidFill>
            </a:endParaRPr>
          </a:p>
          <a:p>
            <a:endParaRPr lang="it-IT" sz="2400" dirty="0">
              <a:solidFill>
                <a:schemeClr val="tx1"/>
              </a:solidFill>
            </a:endParaRPr>
          </a:p>
          <a:p>
            <a:endParaRPr lang="it-IT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467885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{AFAF3FAA-0849-E943-BE7A-4B2A8EDFDD00}tf10001071</Template>
  <TotalTime>1524</TotalTime>
  <Words>3552</Words>
  <Application>Microsoft Office PowerPoint</Application>
  <PresentationFormat>Widescreen</PresentationFormat>
  <Paragraphs>248</Paragraphs>
  <Slides>29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7" baseType="lpstr">
      <vt:lpstr>Arial</vt:lpstr>
      <vt:lpstr>Gill Sans MT</vt:lpstr>
      <vt:lpstr>HelveticaNeue</vt:lpstr>
      <vt:lpstr>Impact</vt:lpstr>
      <vt:lpstr>inherit</vt:lpstr>
      <vt:lpstr>TimesNewRomanPS</vt:lpstr>
      <vt:lpstr>TimesNewRomanPSMT</vt:lpstr>
      <vt:lpstr>Badge</vt:lpstr>
      <vt:lpstr>Il percorso di riforma della «filiera professionalizzante» in italia</vt:lpstr>
      <vt:lpstr>Punti principali</vt:lpstr>
      <vt:lpstr>1. l’evoluzione degli ordinamenti e del sistema di istruzione tecnica e professionale: passaggi chiave</vt:lpstr>
      <vt:lpstr>2. Le misure previste dal PNRR e le proposte di revisione in corso</vt:lpstr>
      <vt:lpstr>Presentazione standard di PowerPoint</vt:lpstr>
      <vt:lpstr>Presentazione standard di PowerPoint</vt:lpstr>
      <vt:lpstr>Un confronto tra IP e IeFP (rapporto inapp, 2022)</vt:lpstr>
      <vt:lpstr>Presentazione standard di PowerPoint</vt:lpstr>
      <vt:lpstr>3. Lo sviluppo in atto della filiera (lato MIM)</vt:lpstr>
      <vt:lpstr>Presentazione standard di PowerPoint</vt:lpstr>
      <vt:lpstr>Lo stato di avanzamento della riforma</vt:lpstr>
      <vt:lpstr>Presentazione standard di PowerPoint</vt:lpstr>
      <vt:lpstr>Presentazione standard di PowerPoint</vt:lpstr>
      <vt:lpstr>LE osservazioni degli enti di FP sull’ipotesi di riforma dell’istruzione tecnica e professionale (forma, 12.6.2023)</vt:lpstr>
      <vt:lpstr>Presentazione standard di PowerPoint</vt:lpstr>
      <vt:lpstr>la struttura dei nuovi ITS academy  (l. 99 del 15.7. 2022)</vt:lpstr>
      <vt:lpstr>Lo stato di avanzamento dei 17 decreti attuativi previsti dalla L.99/2022*</vt:lpstr>
      <vt:lpstr>Presentazione standard di PowerPoint</vt:lpstr>
      <vt:lpstr>4. Lo sviluppo in atto della filiera (lato MPLS) (missione 5 del pnrr)</vt:lpstr>
      <vt:lpstr>L’investimento per il «sistema duale» </vt:lpstr>
      <vt:lpstr>Le «Linee guida» per il duale (DM 139/2022) </vt:lpstr>
      <vt:lpstr>I Target</vt:lpstr>
      <vt:lpstr>I destinatari</vt:lpstr>
      <vt:lpstr>I soggetti erogatori</vt:lpstr>
      <vt:lpstr>Modalità didattiche </vt:lpstr>
      <vt:lpstr>Presentazione standard di PowerPoint</vt:lpstr>
      <vt:lpstr>Un focus comune: Competenze digitali per tutti</vt:lpstr>
      <vt:lpstr>5. Possibili Implicazioni per lo sviluppo del curricolo della iefp</vt:lpstr>
      <vt:lpstr>Alcune sfide aperte per la iefp a livello di sistema 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percorso di riforma della «filiera professionalizzante» in Italia</dc:title>
  <dc:creator>Arduino Salatin</dc:creator>
  <cp:lastModifiedBy>Dario Eugenio Nicoli</cp:lastModifiedBy>
  <cp:revision>45</cp:revision>
  <dcterms:created xsi:type="dcterms:W3CDTF">2023-08-29T08:41:08Z</dcterms:created>
  <dcterms:modified xsi:type="dcterms:W3CDTF">2023-08-30T13:53:36Z</dcterms:modified>
</cp:coreProperties>
</file>