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8" r:id="rId1"/>
  </p:sldMasterIdLst>
  <p:sldIdLst>
    <p:sldId id="256" r:id="rId2"/>
    <p:sldId id="258" r:id="rId3"/>
    <p:sldId id="259" r:id="rId4"/>
    <p:sldId id="261" r:id="rId5"/>
    <p:sldId id="262" r:id="rId6"/>
    <p:sldId id="260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0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83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59E57-FE1A-404B-9C07-E930A49B5591}" type="datetimeFigureOut">
              <a:rPr lang="it-IT" smtClean="0"/>
              <a:t>25/03/2021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045C0-8FA2-4906-92E8-21F040D3D02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80599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59E57-FE1A-404B-9C07-E930A49B5591}" type="datetimeFigureOut">
              <a:rPr lang="it-IT" smtClean="0"/>
              <a:t>25/03/2021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045C0-8FA2-4906-92E8-21F040D3D02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94324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59E57-FE1A-404B-9C07-E930A49B5591}" type="datetimeFigureOut">
              <a:rPr lang="it-IT" smtClean="0"/>
              <a:t>25/03/2021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045C0-8FA2-4906-92E8-21F040D3D02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0436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59E57-FE1A-404B-9C07-E930A49B5591}" type="datetimeFigureOut">
              <a:rPr lang="it-IT" smtClean="0"/>
              <a:t>25/03/2021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045C0-8FA2-4906-92E8-21F040D3D02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174580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59E57-FE1A-404B-9C07-E930A49B5591}" type="datetimeFigureOut">
              <a:rPr lang="it-IT" smtClean="0"/>
              <a:t>25/03/2021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045C0-8FA2-4906-92E8-21F040D3D02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10326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59E57-FE1A-404B-9C07-E930A49B5591}" type="datetimeFigureOut">
              <a:rPr lang="it-IT" smtClean="0"/>
              <a:t>25/03/2021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045C0-8FA2-4906-92E8-21F040D3D02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20668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59E57-FE1A-404B-9C07-E930A49B5591}" type="datetimeFigureOut">
              <a:rPr lang="it-IT" smtClean="0"/>
              <a:t>25/03/2021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045C0-8FA2-4906-92E8-21F040D3D02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32847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59E57-FE1A-404B-9C07-E930A49B5591}" type="datetimeFigureOut">
              <a:rPr lang="it-IT" smtClean="0"/>
              <a:t>25/03/2021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045C0-8FA2-4906-92E8-21F040D3D02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50754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59E57-FE1A-404B-9C07-E930A49B5591}" type="datetimeFigureOut">
              <a:rPr lang="it-IT" smtClean="0"/>
              <a:t>25/03/2021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045C0-8FA2-4906-92E8-21F040D3D02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04309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59E57-FE1A-404B-9C07-E930A49B5591}" type="datetimeFigureOut">
              <a:rPr lang="it-IT" smtClean="0"/>
              <a:t>25/03/2021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045C0-8FA2-4906-92E8-21F040D3D02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304292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59E57-FE1A-404B-9C07-E930A49B5591}" type="datetimeFigureOut">
              <a:rPr lang="it-IT" smtClean="0"/>
              <a:t>25/03/2021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045C0-8FA2-4906-92E8-21F040D3D02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83723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59E57-FE1A-404B-9C07-E930A49B5591}" type="datetimeFigureOut">
              <a:rPr lang="it-IT" smtClean="0"/>
              <a:t>25/03/2021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045C0-8FA2-4906-92E8-21F040D3D02D}" type="slidenum">
              <a:rPr lang="it-IT" smtClean="0"/>
              <a:t>‹N›</a:t>
            </a:fld>
            <a:endParaRPr lang="it-IT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62228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59E57-FE1A-404B-9C07-E930A49B5591}" type="datetimeFigureOut">
              <a:rPr lang="it-IT" smtClean="0"/>
              <a:t>25/03/2021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045C0-8FA2-4906-92E8-21F040D3D02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028296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59E57-FE1A-404B-9C07-E930A49B5591}" type="datetimeFigureOut">
              <a:rPr lang="it-IT" smtClean="0"/>
              <a:t>25/03/2021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045C0-8FA2-4906-92E8-21F040D3D02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871155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59E57-FE1A-404B-9C07-E930A49B5591}" type="datetimeFigureOut">
              <a:rPr lang="it-IT" smtClean="0"/>
              <a:t>25/03/2021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045C0-8FA2-4906-92E8-21F040D3D02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514739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59E57-FE1A-404B-9C07-E930A49B5591}" type="datetimeFigureOut">
              <a:rPr lang="it-IT" smtClean="0"/>
              <a:t>25/03/2021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045C0-8FA2-4906-92E8-21F040D3D02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729577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59E57-FE1A-404B-9C07-E930A49B5591}" type="datetimeFigureOut">
              <a:rPr lang="it-IT" smtClean="0"/>
              <a:t>25/03/2021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045C0-8FA2-4906-92E8-21F040D3D02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07540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C759E57-FE1A-404B-9C07-E930A49B5591}" type="datetimeFigureOut">
              <a:rPr lang="it-IT" smtClean="0"/>
              <a:t>25/03/2021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591045C0-8FA2-4906-92E8-21F040D3D02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9365983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  <p:sldLayoutId id="2147483878" r:id="rId10"/>
    <p:sldLayoutId id="2147483879" r:id="rId11"/>
    <p:sldLayoutId id="2147483880" r:id="rId12"/>
    <p:sldLayoutId id="2147483881" r:id="rId13"/>
    <p:sldLayoutId id="2147483882" r:id="rId14"/>
    <p:sldLayoutId id="2147483883" r:id="rId15"/>
    <p:sldLayoutId id="2147483884" r:id="rId16"/>
    <p:sldLayoutId id="2147483885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Assemblea nazionale </a:t>
            </a:r>
            <a:r>
              <a:rPr lang="it-IT" dirty="0" err="1" smtClean="0"/>
              <a:t>Ciofs-fp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b="1" dirty="0" smtClean="0"/>
              <a:t>25 marzo 2021</a:t>
            </a:r>
          </a:p>
          <a:p>
            <a:r>
              <a:rPr lang="it-IT" sz="2800" b="1" dirty="0" smtClean="0">
                <a:solidFill>
                  <a:srgbClr val="FFFF00"/>
                </a:solidFill>
              </a:rPr>
              <a:t>Relazione dell’anno</a:t>
            </a:r>
            <a:endParaRPr lang="it-IT" sz="2800" b="1" dirty="0">
              <a:solidFill>
                <a:srgbClr val="FFFF00"/>
              </a:solidFill>
            </a:endParaRPr>
          </a:p>
        </p:txBody>
      </p:sp>
      <p:pic>
        <p:nvPicPr>
          <p:cNvPr id="4" name="Immagine 3" descr="C:\Users\nicoletta\AppData\Local\Microsoft\Windows\INetCache\Content.Word\logo-verticale_ciofs-fp.jpg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503" y="1467662"/>
            <a:ext cx="2564297" cy="14308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32702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76738" y="0"/>
            <a:ext cx="10364451" cy="1596177"/>
          </a:xfrm>
        </p:spPr>
        <p:txBody>
          <a:bodyPr/>
          <a:lstStyle/>
          <a:p>
            <a:r>
              <a:rPr lang="it-IT" dirty="0" smtClean="0"/>
              <a:t>Un anno complicato!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3"/>
          </p:nvPr>
        </p:nvSpPr>
        <p:spPr>
          <a:xfrm>
            <a:off x="832293" y="1098911"/>
            <a:ext cx="10363826" cy="3424107"/>
          </a:xfrm>
        </p:spPr>
        <p:txBody>
          <a:bodyPr/>
          <a:lstStyle/>
          <a:p>
            <a:pPr marL="0" indent="0">
              <a:buNone/>
            </a:pPr>
            <a:r>
              <a:rPr lang="it-IT" dirty="0" smtClean="0"/>
              <a:t>La situazione in </a:t>
            </a:r>
            <a:r>
              <a:rPr lang="it-IT" dirty="0" err="1" smtClean="0"/>
              <a:t>italia</a:t>
            </a:r>
            <a:endParaRPr lang="it-IT" dirty="0" smtClean="0"/>
          </a:p>
          <a:p>
            <a:endParaRPr lang="it-IT" dirty="0"/>
          </a:p>
        </p:txBody>
      </p:sp>
      <p:pic>
        <p:nvPicPr>
          <p:cNvPr id="1026" name="Picture 2" descr="Coronavirus, quali dati guardare per tenere la situazione attuale  sott'occhio - Wire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32"/>
          <a:stretch/>
        </p:blipFill>
        <p:spPr bwMode="auto">
          <a:xfrm>
            <a:off x="520466" y="3888377"/>
            <a:ext cx="5558828" cy="2928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ermoscanner: sicurezza e protezione - Imat Felc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9294" y="2142904"/>
            <a:ext cx="5527251" cy="2901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tangolo 3"/>
          <p:cNvSpPr/>
          <p:nvPr/>
        </p:nvSpPr>
        <p:spPr>
          <a:xfrm>
            <a:off x="377229" y="1596177"/>
            <a:ext cx="10852087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>
                <a:latin typeface="Arial Rounded MT Bold" panose="020F0704030504030204" pitchFamily="34" charset="0"/>
              </a:rPr>
              <a:t>* Problemi strutturali, non generati, ma aggravati dalle due gravi crisi del 2008 e della pandemia: </a:t>
            </a:r>
          </a:p>
          <a:p>
            <a:pPr marL="285750" indent="-285750">
              <a:buFontTx/>
              <a:buChar char="-"/>
            </a:pPr>
            <a:r>
              <a:rPr lang="it-IT" dirty="0" smtClean="0">
                <a:latin typeface="Times New Roman" panose="02020603050405020304" pitchFamily="18" charset="0"/>
              </a:rPr>
              <a:t>il tasso di occupazione, soprattutto quello femminile, è tra i più bassi dell'Ocse, </a:t>
            </a:r>
          </a:p>
          <a:p>
            <a:pPr marL="285750" indent="-285750">
              <a:buFontTx/>
              <a:buChar char="-"/>
            </a:pPr>
            <a:r>
              <a:rPr lang="it-IT" dirty="0" smtClean="0">
                <a:latin typeface="Times New Roman" panose="02020603050405020304" pitchFamily="18" charset="0"/>
              </a:rPr>
              <a:t>la disoccupazione giovanile è ai massimi, </a:t>
            </a:r>
          </a:p>
          <a:p>
            <a:pPr marL="285750" indent="-285750">
              <a:buFontTx/>
              <a:buChar char="-"/>
            </a:pPr>
            <a:r>
              <a:rPr lang="it-IT" dirty="0" smtClean="0">
                <a:latin typeface="Times New Roman" panose="02020603050405020304" pitchFamily="18" charset="0"/>
              </a:rPr>
              <a:t>i talenti migliori cercano fortuna all'estero, </a:t>
            </a:r>
          </a:p>
          <a:p>
            <a:pPr marL="285750" indent="-285750">
              <a:buFontTx/>
              <a:buChar char="-"/>
            </a:pPr>
            <a:r>
              <a:rPr lang="it-IT" dirty="0" smtClean="0">
                <a:latin typeface="Times New Roman" panose="02020603050405020304" pitchFamily="18" charset="0"/>
              </a:rPr>
              <a:t>la natalità è ai minimi storici </a:t>
            </a:r>
            <a:br>
              <a:rPr lang="it-IT" dirty="0" smtClean="0">
                <a:latin typeface="Times New Roman" panose="02020603050405020304" pitchFamily="18" charset="0"/>
              </a:rPr>
            </a:br>
            <a:r>
              <a:rPr lang="it-IT" dirty="0" smtClean="0">
                <a:latin typeface="Times New Roman" panose="02020603050405020304" pitchFamily="18" charset="0"/>
              </a:rPr>
              <a:t>(inverno demografico – Papa Francesco)</a:t>
            </a:r>
          </a:p>
          <a:p>
            <a:pPr marL="285750" indent="-285750">
              <a:buFontTx/>
              <a:buChar char="-"/>
            </a:pPr>
            <a:r>
              <a:rPr lang="it-IT" dirty="0">
                <a:latin typeface="Times New Roman" panose="02020603050405020304" pitchFamily="18" charset="0"/>
              </a:rPr>
              <a:t>un </a:t>
            </a:r>
            <a:r>
              <a:rPr lang="it-IT" dirty="0" smtClean="0">
                <a:latin typeface="Times New Roman" panose="02020603050405020304" pitchFamily="18" charset="0"/>
              </a:rPr>
              <a:t>milione di posti di lavoro andranno persi nel prossimo futuro</a:t>
            </a:r>
          </a:p>
          <a:p>
            <a:pPr marL="285750" indent="-285750">
              <a:buFontTx/>
              <a:buChar char="-"/>
            </a:pPr>
            <a:r>
              <a:rPr lang="it-IT" dirty="0" smtClean="0">
                <a:latin typeface="Times New Roman" panose="02020603050405020304" pitchFamily="18" charset="0"/>
              </a:rPr>
              <a:t> la produttività non cresce da decenni </a:t>
            </a:r>
          </a:p>
          <a:p>
            <a:pPr marL="285750" indent="-285750">
              <a:buFontTx/>
              <a:buChar char="-"/>
            </a:pPr>
            <a:r>
              <a:rPr lang="it-IT" dirty="0" smtClean="0">
                <a:latin typeface="Times New Roman" panose="02020603050405020304" pitchFamily="18" charset="0"/>
              </a:rPr>
              <a:t>le diseguaglianze e la povertà crescono.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06724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226337" y="4084246"/>
            <a:ext cx="1033905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>
                <a:latin typeface="Times New Roman" panose="02020603050405020304" pitchFamily="18" charset="0"/>
              </a:rPr>
              <a:t>Il 23,4 % dei </a:t>
            </a:r>
            <a:r>
              <a:rPr lang="it-IT" dirty="0">
                <a:latin typeface="Times New Roman" panose="02020603050405020304" pitchFamily="18" charset="0"/>
              </a:rPr>
              <a:t>giovani italiani tra </a:t>
            </a:r>
            <a:r>
              <a:rPr lang="it-IT" dirty="0" smtClean="0">
                <a:latin typeface="Times New Roman" panose="02020603050405020304" pitchFamily="18" charset="0"/>
              </a:rPr>
              <a:t>i 15 </a:t>
            </a:r>
            <a:r>
              <a:rPr lang="it-IT" dirty="0">
                <a:latin typeface="Times New Roman" panose="02020603050405020304" pitchFamily="18" charset="0"/>
              </a:rPr>
              <a:t>e i 29 anni non studia e non lavora, </a:t>
            </a:r>
            <a:endParaRPr lang="it-IT" dirty="0" smtClean="0">
              <a:latin typeface="Times New Roman" panose="02020603050405020304" pitchFamily="18" charset="0"/>
            </a:endParaRPr>
          </a:p>
          <a:p>
            <a:r>
              <a:rPr lang="it-IT" dirty="0" smtClean="0">
                <a:latin typeface="Times New Roman" panose="02020603050405020304" pitchFamily="18" charset="0"/>
              </a:rPr>
              <a:t>i 2/3 dei </a:t>
            </a:r>
            <a:r>
              <a:rPr lang="it-IT" dirty="0">
                <a:latin typeface="Times New Roman" panose="02020603050405020304" pitchFamily="18" charset="0"/>
              </a:rPr>
              <a:t>bambini con genitori senza </a:t>
            </a:r>
            <a:r>
              <a:rPr lang="it-IT" dirty="0" smtClean="0">
                <a:latin typeface="Times New Roman" panose="02020603050405020304" pitchFamily="18" charset="0"/>
              </a:rPr>
              <a:t>istruzione superiore </a:t>
            </a:r>
            <a:r>
              <a:rPr lang="it-IT" dirty="0">
                <a:latin typeface="Times New Roman" panose="02020603050405020304" pitchFamily="18" charset="0"/>
              </a:rPr>
              <a:t>restano allo stesso livello </a:t>
            </a:r>
            <a:endParaRPr lang="it-IT" dirty="0" smtClean="0">
              <a:latin typeface="Times New Roman" panose="02020603050405020304" pitchFamily="18" charset="0"/>
            </a:endParaRPr>
          </a:p>
          <a:p>
            <a:r>
              <a:rPr lang="it-IT" dirty="0" smtClean="0">
                <a:latin typeface="Times New Roman" panose="02020603050405020304" pitchFamily="18" charset="0"/>
              </a:rPr>
              <a:t>il 62,2 </a:t>
            </a:r>
            <a:r>
              <a:rPr lang="it-IT" dirty="0">
                <a:latin typeface="Times New Roman" panose="02020603050405020304" pitchFamily="18" charset="0"/>
              </a:rPr>
              <a:t>per cento delle persone tra i 25 e </a:t>
            </a:r>
            <a:r>
              <a:rPr lang="it-IT" dirty="0" smtClean="0">
                <a:latin typeface="Times New Roman" panose="02020603050405020304" pitchFamily="18" charset="0"/>
              </a:rPr>
              <a:t>i 64 anni </a:t>
            </a:r>
            <a:r>
              <a:rPr lang="it-IT" dirty="0">
                <a:latin typeface="Times New Roman" panose="02020603050405020304" pitchFamily="18" charset="0"/>
              </a:rPr>
              <a:t>in Italia ha almeno un titolo di </a:t>
            </a:r>
            <a:r>
              <a:rPr lang="it-IT" dirty="0" smtClean="0">
                <a:latin typeface="Times New Roman" panose="02020603050405020304" pitchFamily="18" charset="0"/>
              </a:rPr>
              <a:t>studio di </a:t>
            </a:r>
            <a:r>
              <a:rPr lang="it-IT" dirty="0">
                <a:latin typeface="Times New Roman" panose="02020603050405020304" pitchFamily="18" charset="0"/>
              </a:rPr>
              <a:t>livello secondario, </a:t>
            </a:r>
            <a:endParaRPr lang="it-IT" dirty="0" smtClean="0">
              <a:latin typeface="Times New Roman" panose="02020603050405020304" pitchFamily="18" charset="0"/>
            </a:endParaRPr>
          </a:p>
          <a:p>
            <a:r>
              <a:rPr lang="it-IT" dirty="0" smtClean="0">
                <a:latin typeface="Times New Roman" panose="02020603050405020304" pitchFamily="18" charset="0"/>
              </a:rPr>
              <a:t>Il 19,6 % della popolazione ha un </a:t>
            </a:r>
            <a:r>
              <a:rPr lang="it-IT" dirty="0">
                <a:latin typeface="Times New Roman" panose="02020603050405020304" pitchFamily="18" charset="0"/>
              </a:rPr>
              <a:t>titolo di studio </a:t>
            </a:r>
            <a:r>
              <a:rPr lang="it-IT" dirty="0" smtClean="0">
                <a:latin typeface="Times New Roman" panose="02020603050405020304" pitchFamily="18" charset="0"/>
              </a:rPr>
              <a:t>terziario</a:t>
            </a:r>
          </a:p>
          <a:p>
            <a:r>
              <a:rPr lang="it-IT" dirty="0" smtClean="0">
                <a:latin typeface="Times New Roman" panose="02020603050405020304" pitchFamily="18" charset="0"/>
              </a:rPr>
              <a:t>il </a:t>
            </a:r>
            <a:r>
              <a:rPr lang="it-IT" dirty="0">
                <a:latin typeface="Times New Roman" panose="02020603050405020304" pitchFamily="18" charset="0"/>
              </a:rPr>
              <a:t>41 per cento degli </a:t>
            </a:r>
            <a:r>
              <a:rPr lang="it-IT" dirty="0" smtClean="0">
                <a:latin typeface="Times New Roman" panose="02020603050405020304" pitchFamily="18" charset="0"/>
              </a:rPr>
              <a:t>adulti partecipa </a:t>
            </a:r>
            <a:r>
              <a:rPr lang="it-IT" dirty="0">
                <a:latin typeface="Times New Roman" panose="02020603050405020304" pitchFamily="18" charset="0"/>
              </a:rPr>
              <a:t>ad attività di formazione, </a:t>
            </a:r>
            <a:endParaRPr lang="it-IT" dirty="0" smtClean="0">
              <a:latin typeface="Times New Roman" panose="02020603050405020304" pitchFamily="18" charset="0"/>
            </a:endParaRPr>
          </a:p>
          <a:p>
            <a:r>
              <a:rPr lang="it-IT" dirty="0" smtClean="0">
                <a:latin typeface="Times New Roman" panose="02020603050405020304" pitchFamily="18" charset="0"/>
              </a:rPr>
              <a:t>Il 47 % </a:t>
            </a:r>
            <a:r>
              <a:rPr lang="it-IT" dirty="0">
                <a:latin typeface="Times New Roman" panose="02020603050405020304" pitchFamily="18" charset="0"/>
              </a:rPr>
              <a:t>degli italiani è analfabeta </a:t>
            </a:r>
            <a:r>
              <a:rPr lang="it-IT" dirty="0" smtClean="0">
                <a:latin typeface="Times New Roman" panose="02020603050405020304" pitchFamily="18" charset="0"/>
              </a:rPr>
              <a:t>funzionale, cioè </a:t>
            </a:r>
            <a:r>
              <a:rPr lang="it-IT" dirty="0">
                <a:latin typeface="Times New Roman" panose="02020603050405020304" pitchFamily="18" charset="0"/>
              </a:rPr>
              <a:t>è incapace di usare in </a:t>
            </a:r>
            <a:r>
              <a:rPr lang="it-IT" dirty="0" smtClean="0">
                <a:latin typeface="Times New Roman" panose="02020603050405020304" pitchFamily="18" charset="0"/>
              </a:rPr>
              <a:t>modo efficace </a:t>
            </a:r>
            <a:r>
              <a:rPr lang="it-IT" dirty="0">
                <a:latin typeface="Times New Roman" panose="02020603050405020304" pitchFamily="18" charset="0"/>
              </a:rPr>
              <a:t>le abilità di lettura, scrittura </a:t>
            </a:r>
            <a:r>
              <a:rPr lang="it-IT" dirty="0" smtClean="0">
                <a:latin typeface="Times New Roman" panose="02020603050405020304" pitchFamily="18" charset="0"/>
              </a:rPr>
              <a:t>e calcolo </a:t>
            </a:r>
            <a:r>
              <a:rPr lang="it-IT" dirty="0">
                <a:latin typeface="Times New Roman" panose="02020603050405020304" pitchFamily="18" charset="0"/>
              </a:rPr>
              <a:t>nelle varie circostanze della </a:t>
            </a:r>
            <a:r>
              <a:rPr lang="it-IT" dirty="0" smtClean="0">
                <a:latin typeface="Times New Roman" panose="02020603050405020304" pitchFamily="18" charset="0"/>
              </a:rPr>
              <a:t>vita quotidiana</a:t>
            </a:r>
            <a:r>
              <a:rPr lang="it-IT" dirty="0">
                <a:latin typeface="Times New Roman" panose="02020603050405020304" pitchFamily="18" charset="0"/>
              </a:rPr>
              <a:t>.</a:t>
            </a:r>
            <a:endParaRPr lang="it-IT" dirty="0"/>
          </a:p>
        </p:txBody>
      </p:sp>
      <p:pic>
        <p:nvPicPr>
          <p:cNvPr id="2050" name="Picture 2" descr="Il senso civico degli italiani? Il rapporto Istat offre qualche sorpresa -  Labsu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146" y="6115572"/>
            <a:ext cx="1115676" cy="743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A maggio disoccupazione al 9,9%, record per il tasso di occupazione - la  Repubbli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8466" y="0"/>
            <a:ext cx="7260879" cy="4084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4092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76738" y="0"/>
            <a:ext cx="10364451" cy="1596177"/>
          </a:xfrm>
        </p:spPr>
        <p:txBody>
          <a:bodyPr/>
          <a:lstStyle/>
          <a:p>
            <a:r>
              <a:rPr lang="it-IT" dirty="0" smtClean="0"/>
              <a:t>Un anno complicato!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3"/>
          </p:nvPr>
        </p:nvSpPr>
        <p:spPr>
          <a:xfrm>
            <a:off x="832293" y="1098911"/>
            <a:ext cx="10363826" cy="3424107"/>
          </a:xfrm>
        </p:spPr>
        <p:txBody>
          <a:bodyPr/>
          <a:lstStyle/>
          <a:p>
            <a:pPr marL="0" indent="0">
              <a:buNone/>
            </a:pPr>
            <a:r>
              <a:rPr lang="it-IT" dirty="0" smtClean="0"/>
              <a:t>La situazione nel </a:t>
            </a:r>
            <a:r>
              <a:rPr lang="it-IT" dirty="0" err="1" smtClean="0"/>
              <a:t>ciofs-fp</a:t>
            </a:r>
            <a:endParaRPr lang="it-IT" dirty="0" smtClean="0"/>
          </a:p>
          <a:p>
            <a:endParaRPr lang="it-IT" dirty="0"/>
          </a:p>
        </p:txBody>
      </p:sp>
      <p:sp>
        <p:nvSpPr>
          <p:cNvPr id="4" name="Rettangolo 3"/>
          <p:cNvSpPr/>
          <p:nvPr/>
        </p:nvSpPr>
        <p:spPr>
          <a:xfrm>
            <a:off x="377229" y="1596177"/>
            <a:ext cx="10852087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>
                <a:latin typeface="Arial Rounded MT Bold" panose="020F0704030504030204" pitchFamily="34" charset="0"/>
              </a:rPr>
              <a:t>Le Associazioni Regionali hanno dovuto riorganizzare tutto il sistema:</a:t>
            </a:r>
          </a:p>
          <a:p>
            <a:pPr marL="285750" indent="-285750">
              <a:buFontTx/>
              <a:buChar char="-"/>
            </a:pPr>
            <a:r>
              <a:rPr lang="it-IT" dirty="0" smtClean="0">
                <a:latin typeface="Times New Roman" panose="02020603050405020304" pitchFamily="18" charset="0"/>
              </a:rPr>
              <a:t>Attrezzarsi </a:t>
            </a:r>
            <a:r>
              <a:rPr lang="it-IT" dirty="0" smtClean="0">
                <a:latin typeface="Times New Roman" panose="02020603050405020304" pitchFamily="18" charset="0"/>
              </a:rPr>
              <a:t>per la formazione a distanza</a:t>
            </a:r>
          </a:p>
          <a:p>
            <a:pPr marL="285750" indent="-285750">
              <a:buFontTx/>
              <a:buChar char="-"/>
            </a:pPr>
            <a:r>
              <a:rPr lang="it-IT" dirty="0" smtClean="0">
                <a:latin typeface="Times New Roman" panose="02020603050405020304" pitchFamily="18" charset="0"/>
              </a:rPr>
              <a:t>Evitare di perdere le ore di apprendistato e di stage (</a:t>
            </a:r>
            <a:r>
              <a:rPr lang="it-IT" dirty="0" smtClean="0">
                <a:latin typeface="Times New Roman" panose="02020603050405020304" pitchFamily="18" charset="0"/>
              </a:rPr>
              <a:t>ingegnarsi </a:t>
            </a:r>
            <a:r>
              <a:rPr lang="it-IT" dirty="0" smtClean="0">
                <a:latin typeface="Times New Roman" panose="02020603050405020304" pitchFamily="18" charset="0"/>
              </a:rPr>
              <a:t>di conseguenza) </a:t>
            </a:r>
          </a:p>
          <a:p>
            <a:pPr marL="285750" indent="-285750">
              <a:buFontTx/>
              <a:buChar char="-"/>
            </a:pPr>
            <a:r>
              <a:rPr lang="it-IT" dirty="0" smtClean="0">
                <a:latin typeface="Times New Roman" panose="02020603050405020304" pitchFamily="18" charset="0"/>
              </a:rPr>
              <a:t>Procurare dispositivi e riorganizzare gli ambienti</a:t>
            </a:r>
          </a:p>
          <a:p>
            <a:pPr marL="285750" indent="-285750">
              <a:buFontTx/>
              <a:buChar char="-"/>
            </a:pPr>
            <a:r>
              <a:rPr lang="it-IT" dirty="0" smtClean="0">
                <a:latin typeface="Times New Roman" panose="02020603050405020304" pitchFamily="18" charset="0"/>
              </a:rPr>
              <a:t>Continuare le attività di orientamento e promuovere le iscrizioni </a:t>
            </a:r>
          </a:p>
          <a:p>
            <a:pPr marL="285750" indent="-285750">
              <a:buFontTx/>
              <a:buChar char="-"/>
            </a:pPr>
            <a:r>
              <a:rPr lang="it-IT" dirty="0" smtClean="0">
                <a:latin typeface="Times New Roman" panose="02020603050405020304" pitchFamily="18" charset="0"/>
              </a:rPr>
              <a:t>Non perdere i ragazzi (e le loro famiglie)</a:t>
            </a:r>
          </a:p>
          <a:p>
            <a:pPr marL="285750" indent="-285750">
              <a:buFontTx/>
              <a:buChar char="-"/>
            </a:pPr>
            <a:r>
              <a:rPr lang="it-IT" dirty="0" smtClean="0">
                <a:latin typeface="Times New Roman" panose="02020603050405020304" pitchFamily="18" charset="0"/>
              </a:rPr>
              <a:t>Non perdere il contatto con le imprese (per i tirocini ma non solo)</a:t>
            </a:r>
          </a:p>
          <a:p>
            <a:pPr marL="285750" indent="-285750">
              <a:buFontTx/>
              <a:buChar char="-"/>
            </a:pPr>
            <a:r>
              <a:rPr lang="it-IT" dirty="0" smtClean="0">
                <a:latin typeface="Times New Roman" panose="02020603050405020304" pitchFamily="18" charset="0"/>
              </a:rPr>
              <a:t>Sostenere la comunità educante dei formatori pur a distanza</a:t>
            </a:r>
          </a:p>
          <a:p>
            <a:pPr marL="285750" indent="-285750">
              <a:buFontTx/>
              <a:buChar char="-"/>
            </a:pPr>
            <a:r>
              <a:rPr lang="it-IT" dirty="0" smtClean="0">
                <a:latin typeface="Times New Roman" panose="02020603050405020304" pitchFamily="18" charset="0"/>
              </a:rPr>
              <a:t>Essere attenti ai più poveri.</a:t>
            </a:r>
            <a:endParaRPr lang="it-IT" dirty="0"/>
          </a:p>
        </p:txBody>
      </p:sp>
      <p:pic>
        <p:nvPicPr>
          <p:cNvPr id="3074" name="Picture 2" descr="Nessuna descrizione della foto disponibile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665" y="1124047"/>
            <a:ext cx="3794499" cy="379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www.ruvochannel.com/wp-content/uploads/2021/02/RIPARTENZE-2-640x479.jpe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855"/>
          <a:stretch/>
        </p:blipFill>
        <p:spPr bwMode="auto">
          <a:xfrm>
            <a:off x="787927" y="4181500"/>
            <a:ext cx="5015345" cy="252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2726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76738" y="0"/>
            <a:ext cx="10364451" cy="1596177"/>
          </a:xfrm>
        </p:spPr>
        <p:txBody>
          <a:bodyPr/>
          <a:lstStyle/>
          <a:p>
            <a:r>
              <a:rPr lang="it-IT" dirty="0" smtClean="0"/>
              <a:t>Un anno complicato!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3"/>
          </p:nvPr>
        </p:nvSpPr>
        <p:spPr>
          <a:xfrm>
            <a:off x="832293" y="1098911"/>
            <a:ext cx="10363826" cy="3424107"/>
          </a:xfrm>
        </p:spPr>
        <p:txBody>
          <a:bodyPr/>
          <a:lstStyle/>
          <a:p>
            <a:pPr marL="0" indent="0">
              <a:buNone/>
            </a:pPr>
            <a:r>
              <a:rPr lang="it-IT" dirty="0" smtClean="0"/>
              <a:t>La situazione nel </a:t>
            </a:r>
            <a:r>
              <a:rPr lang="it-IT" dirty="0" err="1" smtClean="0"/>
              <a:t>ciofs-fp</a:t>
            </a:r>
            <a:endParaRPr lang="it-IT" dirty="0" smtClean="0"/>
          </a:p>
          <a:p>
            <a:endParaRPr lang="it-IT" dirty="0"/>
          </a:p>
        </p:txBody>
      </p:sp>
      <p:sp>
        <p:nvSpPr>
          <p:cNvPr id="4" name="Rettangolo 3"/>
          <p:cNvSpPr/>
          <p:nvPr/>
        </p:nvSpPr>
        <p:spPr>
          <a:xfrm>
            <a:off x="377229" y="1596177"/>
            <a:ext cx="1085208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>
                <a:latin typeface="Arial Rounded MT Bold" panose="020F0704030504030204" pitchFamily="34" charset="0"/>
              </a:rPr>
              <a:t>A livello nazionale abbiamo:</a:t>
            </a:r>
          </a:p>
          <a:p>
            <a:pPr marL="285750" indent="-285750">
              <a:buFontTx/>
              <a:buChar char="-"/>
            </a:pPr>
            <a:r>
              <a:rPr lang="it-IT" dirty="0" smtClean="0">
                <a:latin typeface="Times New Roman" panose="02020603050405020304" pitchFamily="18" charset="0"/>
              </a:rPr>
              <a:t>Supportato nell’attrezzare e organizzare la formazione a distanza (</a:t>
            </a:r>
            <a:r>
              <a:rPr lang="it-IT" dirty="0" err="1" smtClean="0">
                <a:latin typeface="Times New Roman" panose="02020603050405020304" pitchFamily="18" charset="0"/>
              </a:rPr>
              <a:t>Gsuite</a:t>
            </a:r>
            <a:r>
              <a:rPr lang="it-IT" dirty="0" smtClean="0">
                <a:latin typeface="Times New Roman" panose="02020603050405020304" pitchFamily="18" charset="0"/>
              </a:rPr>
              <a:t>…)</a:t>
            </a:r>
          </a:p>
          <a:p>
            <a:pPr marL="285750" indent="-285750">
              <a:buFontTx/>
              <a:buChar char="-"/>
            </a:pPr>
            <a:r>
              <a:rPr lang="it-IT" dirty="0" smtClean="0">
                <a:latin typeface="Times New Roman" panose="02020603050405020304" pitchFamily="18" charset="0"/>
              </a:rPr>
              <a:t>Promosso formazione dei formatori a livello digitale, di orientamento, di portale LAVORIAMO </a:t>
            </a:r>
          </a:p>
          <a:p>
            <a:pPr marL="285750" indent="-285750">
              <a:buFontTx/>
              <a:buChar char="-"/>
            </a:pPr>
            <a:r>
              <a:rPr lang="it-IT" dirty="0" smtClean="0">
                <a:latin typeface="Times New Roman" panose="02020603050405020304" pitchFamily="18" charset="0"/>
              </a:rPr>
              <a:t>Favorito il coinvolgimento dei ragazzi nelle Olimpiadi dell’Ambiente</a:t>
            </a:r>
          </a:p>
          <a:p>
            <a:pPr marL="285750" indent="-285750">
              <a:buFontTx/>
              <a:buChar char="-"/>
            </a:pPr>
            <a:r>
              <a:rPr lang="it-IT" dirty="0" smtClean="0">
                <a:latin typeface="Times New Roman" panose="02020603050405020304" pitchFamily="18" charset="0"/>
              </a:rPr>
              <a:t>Collegato i formatori con iniziative a distanza organizzate da Forma </a:t>
            </a:r>
          </a:p>
          <a:p>
            <a:pPr marL="285750" indent="-285750">
              <a:buFontTx/>
              <a:buChar char="-"/>
            </a:pPr>
            <a:r>
              <a:rPr lang="it-IT" dirty="0" smtClean="0">
                <a:latin typeface="Times New Roman" panose="02020603050405020304" pitchFamily="18" charset="0"/>
              </a:rPr>
              <a:t>Creato maggiori occasioni di incontro e confronto (molti consigli direttivi)</a:t>
            </a:r>
          </a:p>
          <a:p>
            <a:pPr marL="285750" indent="-285750">
              <a:buFontTx/>
              <a:buChar char="-"/>
            </a:pPr>
            <a:r>
              <a:rPr lang="it-IT" dirty="0" smtClean="0">
                <a:latin typeface="Times New Roman" panose="02020603050405020304" pitchFamily="18" charset="0"/>
              </a:rPr>
              <a:t>Prodotto strumenti per il benessere (</a:t>
            </a:r>
            <a:r>
              <a:rPr lang="it-IT" dirty="0" err="1" smtClean="0">
                <a:latin typeface="Times New Roman" panose="02020603050405020304" pitchFamily="18" charset="0"/>
              </a:rPr>
              <a:t>app</a:t>
            </a:r>
            <a:r>
              <a:rPr lang="it-IT" dirty="0" smtClean="0">
                <a:latin typeface="Times New Roman" panose="02020603050405020304" pitchFamily="18" charset="0"/>
              </a:rPr>
              <a:t> e spazio nel sito per esercizi fisici per le varie qualifiche)</a:t>
            </a:r>
            <a:endParaRPr lang="it-IT" dirty="0">
              <a:latin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it-IT" dirty="0" smtClean="0">
                <a:latin typeface="Times New Roman" panose="02020603050405020304" pitchFamily="18" charset="0"/>
              </a:rPr>
              <a:t>Aggiornato e reso più fruibile il portale LAVORIAMO</a:t>
            </a:r>
          </a:p>
          <a:p>
            <a:pPr marL="285750" indent="-285750">
              <a:buFontTx/>
              <a:buChar char="-"/>
            </a:pPr>
            <a:r>
              <a:rPr lang="it-IT" dirty="0" smtClean="0">
                <a:latin typeface="Times New Roman" panose="02020603050405020304" pitchFamily="18" charset="0"/>
              </a:rPr>
              <a:t>Emesso molti badge (certificato digitale)</a:t>
            </a:r>
          </a:p>
          <a:p>
            <a:pPr marL="285750" indent="-285750">
              <a:buFontTx/>
              <a:buChar char="-"/>
            </a:pPr>
            <a:r>
              <a:rPr lang="it-IT" dirty="0" smtClean="0">
                <a:latin typeface="Times New Roman" panose="02020603050405020304" pitchFamily="18" charset="0"/>
              </a:rPr>
              <a:t>Attivato tavoli di confronto in vista </a:t>
            </a:r>
            <a:br>
              <a:rPr lang="it-IT" dirty="0" smtClean="0">
                <a:latin typeface="Times New Roman" panose="02020603050405020304" pitchFamily="18" charset="0"/>
              </a:rPr>
            </a:br>
            <a:r>
              <a:rPr lang="it-IT" dirty="0" smtClean="0">
                <a:latin typeface="Times New Roman" panose="02020603050405020304" pitchFamily="18" charset="0"/>
              </a:rPr>
              <a:t>del Seminario </a:t>
            </a:r>
            <a:r>
              <a:rPr lang="it-IT" dirty="0" smtClean="0">
                <a:latin typeface="Times New Roman" panose="02020603050405020304" pitchFamily="18" charset="0"/>
              </a:rPr>
              <a:t>Europa</a:t>
            </a:r>
          </a:p>
          <a:p>
            <a:pPr marL="285750" indent="-285750">
              <a:buFontTx/>
              <a:buChar char="-"/>
            </a:pPr>
            <a:r>
              <a:rPr lang="it-IT" dirty="0" smtClean="0">
                <a:latin typeface="Times New Roman" panose="02020603050405020304" pitchFamily="18" charset="0"/>
              </a:rPr>
              <a:t>Seminario Europa</a:t>
            </a:r>
            <a:endParaRPr lang="it-IT" dirty="0" smtClean="0">
              <a:latin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it-IT" dirty="0" smtClean="0">
                <a:latin typeface="Times New Roman" panose="02020603050405020304" pitchFamily="18" charset="0"/>
              </a:rPr>
              <a:t>Coordinato il gruppo di lavoro </a:t>
            </a:r>
            <a:br>
              <a:rPr lang="it-IT" dirty="0" smtClean="0">
                <a:latin typeface="Times New Roman" panose="02020603050405020304" pitchFamily="18" charset="0"/>
              </a:rPr>
            </a:br>
            <a:r>
              <a:rPr lang="it-IT" dirty="0" smtClean="0">
                <a:latin typeface="Times New Roman" panose="02020603050405020304" pitchFamily="18" charset="0"/>
              </a:rPr>
              <a:t>per la sperimentazione ITS</a:t>
            </a:r>
            <a:endParaRPr lang="it-IT" dirty="0"/>
          </a:p>
        </p:txBody>
      </p:sp>
      <p:pic>
        <p:nvPicPr>
          <p:cNvPr id="4098" name="Picture 2" descr="STIAMO IMPARANDO…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9612" y="3928673"/>
            <a:ext cx="7875661" cy="3113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1916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13363" y="0"/>
            <a:ext cx="10364451" cy="1596177"/>
          </a:xfrm>
        </p:spPr>
        <p:txBody>
          <a:bodyPr/>
          <a:lstStyle/>
          <a:p>
            <a:r>
              <a:rPr lang="it-IT" dirty="0" smtClean="0"/>
              <a:t>Che cosa impariamo dalla pandemia?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3"/>
          </p:nvPr>
        </p:nvSpPr>
        <p:spPr>
          <a:xfrm>
            <a:off x="1013363" y="1262570"/>
            <a:ext cx="10363826" cy="46765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dirty="0" smtClean="0"/>
              <a:t>«</a:t>
            </a:r>
            <a:r>
              <a:rPr lang="it-IT" dirty="0" err="1" smtClean="0"/>
              <a:t>maladie</a:t>
            </a:r>
            <a:r>
              <a:rPr lang="it-IT" dirty="0" smtClean="0"/>
              <a:t>» le mal a </a:t>
            </a:r>
            <a:r>
              <a:rPr lang="it-IT" dirty="0" err="1" smtClean="0"/>
              <a:t>dit</a:t>
            </a:r>
            <a:r>
              <a:rPr lang="it-IT" dirty="0" smtClean="0"/>
              <a:t>… il male ha detto…</a:t>
            </a:r>
          </a:p>
          <a:p>
            <a:pPr marL="457200" indent="-457200">
              <a:lnSpc>
                <a:spcPct val="200000"/>
              </a:lnSpc>
              <a:buAutoNum type="arabicPeriod"/>
            </a:pPr>
            <a:r>
              <a:rPr lang="it-IT" dirty="0" smtClean="0"/>
              <a:t>Niente è scontato</a:t>
            </a:r>
          </a:p>
          <a:p>
            <a:pPr marL="457200" indent="-457200">
              <a:lnSpc>
                <a:spcPct val="200000"/>
              </a:lnSpc>
              <a:buAutoNum type="arabicPeriod"/>
            </a:pPr>
            <a:r>
              <a:rPr lang="it-IT" dirty="0" smtClean="0"/>
              <a:t>Confrontarci con il limite e i limiti</a:t>
            </a:r>
          </a:p>
          <a:p>
            <a:pPr marL="457200" indent="-457200">
              <a:lnSpc>
                <a:spcPct val="200000"/>
              </a:lnSpc>
              <a:buAutoNum type="arabicPeriod"/>
            </a:pPr>
            <a:r>
              <a:rPr lang="it-IT" dirty="0" smtClean="0"/>
              <a:t>Solo la morte è certa</a:t>
            </a:r>
          </a:p>
          <a:p>
            <a:pPr marL="457200" indent="-457200">
              <a:lnSpc>
                <a:spcPct val="200000"/>
              </a:lnSpc>
              <a:buAutoNum type="arabicPeriod"/>
            </a:pPr>
            <a:r>
              <a:rPr lang="it-IT" dirty="0" smtClean="0"/>
              <a:t>Valore dell’Incertezza e dell’insicurezza </a:t>
            </a:r>
          </a:p>
          <a:p>
            <a:pPr marL="457200" indent="-457200">
              <a:lnSpc>
                <a:spcPct val="200000"/>
              </a:lnSpc>
              <a:buAutoNum type="arabicPeriod"/>
            </a:pPr>
            <a:r>
              <a:rPr lang="it-IT" dirty="0" smtClean="0"/>
              <a:t>Noi siamo relazione</a:t>
            </a:r>
            <a:endParaRPr lang="it-IT" dirty="0"/>
          </a:p>
        </p:txBody>
      </p:sp>
      <p:pic>
        <p:nvPicPr>
          <p:cNvPr id="5122" name="Picture 2" descr="pensierodellasera - Tra Luce &amp; Oscurità | Facebook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99"/>
          <a:stretch/>
        </p:blipFill>
        <p:spPr bwMode="auto">
          <a:xfrm>
            <a:off x="9514705" y="1140736"/>
            <a:ext cx="1819275" cy="2101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Disability management in azienda: il valore dei limiti | Psicologia  Contemporane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0086" y="2121995"/>
            <a:ext cx="2450974" cy="1378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La morte in 50 frasi – Frasi Celebri .i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0248" y="3242523"/>
            <a:ext cx="3023732" cy="1421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Preoccupazione e incertezza: il futuro è nero - la Repubblic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1200" y="4566998"/>
            <a:ext cx="2655839" cy="1493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mani-unite-700x370 - OglioPoNews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44" y="5312348"/>
            <a:ext cx="2821442" cy="1491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9952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Vivere il territorio (acqua) 2 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939" y="143910"/>
            <a:ext cx="7822193" cy="5872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7508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occia">
  <a:themeElements>
    <a:clrScheme name="Blu caldo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Goccia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occia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892FADA9-420D-4323-A7A4-C1060166525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TM04033925[[fn=Goccia]]</Template>
  <TotalTime>631</TotalTime>
  <Words>475</Words>
  <Application>Microsoft Office PowerPoint</Application>
  <PresentationFormat>Widescreen</PresentationFormat>
  <Paragraphs>51</Paragraphs>
  <Slides>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2" baseType="lpstr">
      <vt:lpstr>Arial</vt:lpstr>
      <vt:lpstr>Arial Rounded MT Bold</vt:lpstr>
      <vt:lpstr>Times New Roman</vt:lpstr>
      <vt:lpstr>Tw Cen MT</vt:lpstr>
      <vt:lpstr>Goccia</vt:lpstr>
      <vt:lpstr>Assemblea nazionale Ciofs-fp</vt:lpstr>
      <vt:lpstr>Un anno complicato!</vt:lpstr>
      <vt:lpstr>Presentazione standard di PowerPoint</vt:lpstr>
      <vt:lpstr>Un anno complicato!</vt:lpstr>
      <vt:lpstr>Un anno complicato!</vt:lpstr>
      <vt:lpstr>Che cosa impariamo dalla pandemia?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Manuela Robazza</dc:creator>
  <cp:lastModifiedBy>Manuela Robazza</cp:lastModifiedBy>
  <cp:revision>13</cp:revision>
  <dcterms:created xsi:type="dcterms:W3CDTF">2021-03-24T22:20:39Z</dcterms:created>
  <dcterms:modified xsi:type="dcterms:W3CDTF">2021-03-25T20:44:45Z</dcterms:modified>
</cp:coreProperties>
</file>