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57" r:id="rId3"/>
    <p:sldId id="275" r:id="rId4"/>
    <p:sldId id="258" r:id="rId5"/>
    <p:sldId id="279" r:id="rId6"/>
    <p:sldId id="259" r:id="rId7"/>
    <p:sldId id="276" r:id="rId8"/>
    <p:sldId id="284" r:id="rId9"/>
    <p:sldId id="260" r:id="rId10"/>
    <p:sldId id="261" r:id="rId11"/>
    <p:sldId id="262" r:id="rId12"/>
    <p:sldId id="277" r:id="rId13"/>
    <p:sldId id="280" r:id="rId14"/>
    <p:sldId id="281" r:id="rId15"/>
    <p:sldId id="283" r:id="rId16"/>
    <p:sldId id="263" r:id="rId17"/>
    <p:sldId id="264" r:id="rId18"/>
    <p:sldId id="265" r:id="rId19"/>
    <p:sldId id="266" r:id="rId20"/>
    <p:sldId id="267" r:id="rId21"/>
    <p:sldId id="285" r:id="rId22"/>
    <p:sldId id="286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476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528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47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262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544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81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061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043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79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58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9123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205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180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26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258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62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625DE-E528-4B86-B580-48CA1281D2A0}" type="datetimeFigureOut">
              <a:rPr lang="it-IT" smtClean="0"/>
              <a:t>24/03/2021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91712C-AF77-4E3F-8C3C-D2B427BE76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0103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64BFD6-0A0C-4180-8C4E-655684BE3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1478" y="2065026"/>
            <a:ext cx="8491698" cy="1515533"/>
          </a:xfrm>
        </p:spPr>
        <p:txBody>
          <a:bodyPr>
            <a:normAutofit fontScale="90000"/>
          </a:bodyPr>
          <a:lstStyle/>
          <a:p>
            <a:r>
              <a:rPr lang="it-IT" dirty="0"/>
              <a:t>Piano per l’innovazione 2021 e sviluppo dei cantieri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60E7C15-8CD5-43ED-B0EE-1E9582ABB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7518" y="3580558"/>
            <a:ext cx="7766936" cy="1051235"/>
          </a:xfrm>
        </p:spPr>
        <p:txBody>
          <a:bodyPr>
            <a:normAutofit/>
          </a:bodyPr>
          <a:lstStyle/>
          <a:p>
            <a:r>
              <a:rPr lang="it-IT" sz="2400" dirty="0"/>
              <a:t>Assemblea Nazionale </a:t>
            </a:r>
            <a:r>
              <a:rPr lang="it-IT" sz="2400" dirty="0" err="1"/>
              <a:t>Ciofs-fp</a:t>
            </a:r>
            <a:r>
              <a:rPr lang="it-IT" sz="2400" dirty="0"/>
              <a:t>  </a:t>
            </a:r>
          </a:p>
          <a:p>
            <a:r>
              <a:rPr lang="it-IT" sz="2400" dirty="0"/>
              <a:t>25 marzo 2021</a:t>
            </a:r>
          </a:p>
        </p:txBody>
      </p:sp>
      <p:pic>
        <p:nvPicPr>
          <p:cNvPr id="4" name="Immagine 3" descr="C:\Users\nicoletta\AppData\Local\Microsoft\Windows\INetCache\Content.Word\logo-verticale_ciofs-fp.jpg"/>
          <p:cNvPicPr/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13" y="218284"/>
            <a:ext cx="2564297" cy="14308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8418" y="101379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54" name="Picture 6" descr="Potrebbe essere un'immagine raffigurante 4 persone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54"/>
          <a:stretch/>
        </p:blipFill>
        <p:spPr bwMode="auto">
          <a:xfrm>
            <a:off x="0" y="4870174"/>
            <a:ext cx="9477294" cy="19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Potrebbe essere un'immagine raffigurante 4 persone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2"/>
          <a:stretch/>
        </p:blipFill>
        <p:spPr bwMode="auto">
          <a:xfrm>
            <a:off x="2594112" y="1"/>
            <a:ext cx="9597887" cy="180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 descr="C:\Users\nicoletta\AppData\Local\Microsoft\Windows\INetCache\Content.Word\logo-verticale_ciofs-fp.jpg"/>
          <p:cNvPicPr/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294" y="5101711"/>
            <a:ext cx="2564297" cy="1430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89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4D0C35-14DE-429E-A7B6-5DE2F9B00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19" y="366643"/>
            <a:ext cx="8596668" cy="1320800"/>
          </a:xfrm>
        </p:spPr>
        <p:txBody>
          <a:bodyPr/>
          <a:lstStyle/>
          <a:p>
            <a:r>
              <a:rPr lang="it-IT" dirty="0"/>
              <a:t>Elementi di contesto (1)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AB5FA4-4B5B-44E5-9549-5DF50748A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759" y="1687443"/>
            <a:ext cx="8903988" cy="5260009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it-IT" dirty="0"/>
              <a:t>Situazione pandemica</a:t>
            </a:r>
          </a:p>
          <a:p>
            <a:pPr>
              <a:lnSpc>
                <a:spcPct val="200000"/>
              </a:lnSpc>
            </a:pPr>
            <a:r>
              <a:rPr lang="it-IT" dirty="0"/>
              <a:t>Il percorso di adeguamento dello Statuto per </a:t>
            </a:r>
            <a:r>
              <a:rPr lang="it-IT" dirty="0" err="1"/>
              <a:t>Runts</a:t>
            </a:r>
            <a:endParaRPr lang="it-IT" dirty="0"/>
          </a:p>
          <a:p>
            <a:pPr>
              <a:lnSpc>
                <a:spcPct val="200000"/>
              </a:lnSpc>
            </a:pPr>
            <a:r>
              <a:rPr lang="it-IT" dirty="0"/>
              <a:t>Il percorso di trasformazione della forma giuridica da Associazione  a Fondazione</a:t>
            </a:r>
          </a:p>
          <a:p>
            <a:pPr>
              <a:lnSpc>
                <a:spcPct val="200000"/>
              </a:lnSpc>
            </a:pPr>
            <a:r>
              <a:rPr lang="it-IT" dirty="0"/>
              <a:t>Il cambio della Direzione della Sede Nazionale</a:t>
            </a:r>
          </a:p>
          <a:p>
            <a:pPr>
              <a:lnSpc>
                <a:spcPct val="200000"/>
              </a:lnSpc>
            </a:pPr>
            <a:r>
              <a:rPr lang="it-IT" dirty="0"/>
              <a:t>Le nuove opportunità UE: Fondi Strutturali 2021/2017, Next Generation EU, PNRR (Piano Nazionale di Ripresa e Resilienza)</a:t>
            </a:r>
          </a:p>
          <a:p>
            <a:pPr>
              <a:lnSpc>
                <a:spcPct val="200000"/>
              </a:lnSpc>
            </a:pPr>
            <a:r>
              <a:rPr lang="it-IT" dirty="0"/>
              <a:t>Le priorità UE: transizione ecologica, digitalizzazione, contrasto alle disuguaglianze</a:t>
            </a:r>
          </a:p>
          <a:p>
            <a:pPr>
              <a:lnSpc>
                <a:spcPct val="200000"/>
              </a:lnSpc>
            </a:pPr>
            <a:r>
              <a:rPr lang="it-IT" dirty="0"/>
              <a:t>Agenda 2030 ONU per lo sviluppo sostenibile</a:t>
            </a:r>
          </a:p>
        </p:txBody>
      </p:sp>
      <p:pic>
        <p:nvPicPr>
          <p:cNvPr id="1026" name="Picture 2" descr="SARS-CoV-2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17" y="1277758"/>
            <a:ext cx="1212574" cy="121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gistro unico terzo settore, il Ministero pubblica il decreto | Ciesseti -  Novara VCO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0"/>
          <a:stretch/>
        </p:blipFill>
        <p:spPr bwMode="auto">
          <a:xfrm>
            <a:off x="6046958" y="1687443"/>
            <a:ext cx="1946847" cy="11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éléguer : Pourquoi faire ? ou Neuf fausses bonnes raisons pour ne pas  déléguer | Blog de Philippe Garin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57" y="2254713"/>
            <a:ext cx="2443862" cy="123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NEXT Generation EU: una sfida irpina | Irpinianews.it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15248" r="10972" b="15222"/>
          <a:stretch/>
        </p:blipFill>
        <p:spPr bwMode="auto">
          <a:xfrm>
            <a:off x="5247860" y="4802781"/>
            <a:ext cx="2057400" cy="78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a transizione ecologica e i suoi vantaggi – Ge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704" y="5237922"/>
            <a:ext cx="2792494" cy="115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genda 2030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826" y="6077124"/>
            <a:ext cx="2506636" cy="78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l nuovo Direttore della Sede Nazional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" t="34487" r="6303" b="25093"/>
          <a:stretch/>
        </p:blipFill>
        <p:spPr bwMode="auto">
          <a:xfrm>
            <a:off x="5519712" y="3580475"/>
            <a:ext cx="4240516" cy="75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otrebbe essere un'immagine raffigurante 4 persone"/>
          <p:cNvPicPr>
            <a:picLocks noChangeAspect="1" noChangeArrowheads="1"/>
          </p:cNvPicPr>
          <p:nvPr/>
        </p:nvPicPr>
        <p:blipFill rotWithShape="1"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2"/>
          <a:stretch/>
        </p:blipFill>
        <p:spPr bwMode="auto">
          <a:xfrm>
            <a:off x="5923722" y="1"/>
            <a:ext cx="6268277" cy="118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80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4FD74C-A8DF-422C-97CB-5C84E3985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0331"/>
            <a:ext cx="8596668" cy="1320800"/>
          </a:xfrm>
        </p:spPr>
        <p:txBody>
          <a:bodyPr/>
          <a:lstStyle/>
          <a:p>
            <a:r>
              <a:rPr lang="it-IT" dirty="0"/>
              <a:t>Elementi di contesto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A5ADA9-23BF-4A05-A6A5-937A33D5D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1530626"/>
            <a:ext cx="8796003" cy="5578387"/>
          </a:xfrm>
        </p:spPr>
        <p:txBody>
          <a:bodyPr>
            <a:normAutofit/>
          </a:bodyPr>
          <a:lstStyle/>
          <a:p>
            <a:r>
              <a:rPr lang="it-IT" dirty="0"/>
              <a:t>Sede Nazionale sempre più a servizio dello sviluppo e dell’innovazione delle AR</a:t>
            </a:r>
            <a:br>
              <a:rPr lang="it-IT" dirty="0"/>
            </a:br>
            <a:endParaRPr lang="it-IT" dirty="0"/>
          </a:p>
          <a:p>
            <a:r>
              <a:rPr lang="it-IT" dirty="0"/>
              <a:t>Piano per lo sviluppo della rete CIOFS FP verso i requisiti dell’eccellenza come sfondo integratore per i CANTIERI: ripresa di quelli attivi, avvio di nuovi cantieri</a:t>
            </a:r>
            <a:br>
              <a:rPr lang="it-IT" dirty="0"/>
            </a:br>
            <a:endParaRPr lang="it-IT" dirty="0"/>
          </a:p>
          <a:p>
            <a:pPr>
              <a:lnSpc>
                <a:spcPct val="200000"/>
              </a:lnSpc>
            </a:pPr>
            <a:r>
              <a:rPr lang="it-IT" dirty="0"/>
              <a:t>Visione complessiva tra il Piano di Sviluppo Legge 40/2021 e i CANTIERI</a:t>
            </a:r>
            <a:br>
              <a:rPr lang="it-IT" dirty="0"/>
            </a:br>
            <a:endParaRPr lang="it-IT" dirty="0"/>
          </a:p>
          <a:p>
            <a:r>
              <a:rPr lang="it-IT" dirty="0"/>
              <a:t>Riferimenti culturali: il nostro lavoro si inserisce, con la nostra specificità nel cammino della Chiesa Universale: «</a:t>
            </a:r>
            <a:r>
              <a:rPr lang="it-IT" dirty="0" err="1"/>
              <a:t>Evangelii</a:t>
            </a:r>
            <a:r>
              <a:rPr lang="it-IT" dirty="0"/>
              <a:t> </a:t>
            </a:r>
            <a:r>
              <a:rPr lang="it-IT" dirty="0" err="1"/>
              <a:t>Gaudium</a:t>
            </a:r>
            <a:r>
              <a:rPr lang="it-IT" dirty="0"/>
              <a:t>», «</a:t>
            </a:r>
            <a:r>
              <a:rPr lang="it-IT" dirty="0" err="1"/>
              <a:t>Laudato</a:t>
            </a:r>
            <a:r>
              <a:rPr lang="it-IT" dirty="0"/>
              <a:t> </a:t>
            </a:r>
            <a:r>
              <a:rPr lang="it-IT" dirty="0" err="1"/>
              <a:t>si’</a:t>
            </a:r>
            <a:r>
              <a:rPr lang="it-IT" dirty="0"/>
              <a:t>», «Fratelli tutti»</a:t>
            </a:r>
            <a:br>
              <a:rPr lang="it-IT" dirty="0"/>
            </a:br>
            <a:endParaRPr lang="it-IT" dirty="0"/>
          </a:p>
          <a:p>
            <a:r>
              <a:rPr lang="it-IT" dirty="0"/>
              <a:t>I criteri di lettura della complessità attuale alla ricerca di nuovi percorsi dopo la pandemia: TEMPO/SPAZIO; UNITA’/CONFLITTO, REALTA’/IDEA, TUTTO/PARTE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877" y="1336262"/>
            <a:ext cx="2623932" cy="64550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1" t="22018" r="1141" b="-14515"/>
          <a:stretch/>
        </p:blipFill>
        <p:spPr>
          <a:xfrm>
            <a:off x="9145778" y="1986735"/>
            <a:ext cx="2612214" cy="1963504"/>
          </a:xfrm>
          <a:prstGeom prst="rect">
            <a:avLst/>
          </a:prstGeom>
        </p:spPr>
      </p:pic>
      <p:pic>
        <p:nvPicPr>
          <p:cNvPr id="3074" name="Picture 2" descr="Laudato Si' and Fratelli Tutti: From Prayer and Reflection to Action - Fr.  Augusto Davies slides P1 - YouTub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7" t="33276" r="7363" b="4622"/>
          <a:stretch/>
        </p:blipFill>
        <p:spPr bwMode="auto">
          <a:xfrm>
            <a:off x="10823841" y="3649318"/>
            <a:ext cx="1003852" cy="15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audato Si' and Fratelli Tutti: From Prayer and Reflection to Action - Fr.  Augusto Davies slides P1 - YouTub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3" t="32357" r="42589" b="5998"/>
          <a:stretch/>
        </p:blipFill>
        <p:spPr bwMode="auto">
          <a:xfrm>
            <a:off x="9919252" y="3659257"/>
            <a:ext cx="993913" cy="155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audato Si' and Fratelli Tutti: From Prayer and Reflection to Action - Fr.  Augusto Davies slides P1 - YouTub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33058" r="72959" b="4622"/>
          <a:stretch/>
        </p:blipFill>
        <p:spPr bwMode="auto">
          <a:xfrm>
            <a:off x="9163877" y="3655419"/>
            <a:ext cx="934280" cy="157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a complessità tecnologica che diamo per scontata — SoloTablet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595" y="5227982"/>
            <a:ext cx="2652098" cy="163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tangolo 4"/>
          <p:cNvSpPr>
            <a:extLst>
              <a:ext uri="smNativeData">
                <pr:smNativeData xmlns="" xmlns:p14="http://schemas.microsoft.com/office/powerpoint/2010/main" xmlns:pr="smNativeData" val="SMDATA_16_DVR5XBMAAAAlAAAAZAAAAE0AAAAAkAAAAEgAAACQAAAASAAAAAAAAAAAAAAAAAAAAAEAAABQAAAAAAAAAAAA4D8AAAAAAADgPwAAAAAAAOA/AAAAAAAA4D8AAAAAAADgPwAAAAAAAOA/AAAAAAAA4D8AAAAAAADgPwAAAAAAAOA/AAAAAAAA4D8CAAAAjAAAAAAAAAAAAAAAD2/G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b7/k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D2/GBf///wEAAAAAAAAAAAAAAAAAAAAAAAAAAAAAAAAAAAAAAAAAAAAAAAJ/f38A2+/5A8zMzADAwP8Af39/AAAAAAAAAAAAAAAAAAAAAAAAAAAAIQAAABgAAAAUAAAAAwAAANQkAABAOAAAGCcAABAgAAAmAAAACAAAAP//////////"/>
              </a:ext>
            </a:extLst>
          </p:cNvSpPr>
          <p:nvPr/>
        </p:nvSpPr>
        <p:spPr>
          <a:xfrm>
            <a:off x="9163877" y="2529882"/>
            <a:ext cx="2723998" cy="7047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/>
          <a:lstStyle>
            <a:lvl1pPr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1pPr>
            <a:lvl2pPr marL="742950" indent="-28575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2pPr>
            <a:lvl3pPr marL="11430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3pPr>
            <a:lvl4pPr marL="16002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4pPr>
            <a:lvl5pPr marL="2057400" indent="-228600"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it-IT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lvl9pPr>
          </a:lstStyle>
          <a:p>
            <a:pPr algn="ctr">
              <a:spcBef>
                <a:spcPct val="0"/>
              </a:spcBef>
              <a:defRPr/>
            </a:pPr>
            <a:endParaRPr lang="en-GB" sz="2000" b="1" dirty="0">
              <a:solidFill>
                <a:schemeClr val="tx2">
                  <a:lumMod val="75000"/>
                </a:schemeClr>
              </a:solidFill>
              <a:latin typeface="Candara" panose="020E0502030303020204" pitchFamily="34" charset="0"/>
              <a:cs typeface="Kalinga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it-IT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Ecosistemi</a:t>
            </a:r>
            <a:r>
              <a:rPr lang="en-GB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delle</a:t>
            </a:r>
            <a:r>
              <a:rPr lang="en-GB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conoscenze</a:t>
            </a:r>
            <a:r>
              <a:rPr lang="en-GB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it-IT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ed</a:t>
            </a:r>
            <a:r>
              <a:rPr lang="en-GB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approccio</a:t>
            </a:r>
            <a:r>
              <a:rPr lang="en-GB" sz="1400" b="1" dirty="0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 del CIOFS-FP </a:t>
            </a:r>
            <a:r>
              <a:rPr lang="en-GB" sz="1400" b="1" dirty="0" err="1">
                <a:solidFill>
                  <a:srgbClr val="FF0000"/>
                </a:solidFill>
                <a:latin typeface="Candara" panose="020E0502030303020204" pitchFamily="34" charset="0"/>
                <a:cs typeface="Kalinga" pitchFamily="34" charset="0"/>
              </a:rPr>
              <a:t>Cantieri</a:t>
            </a:r>
            <a:endParaRPr lang="it-IT" altLang="en-US" sz="900" b="1" dirty="0">
              <a:solidFill>
                <a:srgbClr val="FF0000"/>
              </a:solidFill>
              <a:latin typeface="Candara" panose="020E0502030303020204" pitchFamily="34" charset="0"/>
              <a:cs typeface="Kalinga" pitchFamily="34" charset="0"/>
            </a:endParaRPr>
          </a:p>
          <a:p>
            <a:pPr algn="ctr">
              <a:defRPr lang="it-IT"/>
            </a:pPr>
            <a:endParaRPr lang="en-IE" sz="3200" b="1" dirty="0"/>
          </a:p>
        </p:txBody>
      </p:sp>
      <p:pic>
        <p:nvPicPr>
          <p:cNvPr id="11" name="Picture 6" descr="Potrebbe essere un'immagine raffigurante 4 persone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54"/>
          <a:stretch/>
        </p:blipFill>
        <p:spPr bwMode="auto">
          <a:xfrm>
            <a:off x="5903843" y="-26318"/>
            <a:ext cx="6288157" cy="131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694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82B6EF-D009-4537-8324-5F48444C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26" y="275860"/>
            <a:ext cx="7998778" cy="1320800"/>
          </a:xfrm>
        </p:spPr>
        <p:txBody>
          <a:bodyPr>
            <a:noAutofit/>
          </a:bodyPr>
          <a:lstStyle/>
          <a:p>
            <a:r>
              <a:rPr lang="it-IT" sz="5400" dirty="0"/>
              <a:t>Gli Obiettivi di sistema</a:t>
            </a:r>
            <a:br>
              <a:rPr lang="it-IT" sz="5400" dirty="0"/>
            </a:br>
            <a:r>
              <a:rPr lang="it-IT" sz="5400" dirty="0"/>
              <a:t>Bussola per il 2021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E8BD85-62D4-4DCD-9718-42F208E32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69" y="2241732"/>
            <a:ext cx="8596668" cy="3880773"/>
          </a:xfrm>
        </p:spPr>
        <p:txBody>
          <a:bodyPr>
            <a:normAutofit/>
          </a:bodyPr>
          <a:lstStyle/>
          <a:p>
            <a:r>
              <a:rPr lang="it-IT" dirty="0"/>
              <a:t>Sviluppare ulteriormente relazionalità di </a:t>
            </a:r>
            <a:r>
              <a:rPr lang="it-IT" dirty="0">
                <a:solidFill>
                  <a:srgbClr val="FF0000"/>
                </a:solidFill>
              </a:rPr>
              <a:t>RETE</a:t>
            </a:r>
            <a:r>
              <a:rPr lang="it-IT" dirty="0"/>
              <a:t> a livello politico e organizzativo con Istituzioni, Forma e CONFAP e le AR. </a:t>
            </a:r>
          </a:p>
          <a:p>
            <a:r>
              <a:rPr lang="it-IT" dirty="0"/>
              <a:t>Potenziare la </a:t>
            </a:r>
            <a:r>
              <a:rPr lang="it-IT" dirty="0">
                <a:solidFill>
                  <a:srgbClr val="FF0000"/>
                </a:solidFill>
              </a:rPr>
              <a:t>formazione</a:t>
            </a:r>
            <a:r>
              <a:rPr lang="it-IT" dirty="0"/>
              <a:t> del personale impegnato nella missione educativa della Associazione CIOFS/FP per promuovere CORRESPONSABILITÀ e CONDIVISIONE della MISSION.</a:t>
            </a:r>
          </a:p>
          <a:p>
            <a:r>
              <a:rPr lang="it-IT" dirty="0"/>
              <a:t> Esprimere, rappresentare e diffondere la </a:t>
            </a:r>
            <a:r>
              <a:rPr lang="it-IT" dirty="0">
                <a:solidFill>
                  <a:srgbClr val="FF0000"/>
                </a:solidFill>
              </a:rPr>
              <a:t>peculiarità e l’originalità del nostro modello </a:t>
            </a:r>
            <a:r>
              <a:rPr lang="it-IT" dirty="0"/>
              <a:t>formativo nella gestione integrata dei servizi di formazione, di orientamento e nei servizi al lavoro del Centro di Formazione Professionale CIOFS-FP. </a:t>
            </a:r>
          </a:p>
          <a:p>
            <a:r>
              <a:rPr lang="it-IT" dirty="0"/>
              <a:t>Promozione e sviluppo di iniziative nazionali ed europee per l’inclusione, il contrasto alle nuove povertà, in risposta agli obiettivi di sviluppo dell’agenda 2030</a:t>
            </a:r>
          </a:p>
        </p:txBody>
      </p:sp>
      <p:pic>
        <p:nvPicPr>
          <p:cNvPr id="4098" name="Picture 2" descr="QUMRAN NET - Materiale pastorale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0738">
            <a:off x="8555147" y="271996"/>
            <a:ext cx="4148406" cy="638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1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65041" y="1058199"/>
            <a:ext cx="7582084" cy="1109870"/>
          </a:xfrm>
        </p:spPr>
        <p:txBody>
          <a:bodyPr>
            <a:normAutofit fontScale="90000"/>
          </a:bodyPr>
          <a:lstStyle/>
          <a:p>
            <a:r>
              <a:rPr lang="it-IT" dirty="0"/>
              <a:t>IL PIANO DI PROMOZIONE </a:t>
            </a:r>
            <a:br>
              <a:rPr lang="it-IT" dirty="0"/>
            </a:br>
            <a:r>
              <a:rPr lang="it-IT" dirty="0"/>
              <a:t>DELL’INNOVAZIONE 2021 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341FF9D-4580-43A0-8CAC-29A207C9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041" y="2275419"/>
            <a:ext cx="11587553" cy="388077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3200" dirty="0"/>
              <a:t>Il CIOFS FP Eccellenza per l’INCLUSIONE. Piano di sviluppo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3200" dirty="0"/>
              <a:t>SEMINARIO EUROPA XXXIII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3200" dirty="0"/>
              <a:t>Piano di Internazionalizzazione CIOFS-FP – Reti e partner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3200" dirty="0"/>
              <a:t>La transizione digitale a tutti i livelli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3200" dirty="0"/>
              <a:t>Il profilo, l’identità, il lavoro dell’orientatore CIOFS-FP</a:t>
            </a:r>
          </a:p>
          <a:p>
            <a:pPr marL="514350" indent="-514350">
              <a:buFont typeface="Wingdings 3" charset="2"/>
              <a:buAutoNum type="arabicPeriod" startAt="7"/>
            </a:pPr>
            <a:r>
              <a:rPr lang="it-IT" sz="3200" dirty="0"/>
              <a:t>Campagne ed iniziative per Allievi e Formatori</a:t>
            </a:r>
          </a:p>
          <a:p>
            <a:pPr marL="514350" indent="-514350">
              <a:buFont typeface="Wingdings 3" charset="2"/>
              <a:buAutoNum type="arabicPeriod" startAt="7"/>
            </a:pPr>
            <a:r>
              <a:rPr lang="it-IT" sz="3200" dirty="0"/>
              <a:t>Piano di formazione per gli Operatori del CIOFS-FP</a:t>
            </a:r>
          </a:p>
          <a:p>
            <a:pPr marL="514350" indent="-514350">
              <a:buFont typeface="Wingdings 3" charset="2"/>
              <a:buAutoNum type="arabicPeriod" startAt="7"/>
            </a:pPr>
            <a:r>
              <a:rPr lang="it-IT" sz="3200" dirty="0"/>
              <a:t>Valutazione d’impatto sociale – redazione del Bilancio Sociale</a:t>
            </a:r>
          </a:p>
          <a:p>
            <a:pPr marL="514350" indent="-514350">
              <a:buFont typeface="Wingdings 3" charset="2"/>
              <a:buAutoNum type="arabicPeriod" startAt="7"/>
            </a:pPr>
            <a:r>
              <a:rPr lang="it-IT" sz="3200" dirty="0"/>
              <a:t>Piano Nazionale di comunicazione</a:t>
            </a:r>
          </a:p>
          <a:p>
            <a:pPr marL="514350" indent="-514350">
              <a:buFont typeface="+mj-lt"/>
              <a:buAutoNum type="arabicPeriod"/>
            </a:pPr>
            <a:endParaRPr lang="it-IT" sz="3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028" name="Picture 4" descr="Lombardia | Innodriver S3 | Contributi fondo perduto Servizi Innovazi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364" y="-244517"/>
            <a:ext cx="7430187" cy="268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 rot="16200000">
            <a:off x="-1233306" y="3977442"/>
            <a:ext cx="3711167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spc="600" dirty="0">
                <a:solidFill>
                  <a:schemeClr val="accent2"/>
                </a:solidFill>
              </a:rPr>
              <a:t>indice</a:t>
            </a:r>
          </a:p>
        </p:txBody>
      </p:sp>
    </p:spTree>
    <p:extLst>
      <p:ext uri="{BB962C8B-B14F-4D97-AF65-F5344CB8AC3E}">
        <p14:creationId xmlns:p14="http://schemas.microsoft.com/office/powerpoint/2010/main" val="49241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96F18B-630D-4398-9068-040378AC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72" y="1299816"/>
            <a:ext cx="8596668" cy="1320800"/>
          </a:xfrm>
        </p:spPr>
        <p:txBody>
          <a:bodyPr>
            <a:normAutofit/>
          </a:bodyPr>
          <a:lstStyle/>
          <a:p>
            <a:r>
              <a:rPr lang="it-IT" dirty="0"/>
              <a:t>1. Ciofs Fp Eccellenza per l’inclusione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2EAD34-D1FF-449B-B3A4-D46B2690B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72" y="2267951"/>
            <a:ext cx="8596668" cy="3880773"/>
          </a:xfrm>
        </p:spPr>
        <p:txBody>
          <a:bodyPr>
            <a:normAutofit/>
          </a:bodyPr>
          <a:lstStyle/>
          <a:p>
            <a:r>
              <a:rPr lang="it-IT" dirty="0"/>
              <a:t>REFERENTE: Franco Chiaramonte</a:t>
            </a:r>
          </a:p>
          <a:p>
            <a:r>
              <a:rPr lang="it-IT" dirty="0"/>
              <a:t>ECCELLENZA sfondo integratore per i CANTIERI</a:t>
            </a:r>
          </a:p>
          <a:p>
            <a:r>
              <a:rPr lang="it-IT" dirty="0"/>
              <a:t>4 Assi di riferimento</a:t>
            </a:r>
          </a:p>
          <a:p>
            <a:pPr marL="0" indent="0">
              <a:buNone/>
            </a:pPr>
            <a:r>
              <a:rPr lang="it-IT" dirty="0"/>
              <a:t>A. Garantire una risposta attiva/dinamica ai nuovi e vecchi bisogni rendendo disponibili soluzioni e strumenti sperimentati e mettendoli a sistema con un approccio scalabile. </a:t>
            </a:r>
          </a:p>
          <a:p>
            <a:pPr marL="0" indent="0">
              <a:buNone/>
            </a:pPr>
            <a:r>
              <a:rPr lang="it-IT" dirty="0"/>
              <a:t>B. Intercettare e anticipare la domanda di nuovi servizi e nuove skill.</a:t>
            </a:r>
          </a:p>
          <a:p>
            <a:pPr marL="0" indent="0">
              <a:buNone/>
            </a:pPr>
            <a:r>
              <a:rPr lang="it-IT" dirty="0"/>
              <a:t>C. Lavorare in rete con le imprese, stakeholder, centri di innovazione, terzo settore. </a:t>
            </a:r>
          </a:p>
          <a:p>
            <a:pPr marL="0" indent="0">
              <a:buNone/>
            </a:pPr>
            <a:r>
              <a:rPr lang="it-IT" dirty="0"/>
              <a:t>D. Aumentare la visibilità del “sistema” CIOFS-FP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2319" r="6619" b="15507"/>
          <a:stretch/>
        </p:blipFill>
        <p:spPr>
          <a:xfrm>
            <a:off x="8345556" y="188843"/>
            <a:ext cx="3776870" cy="644055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1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1D2A2-1810-4AC9-9B4A-6BCE0F1C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508" y="522356"/>
            <a:ext cx="5425292" cy="1320800"/>
          </a:xfrm>
        </p:spPr>
        <p:txBody>
          <a:bodyPr/>
          <a:lstStyle/>
          <a:p>
            <a:r>
              <a:rPr lang="it-IT" dirty="0"/>
              <a:t>CANTIERI COLLEGATI</a:t>
            </a:r>
          </a:p>
        </p:txBody>
      </p:sp>
      <p:pic>
        <p:nvPicPr>
          <p:cNvPr id="5122" name="Picture 2" descr="Formazione 4.0 – nuove opportunità per le imprese e i lavoratori - CNA PAV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557" y="904462"/>
            <a:ext cx="4961304" cy="404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EA9232-F131-4CFB-BF4F-BE542B105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95" y="1182756"/>
            <a:ext cx="9559970" cy="55916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RELAZIONE CON LE IMPRESE (NEW)</a:t>
            </a:r>
          </a:p>
          <a:p>
            <a:r>
              <a:rPr lang="it-IT" dirty="0"/>
              <a:t>REFERENTE: Massimo Peron</a:t>
            </a:r>
          </a:p>
          <a:p>
            <a:r>
              <a:rPr lang="it-IT" dirty="0"/>
              <a:t>Verso un modello Ciofs Fp di relazione con le imprese e </a:t>
            </a: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     servizi per il lavoro </a:t>
            </a:r>
            <a:r>
              <a:rPr lang="it-IT" dirty="0"/>
              <a:t>(Processo e Me</a:t>
            </a:r>
            <a:r>
              <a:rPr lang="it-IT" dirty="0">
                <a:solidFill>
                  <a:schemeClr val="tx1"/>
                </a:solidFill>
              </a:rPr>
              <a:t>todo</a:t>
            </a:r>
            <a:r>
              <a:rPr lang="it-IT" dirty="0"/>
              <a:t>)</a:t>
            </a:r>
          </a:p>
          <a:p>
            <a:r>
              <a:rPr lang="it-IT" dirty="0"/>
              <a:t>Formazione dei Direttori/Figure Apicali su </a:t>
            </a:r>
            <a:br>
              <a:rPr lang="it-IT" dirty="0"/>
            </a:br>
            <a:r>
              <a:rPr lang="it-IT" dirty="0"/>
              <a:t>rapporto strategico con imprese + Promozione e Marketing dei </a:t>
            </a:r>
            <a:r>
              <a:rPr lang="it-IT" dirty="0">
                <a:solidFill>
                  <a:schemeClr val="bg1"/>
                </a:solidFill>
              </a:rPr>
              <a:t>Servizi</a:t>
            </a:r>
          </a:p>
          <a:p>
            <a:r>
              <a:rPr lang="it-IT" dirty="0"/>
              <a:t>Formazione seminariale: Fondo nuove competenze, Fondi </a:t>
            </a:r>
            <a:r>
              <a:rPr lang="it-IT" dirty="0">
                <a:solidFill>
                  <a:schemeClr val="bg1"/>
                </a:solidFill>
              </a:rPr>
              <a:t>Interprofessionali, </a:t>
            </a:r>
            <a:br>
              <a:rPr lang="it-IT" dirty="0"/>
            </a:br>
            <a:r>
              <a:rPr lang="it-IT" dirty="0"/>
              <a:t>nuovi strumenti EU (Next Generation Eu..), </a:t>
            </a:r>
            <a:r>
              <a:rPr lang="it-IT" dirty="0" err="1"/>
              <a:t>Iefp</a:t>
            </a:r>
            <a:r>
              <a:rPr lang="it-IT" dirty="0"/>
              <a:t>/ITS per lo </a:t>
            </a:r>
            <a:r>
              <a:rPr lang="it-IT" dirty="0">
                <a:solidFill>
                  <a:schemeClr val="bg1"/>
                </a:solidFill>
              </a:rPr>
              <a:t>sviluppo della filiera </a:t>
            </a:r>
          </a:p>
          <a:p>
            <a:r>
              <a:rPr lang="it-IT" dirty="0"/>
              <a:t>Valorizzazione di </a:t>
            </a:r>
            <a:r>
              <a:rPr lang="it-IT" dirty="0" err="1"/>
              <a:t>Eduworknet</a:t>
            </a:r>
            <a:r>
              <a:rPr lang="it-IT" dirty="0"/>
              <a:t> e i suoi strumenti </a:t>
            </a:r>
          </a:p>
          <a:p>
            <a:pPr marL="0" indent="0">
              <a:buNone/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DIGITAL BADGE</a:t>
            </a:r>
          </a:p>
          <a:p>
            <a:r>
              <a:rPr lang="it-IT" dirty="0"/>
              <a:t>REFERENTE: Francesca Di Paolantonio</a:t>
            </a:r>
          </a:p>
          <a:p>
            <a:pPr marL="0" indent="0">
              <a:buNone/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SOFT SKILLS</a:t>
            </a:r>
          </a:p>
          <a:p>
            <a:r>
              <a:rPr lang="it-IT" dirty="0"/>
              <a:t>REFERENTE Federica Ruggiero</a:t>
            </a:r>
          </a:p>
          <a:p>
            <a:endParaRPr lang="it-IT" dirty="0"/>
          </a:p>
        </p:txBody>
      </p:sp>
      <p:pic>
        <p:nvPicPr>
          <p:cNvPr id="5123" name="Immagin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249" y="4224796"/>
            <a:ext cx="1767552" cy="145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SOFT SKIL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2" b="36592"/>
          <a:stretch/>
        </p:blipFill>
        <p:spPr bwMode="auto">
          <a:xfrm>
            <a:off x="4008761" y="5681392"/>
            <a:ext cx="6490252" cy="109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64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DF57B9-598B-4E3E-B78B-36ABA7DC5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14367"/>
            <a:ext cx="11406809" cy="1349406"/>
          </a:xfrm>
        </p:spPr>
        <p:txBody>
          <a:bodyPr>
            <a:normAutofit fontScale="90000"/>
          </a:bodyPr>
          <a:lstStyle/>
          <a:p>
            <a:r>
              <a:rPr lang="en-US" sz="27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“Networking of VET providers for improving quality </a:t>
            </a:r>
            <a:br>
              <a:rPr lang="en-US" sz="27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work based learning at local and transnational level”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750D66-F2CA-452B-8F2B-3701B287D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369" y="2656750"/>
            <a:ext cx="10742726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400" dirty="0"/>
              <a:t>Il progetto ha una valenza strategica rispetto all’intero sistema </a:t>
            </a:r>
            <a:r>
              <a:rPr lang="it-IT" sz="1400" dirty="0" err="1"/>
              <a:t>Ciofs</a:t>
            </a:r>
            <a:r>
              <a:rPr lang="it-IT" sz="1400" dirty="0"/>
              <a:t>-fp, in relazione a </a:t>
            </a:r>
            <a:r>
              <a:rPr lang="it-IT" sz="1400" dirty="0">
                <a:solidFill>
                  <a:srgbClr val="92D050"/>
                </a:solidFill>
              </a:rPr>
              <a:t>due importanti assi: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1400" dirty="0"/>
              <a:t>l’apprendimento in situazione di lavoro (WBL), quindi il </a:t>
            </a:r>
            <a:r>
              <a:rPr lang="it-IT" sz="1400" b="1" u="sng" dirty="0">
                <a:solidFill>
                  <a:srgbClr val="FF0000"/>
                </a:solidFill>
              </a:rPr>
              <a:t>rapporto con le imprese e il mercato del lavoro</a:t>
            </a:r>
            <a:r>
              <a:rPr lang="it-IT" sz="1400" dirty="0"/>
              <a:t> e il miglioramento dell’offerta formativa in relazione alle esigenze del mercato del lavoro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1400" dirty="0"/>
              <a:t>le mobilità, in particolare all’estero, quindi l’</a:t>
            </a:r>
            <a:r>
              <a:rPr lang="it-IT" sz="1400" b="1" u="sng" dirty="0">
                <a:solidFill>
                  <a:srgbClr val="FF0000"/>
                </a:solidFill>
              </a:rPr>
              <a:t>internazionalizzazione</a:t>
            </a:r>
            <a:r>
              <a:rPr lang="it-IT" sz="1400" dirty="0"/>
              <a:t> del sistema e della sua offerta formativa</a:t>
            </a:r>
          </a:p>
          <a:p>
            <a:pPr marL="0" indent="0">
              <a:buNone/>
            </a:pPr>
            <a:r>
              <a:rPr lang="it-IT" sz="1400" dirty="0">
                <a:solidFill>
                  <a:srgbClr val="92D050"/>
                </a:solidFill>
              </a:rPr>
              <a:t>Quali opportunità?</a:t>
            </a:r>
            <a:r>
              <a:rPr lang="it-IT" sz="1400" b="1" u="sng" dirty="0">
                <a:solidFill>
                  <a:srgbClr val="92D050"/>
                </a:solidFill>
              </a:rPr>
              <a:t> </a:t>
            </a:r>
          </a:p>
          <a:p>
            <a:pPr marL="0" indent="0">
              <a:buNone/>
            </a:pPr>
            <a:r>
              <a:rPr lang="it-IT" sz="1400" b="1" u="sng" dirty="0"/>
              <a:t>Work </a:t>
            </a:r>
            <a:r>
              <a:rPr lang="it-IT" sz="1400" b="1" u="sng" dirty="0" err="1"/>
              <a:t>Based</a:t>
            </a:r>
            <a:r>
              <a:rPr lang="it-IT" sz="1400" b="1" u="sng" dirty="0"/>
              <a:t> Learning – Apprendimento in situazione di lavoro</a:t>
            </a:r>
          </a:p>
          <a:p>
            <a:pPr marL="0" indent="0">
              <a:buNone/>
            </a:pPr>
            <a:r>
              <a:rPr lang="it-IT" sz="1400" dirty="0"/>
              <a:t>Indagine sui </a:t>
            </a:r>
            <a:r>
              <a:rPr lang="it-IT" sz="1400" u="sng" dirty="0"/>
              <a:t>risultati delle esperienze di apprendimento in situazione di lavoro</a:t>
            </a:r>
            <a:r>
              <a:rPr lang="it-IT" sz="1400" dirty="0"/>
              <a:t>. Hanno partecipato Lombardia, Veneto, Emilia Romagna, FVG, Lazio e Calabria. Ogni AR avrà il suo proprio report, articolato anche per singoli CFP</a:t>
            </a:r>
          </a:p>
          <a:p>
            <a:pPr marL="0" indent="0">
              <a:buNone/>
            </a:pPr>
            <a:r>
              <a:rPr lang="it-IT" sz="1400" dirty="0"/>
              <a:t>Messa a punto di uno </a:t>
            </a:r>
            <a:r>
              <a:rPr lang="it-IT" sz="1400" u="sng" dirty="0"/>
              <a:t>strumento</a:t>
            </a:r>
            <a:r>
              <a:rPr lang="it-IT" sz="1400" dirty="0"/>
              <a:t> (il questionario usato per l’indagine) da poter personalizzare e adottare stabilmente </a:t>
            </a:r>
            <a:r>
              <a:rPr lang="it-IT" sz="1400" u="sng" dirty="0"/>
              <a:t>per monitorare il rapporto con le imprese </a:t>
            </a:r>
            <a:r>
              <a:rPr lang="it-IT" sz="1400" dirty="0"/>
              <a:t>e col mercato del lavoro</a:t>
            </a:r>
          </a:p>
          <a:p>
            <a:pPr marL="0" indent="0">
              <a:buNone/>
            </a:pPr>
            <a:r>
              <a:rPr lang="it-IT" sz="1400" u="sng" dirty="0"/>
              <a:t>Materiale informativo </a:t>
            </a:r>
            <a:r>
              <a:rPr lang="it-IT" sz="1400" dirty="0"/>
              <a:t>sull’apprendimento in situazione di lavoro, pensato per le aziende e gestito dagli operatori IFP</a:t>
            </a:r>
          </a:p>
          <a:p>
            <a:pPr marL="0" indent="0">
              <a:buNone/>
            </a:pPr>
            <a:r>
              <a:rPr lang="it-IT" sz="1400" u="sng" dirty="0"/>
              <a:t>Eventi locali</a:t>
            </a:r>
            <a:r>
              <a:rPr lang="it-IT" sz="1400" dirty="0"/>
              <a:t> con la finalità di supportare e incrementare la rete e la collaborazione con le imprese a livello locale. </a:t>
            </a:r>
          </a:p>
          <a:p>
            <a:pPr marL="0" indent="0">
              <a:buNone/>
            </a:pPr>
            <a:endParaRPr lang="it-IT" sz="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5" name="Picture 10" descr="http://www.ciofs-fp.org/wp-content/uploads/2020/05/eduWork_logo-e15905777291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616" y="13705"/>
            <a:ext cx="6131384" cy="261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889934" y="200585"/>
            <a:ext cx="4789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Progetto EDUWORK.NET </a:t>
            </a:r>
          </a:p>
        </p:txBody>
      </p:sp>
    </p:spTree>
    <p:extLst>
      <p:ext uri="{BB962C8B-B14F-4D97-AF65-F5344CB8AC3E}">
        <p14:creationId xmlns:p14="http://schemas.microsoft.com/office/powerpoint/2010/main" val="26397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AB2132-6AB5-4D00-B85D-1DBA68095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607" y="55884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it-IT" dirty="0"/>
              <a:t>2. I giovani l’ambiente e il lavoro: </a:t>
            </a:r>
            <a:r>
              <a:rPr lang="it-IT" u="sng" dirty="0"/>
              <a:t>Connessioni</a:t>
            </a:r>
            <a:r>
              <a:rPr lang="it-IT" dirty="0"/>
              <a:t> tra imprese, istituzioni e CFP </a:t>
            </a:r>
            <a:br>
              <a:rPr lang="it-IT" dirty="0"/>
            </a:br>
            <a:r>
              <a:rPr lang="it-IT" dirty="0"/>
              <a:t>per un pianeta migliore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DEB4EE-6621-49E2-AF20-A5E8C93FC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916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SEMINARIO EUROPA</a:t>
            </a:r>
          </a:p>
          <a:p>
            <a:r>
              <a:rPr lang="it-IT" dirty="0"/>
              <a:t>Seminario Europa XXXIII – Bologna settembre/ottobre 2021 (in presenza ???)</a:t>
            </a:r>
          </a:p>
          <a:p>
            <a:r>
              <a:rPr lang="it-IT" dirty="0"/>
              <a:t>Titolo: «I giovani l’ambiente e il lavoro- Connessioni tra imprese, istituzioni e CFP per un pianeta migliore»</a:t>
            </a:r>
          </a:p>
          <a:p>
            <a:r>
              <a:rPr lang="it-IT" dirty="0"/>
              <a:t>Collegamento con 49^ Settimana Sociale dei Cattolici </a:t>
            </a:r>
            <a:br>
              <a:rPr lang="it-IT" dirty="0"/>
            </a:br>
            <a:r>
              <a:rPr lang="it-IT" dirty="0"/>
              <a:t>(Taranto 22-24 ottobre 2021)</a:t>
            </a:r>
          </a:p>
          <a:p>
            <a:r>
              <a:rPr lang="it-IT" dirty="0"/>
              <a:t>Progetto </a:t>
            </a:r>
            <a:br>
              <a:rPr lang="it-IT" dirty="0"/>
            </a:br>
            <a:r>
              <a:rPr lang="it-IT" dirty="0"/>
              <a:t>collegamento IeFP con formazione superiore terziaria</a:t>
            </a:r>
            <a:br>
              <a:rPr lang="it-IT" dirty="0"/>
            </a:br>
            <a:r>
              <a:rPr lang="it-IT" dirty="0"/>
              <a:t>(ITS) in collaborazione con Forma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7170" name="Picture 2" descr="FORMAZIONE EUROPEA | CIOFS FP FV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058" y="4808676"/>
            <a:ext cx="3622621" cy="197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uppo 17"/>
          <p:cNvGrpSpPr/>
          <p:nvPr/>
        </p:nvGrpSpPr>
        <p:grpSpPr>
          <a:xfrm>
            <a:off x="9669516" y="96471"/>
            <a:ext cx="2522484" cy="989316"/>
            <a:chOff x="8450317" y="220717"/>
            <a:chExt cx="2522484" cy="989316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04" t="11244" r="9916" b="81360"/>
            <a:stretch/>
          </p:blipFill>
          <p:spPr>
            <a:xfrm>
              <a:off x="8450317" y="220717"/>
              <a:ext cx="2522484" cy="989316"/>
            </a:xfrm>
            <a:prstGeom prst="rect">
              <a:avLst/>
            </a:prstGeom>
          </p:spPr>
        </p:pic>
        <p:cxnSp>
          <p:nvCxnSpPr>
            <p:cNvPr id="8" name="Connettore diritto 7"/>
            <p:cNvCxnSpPr/>
            <p:nvPr/>
          </p:nvCxnSpPr>
          <p:spPr>
            <a:xfrm flipV="1">
              <a:off x="9509986" y="294234"/>
              <a:ext cx="0" cy="35523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7" name="CasellaDiTesto 16"/>
          <p:cNvSpPr txBox="1"/>
          <p:nvPr/>
        </p:nvSpPr>
        <p:spPr>
          <a:xfrm rot="20958490">
            <a:off x="999183" y="1044694"/>
            <a:ext cx="173739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FF0000"/>
                </a:solidFill>
                <a:latin typeface="Impact" panose="020B0806030902050204" pitchFamily="34" charset="0"/>
              </a:rPr>
              <a:t>ipotesi</a:t>
            </a:r>
          </a:p>
        </p:txBody>
      </p:sp>
      <p:pic>
        <p:nvPicPr>
          <p:cNvPr id="7172" name="Picture 4" descr="Paola Vacchina e la Formazione Professionale a TG2 ITALI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9" r="10494"/>
          <a:stretch/>
        </p:blipFill>
        <p:spPr bwMode="auto">
          <a:xfrm>
            <a:off x="8855058" y="3909848"/>
            <a:ext cx="3263711" cy="167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92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1EAA93-20B9-404C-B73B-8815F408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79" y="1213036"/>
            <a:ext cx="10253426" cy="1320800"/>
          </a:xfrm>
        </p:spPr>
        <p:txBody>
          <a:bodyPr>
            <a:normAutofit fontScale="90000"/>
          </a:bodyPr>
          <a:lstStyle/>
          <a:p>
            <a:r>
              <a:rPr lang="it-IT" dirty="0"/>
              <a:t>3. Piattaforma strumenti Ciofs Fp </a:t>
            </a:r>
            <a:br>
              <a:rPr lang="it-IT" dirty="0"/>
            </a:br>
            <a:r>
              <a:rPr lang="it-IT" dirty="0"/>
              <a:t>per la formazione, l’orientamento e i servizi al lavoro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A3FEBD-FF8D-43F5-99E1-DF367B6AB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024" y="2833251"/>
            <a:ext cx="8596668" cy="3880773"/>
          </a:xfrm>
        </p:spPr>
        <p:txBody>
          <a:bodyPr>
            <a:normAutofit/>
          </a:bodyPr>
          <a:lstStyle/>
          <a:p>
            <a:r>
              <a:rPr lang="it-IT" dirty="0"/>
              <a:t>REFERENTE: Massimo Peron – Gruppo progettazione</a:t>
            </a:r>
          </a:p>
          <a:p>
            <a:r>
              <a:rPr lang="it-IT" dirty="0"/>
              <a:t>Ricognizione e valorizzazione degli strumenti prodotti da Ciofs fp su formazione, orientamento e servizi lavoro (con particolare riferimento a quelli sviluppati nei progetti europei)</a:t>
            </a:r>
          </a:p>
          <a:p>
            <a:r>
              <a:rPr lang="it-IT" dirty="0"/>
              <a:t>Messa a disposizione in sezione dedicata sito</a:t>
            </a:r>
          </a:p>
          <a:p>
            <a:r>
              <a:rPr lang="it-IT" dirty="0"/>
              <a:t>Organizzazione di momenti di diffusione seminariali con AR</a:t>
            </a:r>
          </a:p>
          <a:p>
            <a:r>
              <a:rPr lang="it-IT" dirty="0"/>
              <a:t>Valorizzazione della piattaforma Smart Ciofs</a:t>
            </a:r>
          </a:p>
          <a:p>
            <a:r>
              <a:rPr lang="it-IT" dirty="0"/>
              <a:t>Portale Servizi per il Lavoro – Lavoriamo (riflessione sullo sviluppo)</a:t>
            </a:r>
          </a:p>
          <a:p>
            <a:r>
              <a:rPr lang="it-IT" dirty="0"/>
              <a:t>Valorizzazione del sito COMPETENZE STRATEGICHE in collaborazione con </a:t>
            </a:r>
            <a:r>
              <a:rPr lang="it-IT" dirty="0" err="1"/>
              <a:t>Cnos</a:t>
            </a:r>
            <a:r>
              <a:rPr lang="it-IT" dirty="0"/>
              <a:t> </a:t>
            </a:r>
            <a:r>
              <a:rPr lang="it-IT" dirty="0" err="1"/>
              <a:t>Fap</a:t>
            </a:r>
            <a:r>
              <a:rPr lang="it-IT" dirty="0"/>
              <a:t> e Auxilium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5" name="Picture 4" descr="http://www.ciofs-fp.org/wp-content/uploads/2018/11/image-2-1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4789">
            <a:off x="10119846" y="1894406"/>
            <a:ext cx="1935093" cy="10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www.ciofs-fp.org/wp-content/uploads/2020/12/Guide2.0_rgb_v4_HD_PICCOLO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202">
            <a:off x="8530535" y="2724302"/>
            <a:ext cx="1609999" cy="126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ciofs-fp.org/wp-content/uploads/2020/05/eduWork_logo-e159057772913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453" y="3346183"/>
            <a:ext cx="1860642" cy="90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www.ciofs-fp.org/wp-content/uploads/2020/05/Logo-YEC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67" b="15598"/>
          <a:stretch/>
        </p:blipFill>
        <p:spPr bwMode="auto">
          <a:xfrm>
            <a:off x="8972783" y="4036700"/>
            <a:ext cx="1352757" cy="147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lavoriamo.smartciofs-fp.it/1_SCHERMATA_(BIS)-web-resources/image/TESTATA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533" r="82235"/>
          <a:stretch/>
        </p:blipFill>
        <p:spPr bwMode="auto">
          <a:xfrm rot="776580">
            <a:off x="9731587" y="357287"/>
            <a:ext cx="2125078" cy="97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JUMP @ SCHOO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152">
            <a:off x="10214293" y="4429673"/>
            <a:ext cx="1537533" cy="219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Jump@school - Ciofs-f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4" r="30305" b="-204"/>
          <a:stretch/>
        </p:blipFill>
        <p:spPr bwMode="auto">
          <a:xfrm rot="20285610">
            <a:off x="9183503" y="5481128"/>
            <a:ext cx="896400" cy="12549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164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6460D5-FF9F-4E85-9F1B-9DBF4B17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50" y="542998"/>
            <a:ext cx="9675356" cy="1320800"/>
          </a:xfrm>
        </p:spPr>
        <p:txBody>
          <a:bodyPr>
            <a:normAutofit/>
          </a:bodyPr>
          <a:lstStyle/>
          <a:p>
            <a:r>
              <a:rPr lang="it-IT" dirty="0"/>
              <a:t>4. Piano di Internazionalizzazione CIOFS-FP  Reti e Partner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5362" name="Picture 2" descr="Com'è (non) fare l'Erasmus durante la pandemia e cosa cambierà a settembre  - Linkiesta.i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23892"/>
          <a:stretch/>
        </p:blipFill>
        <p:spPr bwMode="auto">
          <a:xfrm>
            <a:off x="5108027" y="4130564"/>
            <a:ext cx="6716110" cy="256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B94594-C45E-4A08-8149-0883E9529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691" y="1758694"/>
            <a:ext cx="10186695" cy="397995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it-IT" dirty="0"/>
              <a:t>Piano Strategico 2021: </a:t>
            </a:r>
            <a:br>
              <a:rPr lang="it-IT" dirty="0"/>
            </a:br>
            <a:r>
              <a:rPr lang="it-IT" dirty="0"/>
              <a:t>- valorizzazione delle relazione con le AR, </a:t>
            </a:r>
            <a:br>
              <a:rPr lang="it-IT" dirty="0"/>
            </a:br>
            <a:r>
              <a:rPr lang="it-IT" dirty="0"/>
              <a:t>- consapevolezza della strategia internazionalizzazione come investimento, </a:t>
            </a:r>
            <a:br>
              <a:rPr lang="it-IT" dirty="0"/>
            </a:br>
            <a:r>
              <a:rPr lang="it-IT" dirty="0"/>
              <a:t>- sviluppo diffuso delle competenze linguistiche (inglese), </a:t>
            </a:r>
            <a:br>
              <a:rPr lang="it-IT" dirty="0"/>
            </a:br>
            <a:r>
              <a:rPr lang="it-IT" dirty="0"/>
              <a:t>- valorizzazione dei prodotti e degli strumenti (disponibilità e formazione all’utilizzo),</a:t>
            </a:r>
            <a:br>
              <a:rPr lang="it-IT" dirty="0"/>
            </a:br>
            <a:r>
              <a:rPr lang="it-IT" dirty="0"/>
              <a:t>- lettura condivisa dei fabbisogni, verso la costruzione della comunità professionale CIOFS FP</a:t>
            </a:r>
          </a:p>
          <a:p>
            <a:pPr>
              <a:lnSpc>
                <a:spcPct val="170000"/>
              </a:lnSpc>
            </a:pPr>
            <a:endParaRPr lang="it-IT" dirty="0"/>
          </a:p>
          <a:p>
            <a:r>
              <a:rPr lang="it-IT" dirty="0"/>
              <a:t>Cura delle ricadute sulle AR</a:t>
            </a:r>
          </a:p>
          <a:p>
            <a:endParaRPr lang="it-IT" dirty="0"/>
          </a:p>
          <a:p>
            <a:r>
              <a:rPr lang="it-IT" dirty="0"/>
              <a:t>Accreditamento Mobilità </a:t>
            </a:r>
            <a:r>
              <a:rPr lang="it-IT" sz="2400" dirty="0">
                <a:solidFill>
                  <a:srgbClr val="FF0000"/>
                </a:solidFill>
              </a:rPr>
              <a:t>APPROVATO!!!</a:t>
            </a:r>
            <a:endParaRPr lang="it-IT" sz="1200" dirty="0">
              <a:solidFill>
                <a:srgbClr val="FF0000"/>
              </a:solidFill>
            </a:endParaRPr>
          </a:p>
        </p:txBody>
      </p:sp>
      <p:pic>
        <p:nvPicPr>
          <p:cNvPr id="15364" name="Picture 4" descr="Erasmus, niente crisi per la voglia studiare all'estero: più domande nel  2020 – LiveUni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190" y="1494594"/>
            <a:ext cx="3242655" cy="182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47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3EDBC9-4768-4E2D-8BCF-6F5055EF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50" y="756365"/>
            <a:ext cx="8596668" cy="1320800"/>
          </a:xfrm>
        </p:spPr>
        <p:txBody>
          <a:bodyPr>
            <a:normAutofit/>
          </a:bodyPr>
          <a:lstStyle/>
          <a:p>
            <a:r>
              <a:rPr lang="it-IT" sz="4800" dirty="0"/>
              <a:t>Progetti in erogazione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4338" name="Picture 2" descr="Ok per la Brexit. A quando l'Italiexit? - ReportSicilia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376" y="174713"/>
            <a:ext cx="2609592" cy="136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table">
            <a:extLst>
              <a:ext uri="{FF2B5EF4-FFF2-40B4-BE49-F238E27FC236}">
                <a16:creationId xmlns:a16="http://schemas.microsoft.com/office/drawing/2014/main" id="{9DFFFCDC-B03B-4C99-927E-20CEA4FB6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75" y="1659721"/>
            <a:ext cx="10315574" cy="49244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36845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3EDBC9-4768-4E2D-8BCF-6F5055EF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936260"/>
            <a:ext cx="5834270" cy="1320800"/>
          </a:xfrm>
        </p:spPr>
        <p:txBody>
          <a:bodyPr>
            <a:noAutofit/>
          </a:bodyPr>
          <a:lstStyle/>
          <a:p>
            <a:r>
              <a:rPr lang="it-IT" sz="4800" dirty="0"/>
              <a:t>Progetti in partenza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4338" name="Picture 2" descr="Ok per la Brexit. A quando l'Italiexit? - ReportSicilia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752" y="80801"/>
            <a:ext cx="4890051" cy="1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able">
            <a:extLst>
              <a:ext uri="{FF2B5EF4-FFF2-40B4-BE49-F238E27FC236}">
                <a16:creationId xmlns:a16="http://schemas.microsoft.com/office/drawing/2014/main" id="{FF54E5A7-5636-48A3-8C05-FB8EDEBB0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9417" y="1999339"/>
            <a:ext cx="106013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45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6210" y="143322"/>
            <a:ext cx="7692888" cy="1320800"/>
          </a:xfrm>
        </p:spPr>
        <p:txBody>
          <a:bodyPr/>
          <a:lstStyle/>
          <a:p>
            <a:r>
              <a:rPr lang="it-IT" dirty="0"/>
              <a:t>Bando OSC AICS – invitati dal VIDES</a:t>
            </a:r>
          </a:p>
        </p:txBody>
      </p:sp>
      <p:pic>
        <p:nvPicPr>
          <p:cNvPr id="2050" name="Picture 2" descr="La Cooperazione allo Svilup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31" y="1985377"/>
            <a:ext cx="2639528" cy="77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ides - Volontariato Internazionale Donna Educazione Svilup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31" y="1150818"/>
            <a:ext cx="2639528" cy="80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91EB4F95-3E47-47B5-AB52-02A29B4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951" y="866427"/>
            <a:ext cx="11080658" cy="4772175"/>
          </a:xfrm>
        </p:spPr>
        <p:txBody>
          <a:bodyPr>
            <a:normAutofit fontScale="70000" lnSpcReduction="20000"/>
          </a:bodyPr>
          <a:lstStyle/>
          <a:p>
            <a:r>
              <a:rPr lang="it-IT" sz="2800" dirty="0"/>
              <a:t>Ente proponente: COMI</a:t>
            </a:r>
          </a:p>
          <a:p>
            <a:r>
              <a:rPr lang="it-IT" sz="2800" dirty="0"/>
              <a:t>Partners: </a:t>
            </a:r>
            <a:br>
              <a:rPr lang="it-IT" sz="2800" dirty="0"/>
            </a:br>
            <a:r>
              <a:rPr lang="it-IT" sz="2800" dirty="0"/>
              <a:t>ISPETTORIA FMA MEDIO ORIENTE/MOR «Don Bosco cultural Center di </a:t>
            </a:r>
            <a:r>
              <a:rPr lang="it-IT" sz="2800" dirty="0" err="1"/>
              <a:t>Kahale</a:t>
            </a:r>
            <a:r>
              <a:rPr lang="it-IT" sz="2800" dirty="0"/>
              <a:t>», </a:t>
            </a:r>
            <a:br>
              <a:rPr lang="it-IT" sz="2800" dirty="0"/>
            </a:br>
            <a:r>
              <a:rPr lang="it-IT" sz="2800" dirty="0"/>
              <a:t>IECD (</a:t>
            </a:r>
            <a:r>
              <a:rPr lang="it-IT" sz="2800" dirty="0" err="1"/>
              <a:t>Ong</a:t>
            </a:r>
            <a:r>
              <a:rPr lang="it-IT" sz="2800" dirty="0"/>
              <a:t> francese), </a:t>
            </a:r>
            <a:br>
              <a:rPr lang="it-IT" sz="2800" dirty="0"/>
            </a:br>
            <a:r>
              <a:rPr lang="it-IT" sz="2800" dirty="0"/>
              <a:t>VIDES, </a:t>
            </a:r>
            <a:br>
              <a:rPr lang="it-IT" sz="2800" dirty="0"/>
            </a:br>
            <a:r>
              <a:rPr lang="it-IT" sz="2800" dirty="0"/>
              <a:t>ISF MI INGEGNERIA SENZA FRONTIERE, </a:t>
            </a:r>
            <a:br>
              <a:rPr lang="it-IT" sz="2800" dirty="0"/>
            </a:br>
            <a:r>
              <a:rPr lang="it-IT" sz="2800" dirty="0"/>
              <a:t>CIOFS FP.</a:t>
            </a:r>
          </a:p>
          <a:p>
            <a:r>
              <a:rPr lang="it-IT" sz="2800" dirty="0"/>
              <a:t>Luogo: Beirut/Libano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800" b="1" dirty="0"/>
              <a:t>Obiettivo generale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800" dirty="0"/>
              <a:t>Aumentare la percentuale di giovani del Libano che abbiano le competenze necessarie, incluse le competenze tecniche e professionali, per l'occupazione, un lavoro dignitoso e per l'imprenditorialità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800" b="1" dirty="0"/>
              <a:t>Obiettivo specifico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800" dirty="0"/>
              <a:t>Rafforzare il sistema di formazionale professionale nell’area di Beirut per sostenere le possibilità dei giovani, con particolare attenzione ai gruppi più vulnerabili tra cui i rifugiati, di rispondere alla domanda del mercato del lavoro locale e di trovare un lavoro dignitoso </a:t>
            </a:r>
          </a:p>
          <a:p>
            <a:endParaRPr lang="it-IT" dirty="0"/>
          </a:p>
        </p:txBody>
      </p:sp>
      <p:pic>
        <p:nvPicPr>
          <p:cNvPr id="2054" name="Picture 6" descr="Pubblicato il Bando cooperazione internazionale da Comune e Cassa di  Risparmio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49" y="5638602"/>
            <a:ext cx="3409122" cy="10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9505385" y="357808"/>
            <a:ext cx="2616074" cy="76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0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691F15-BD95-4660-8BDF-69519F07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369" y="351182"/>
            <a:ext cx="8596668" cy="1320800"/>
          </a:xfrm>
        </p:spPr>
        <p:txBody>
          <a:bodyPr/>
          <a:lstStyle/>
          <a:p>
            <a:r>
              <a:rPr lang="it-IT" dirty="0"/>
              <a:t>Bando OSC AICS 2020 – </a:t>
            </a:r>
            <a:r>
              <a:rPr lang="it-IT" dirty="0" err="1"/>
              <a:t>Vides</a:t>
            </a:r>
            <a:r>
              <a:rPr lang="it-IT" dirty="0"/>
              <a:t>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38306E-7F54-49DA-925F-BA71D8CD6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21" y="942008"/>
            <a:ext cx="11357113" cy="50546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400" b="1" dirty="0">
                <a:solidFill>
                  <a:srgbClr val="FF0000"/>
                </a:solidFill>
              </a:rPr>
              <a:t>Risultato atteso 1</a:t>
            </a:r>
          </a:p>
          <a:p>
            <a:pPr marL="0" indent="0">
              <a:buNone/>
            </a:pPr>
            <a:r>
              <a:rPr lang="it-IT" sz="1400" b="1" dirty="0"/>
              <a:t> </a:t>
            </a:r>
            <a:r>
              <a:rPr lang="it-IT" sz="1400" dirty="0"/>
              <a:t>Il sistema di formazione professionale rafforza la propria offerta formativa in accordo coi bisogni attuali del mercato del lavoro (a seguito della crisi economica, politica e sanitaria che ha investito il Libano) ed i settori di mercato identificati dai piani di sviluppo nazionali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dirty="0"/>
              <a:t>Attività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1.1 Ricerca – azione attraverso tavoli di lavoro settoriali tra le scuole TVET, le imprese ed associazioni di imprese per l’analisi della domanda di lavoro, dei bisogni formativi, delle risorse e competenze richieste finalizzata alla revisione dei Curricula formativi delle Scuole Professionali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1.2 Formazione ed aggiornamento docenti e formatori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1.3 Potenziamento tecnico delle Scuole professionali attraverso l’istallazione di nuovi laboratori ed attrezzature in accordo con le esigenze del mercato del lavoro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1.4 Sperimentazione pilota dei nuovi curricula </a:t>
            </a:r>
          </a:p>
          <a:p>
            <a:pPr marL="0" indent="0">
              <a:buNone/>
            </a:pPr>
            <a:r>
              <a:rPr lang="it-IT" sz="1400" b="1" dirty="0">
                <a:solidFill>
                  <a:srgbClr val="FF0000"/>
                </a:solidFill>
              </a:rPr>
              <a:t>Risultato atteso 2 </a:t>
            </a:r>
          </a:p>
          <a:p>
            <a:pPr marL="0" indent="0">
              <a:buNone/>
            </a:pPr>
            <a:r>
              <a:rPr lang="it-IT" sz="1400" dirty="0"/>
              <a:t>Formazione professionale elementare e istruzione tecnica di livello secondario; formazione sul lavoro; apprendistato; compresa la formazione professionale informale</a:t>
            </a:r>
          </a:p>
          <a:p>
            <a:pPr marL="0" indent="0">
              <a:buNone/>
            </a:pPr>
            <a:endParaRPr lang="it-IT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dirty="0">
                <a:solidFill>
                  <a:srgbClr val="FF0000"/>
                </a:solidFill>
              </a:rPr>
              <a:t>Risultato atteso 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dirty="0"/>
              <a:t>Le scuole e gli enti TVET promuovono percorsi di educazione alla cittadinanza globale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dirty="0"/>
              <a:t>Attività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3.1 Promozione e sensibilizzazione su tematiche relative allo sviluppo sostenibile e sulle opportunità professionali offerte dai settori della innovazione, sviluppo sociale e risposta alle problematiche ambientali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400" b="1" i="1" dirty="0"/>
              <a:t>Corsi settoriali: corsi sulle rinnovabili per gli elettricisti, </a:t>
            </a:r>
            <a:r>
              <a:rPr lang="it-IT" sz="1400" b="1" i="1" dirty="0" err="1"/>
              <a:t>healty</a:t>
            </a:r>
            <a:r>
              <a:rPr lang="it-IT" sz="1400" b="1" i="1" dirty="0"/>
              <a:t> </a:t>
            </a:r>
            <a:r>
              <a:rPr lang="it-IT" sz="1400" b="1" i="1" dirty="0" err="1"/>
              <a:t>lifestiles</a:t>
            </a:r>
            <a:r>
              <a:rPr lang="it-IT" sz="1400" b="1" i="1" dirty="0"/>
              <a:t> per ristoratori </a:t>
            </a:r>
            <a:r>
              <a:rPr lang="it-IT" sz="1400" b="1" i="1" dirty="0" err="1"/>
              <a:t>etc</a:t>
            </a:r>
            <a:r>
              <a:rPr lang="it-IT" sz="1400" b="1" i="1" dirty="0"/>
              <a:t>, biologico </a:t>
            </a:r>
            <a:r>
              <a:rPr lang="it-IT" sz="1400" b="1" i="1" dirty="0" err="1"/>
              <a:t>etc</a:t>
            </a:r>
            <a:r>
              <a:rPr lang="it-IT" sz="1400" b="1" i="1" dirty="0"/>
              <a:t> per ristorazione e turismo)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5" name="Picture 6" descr="Pubblicato il Bando cooperazione internazionale da Comune e Cassa di  Risparmio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671" y="75642"/>
            <a:ext cx="2335329" cy="10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645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4F495B-4F30-4E5F-8D70-FACC298DD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3" y="468130"/>
            <a:ext cx="8596668" cy="1320800"/>
          </a:xfrm>
        </p:spPr>
        <p:txBody>
          <a:bodyPr/>
          <a:lstStyle/>
          <a:p>
            <a:r>
              <a:rPr lang="it-IT" dirty="0"/>
              <a:t>5. La transizione digitale a tutti i livelli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748AFF-FE5D-439D-BF64-867A98DD9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00" y="1298741"/>
            <a:ext cx="10039256" cy="4187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COMPETENZE DIGITALI E ICT</a:t>
            </a:r>
          </a:p>
          <a:p>
            <a:pPr>
              <a:lnSpc>
                <a:spcPct val="120000"/>
              </a:lnSpc>
            </a:pPr>
            <a:r>
              <a:rPr lang="it-IT" dirty="0"/>
              <a:t>Potenziamento dell’infrastruttura di rete della Sede Nazionale per la connessione (fibra)</a:t>
            </a:r>
          </a:p>
          <a:p>
            <a:pPr>
              <a:lnSpc>
                <a:spcPct val="120000"/>
              </a:lnSpc>
            </a:pPr>
            <a:r>
              <a:rPr lang="it-IT" dirty="0"/>
              <a:t>Miglioramento e aggiornamento delle performance </a:t>
            </a:r>
            <a:br>
              <a:rPr lang="it-IT" dirty="0"/>
            </a:br>
            <a:r>
              <a:rPr lang="it-IT" dirty="0"/>
              <a:t>digitali per la formazione a distanza: </a:t>
            </a:r>
            <a:br>
              <a:rPr lang="it-IT" dirty="0"/>
            </a:br>
            <a:r>
              <a:rPr lang="it-IT" dirty="0"/>
              <a:t>Formazione Meet, Formazione </a:t>
            </a:r>
            <a:r>
              <a:rPr lang="it-IT" dirty="0" err="1"/>
              <a:t>BricksLab</a:t>
            </a:r>
            <a:endParaRPr lang="it-IT" dirty="0"/>
          </a:p>
          <a:p>
            <a:pPr>
              <a:lnSpc>
                <a:spcPct val="120000"/>
              </a:lnSpc>
            </a:pPr>
            <a:r>
              <a:rPr lang="it-IT" dirty="0"/>
              <a:t>Potenziamento degli strumenti dell’intelligenza artificiale </a:t>
            </a:r>
            <a:br>
              <a:rPr lang="it-IT" dirty="0"/>
            </a:br>
            <a:r>
              <a:rPr lang="it-IT" dirty="0"/>
              <a:t>per migliorare la formazione, l’orientamento, i servizi al lavoro: </a:t>
            </a:r>
            <a:br>
              <a:rPr lang="it-IT" dirty="0"/>
            </a:br>
            <a:r>
              <a:rPr lang="it-IT" dirty="0"/>
              <a:t>analisi e miglioramento di Smart Ciofs e Lavoriamo</a:t>
            </a:r>
          </a:p>
          <a:p>
            <a:pPr>
              <a:lnSpc>
                <a:spcPct val="120000"/>
              </a:lnSpc>
            </a:pPr>
            <a:r>
              <a:rPr lang="it-IT" dirty="0"/>
              <a:t>Implementazione e ampliamento delle risorse del portale </a:t>
            </a:r>
            <a:br>
              <a:rPr lang="it-IT" dirty="0"/>
            </a:br>
            <a:r>
              <a:rPr lang="it-IT" dirty="0"/>
              <a:t>CIOFS-FP per la digitalizzazione e per comunicazioni mirate </a:t>
            </a:r>
            <a:br>
              <a:rPr lang="it-IT" dirty="0"/>
            </a:br>
            <a:r>
              <a:rPr lang="it-IT" dirty="0"/>
              <a:t>a diversi target e su diversi canali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3314" name="Picture 2" descr="Competenze digitali - IPS Alessandro Filosi - Terracin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48"/>
          <a:stretch/>
        </p:blipFill>
        <p:spPr bwMode="auto">
          <a:xfrm>
            <a:off x="7567447" y="2384478"/>
            <a:ext cx="4357246" cy="432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83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243EA1-6269-4191-8D6A-E60B6AF1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687" y="649398"/>
            <a:ext cx="8596668" cy="1320800"/>
          </a:xfrm>
        </p:spPr>
        <p:txBody>
          <a:bodyPr>
            <a:normAutofit/>
          </a:bodyPr>
          <a:lstStyle/>
          <a:p>
            <a:r>
              <a:rPr lang="it-IT" dirty="0"/>
              <a:t>6.Il profilo, l’identità, il lavoro dell’orientatore CIOFS FP </a:t>
            </a:r>
            <a:endParaRPr lang="it-IT" dirty="0">
              <a:highlight>
                <a:srgbClr val="FFFF00"/>
              </a:highligh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7CEFF3-9B47-4DAA-BA70-0C071ECDA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5" y="1855075"/>
            <a:ext cx="10999660" cy="500292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it-IT" sz="3800" dirty="0">
                <a:solidFill>
                  <a:srgbClr val="FF0000"/>
                </a:solidFill>
              </a:rPr>
              <a:t>CANTIERE ORIENTAMENTO PROFESSIONALE, SERVIZI PER IL LAVORO, BILCO </a:t>
            </a:r>
          </a:p>
          <a:p>
            <a:pPr marL="0" indent="0">
              <a:buNone/>
            </a:pPr>
            <a:r>
              <a:rPr lang="it-IT" sz="4000" dirty="0"/>
              <a:t>REFERENTE: Franco Chiaramonte e Massimo Peron</a:t>
            </a:r>
          </a:p>
          <a:p>
            <a:r>
              <a:rPr lang="it-IT" sz="4000" dirty="0"/>
              <a:t>Attivazione gruppo di lavoro interregionale per la raccolta di buone pratiche, di esperienze, di riflessioni, di strumenti </a:t>
            </a:r>
          </a:p>
          <a:p>
            <a:r>
              <a:rPr lang="it-IT" sz="4000" dirty="0"/>
              <a:t>Formazione di Equipe di “Orientatori” di lavoro sui territori regionali </a:t>
            </a:r>
          </a:p>
          <a:p>
            <a:r>
              <a:rPr lang="it-IT" sz="4000" dirty="0"/>
              <a:t>Elaborazione del </a:t>
            </a:r>
            <a:r>
              <a:rPr lang="it-IT" sz="4000" dirty="0" err="1"/>
              <a:t>Competence</a:t>
            </a:r>
            <a:r>
              <a:rPr lang="it-IT" sz="4000" dirty="0"/>
              <a:t> Badge dell’orientatore </a:t>
            </a:r>
          </a:p>
          <a:p>
            <a:r>
              <a:rPr lang="it-IT" sz="4000" dirty="0"/>
              <a:t>Promozione della conoscenza del servizio BILCO nella prospettiva del trasferimento del modello in altri contesti regionali</a:t>
            </a:r>
          </a:p>
          <a:p>
            <a:r>
              <a:rPr lang="it-IT" sz="4000" dirty="0"/>
              <a:t>Raccolta, organizzazione e valorizzazione degli strumenti per l’orientamento sviluppati nel sistema CIOFS FP</a:t>
            </a:r>
          </a:p>
          <a:p>
            <a:r>
              <a:rPr lang="it-IT" sz="4000" dirty="0"/>
              <a:t>Aggiornamento della sezione «ORIENTAMENTO» del sito Ciofs Fp Nazionale</a:t>
            </a:r>
          </a:p>
          <a:p>
            <a:r>
              <a:rPr lang="it-IT" sz="4000" dirty="0"/>
              <a:t>Ampliamento e utilizzo dello strumento “Holland”</a:t>
            </a:r>
          </a:p>
          <a:p>
            <a:r>
              <a:rPr lang="it-IT" sz="4000" dirty="0"/>
              <a:t>Pubblicazione su approcci, contenuti, esperienze, strumenti per l’orientamento nel sistema Ciofs Fp (Franco Angeli)</a:t>
            </a:r>
          </a:p>
          <a:p>
            <a:r>
              <a:rPr lang="it-IT" sz="4000" dirty="0"/>
              <a:t>Evento di disseminazione e confronto per addetti ai lavori (Seminario Nazionale)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2290" name="Picture 2" descr="Comune di Perugia partner del progetto &quot;Orientatore Digitale&quot;, presentato  dall'Istituto Capitini - Umbria Doma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075" y="0"/>
            <a:ext cx="3842561" cy="24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83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1BCB46-56E5-4A21-9D09-0CA3371D3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019" y="613081"/>
            <a:ext cx="8596668" cy="1320800"/>
          </a:xfrm>
        </p:spPr>
        <p:txBody>
          <a:bodyPr>
            <a:normAutofit/>
          </a:bodyPr>
          <a:lstStyle/>
          <a:p>
            <a:r>
              <a:rPr lang="it-IT" dirty="0"/>
              <a:t>7. Campagne ed iniziative </a:t>
            </a:r>
            <a:br>
              <a:rPr lang="it-IT" dirty="0"/>
            </a:br>
            <a:r>
              <a:rPr lang="it-IT" dirty="0"/>
              <a:t>per allievi e formatori </a:t>
            </a:r>
            <a:endParaRPr lang="it-IT" dirty="0">
              <a:highlight>
                <a:srgbClr val="FFFF00"/>
              </a:highligh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565168-A5C0-4DA1-87E3-2A447754A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41" y="1933881"/>
            <a:ext cx="8596668" cy="3880773"/>
          </a:xfrm>
        </p:spPr>
        <p:txBody>
          <a:bodyPr>
            <a:normAutofit fontScale="85000" lnSpcReduction="10000"/>
          </a:bodyPr>
          <a:lstStyle/>
          <a:p>
            <a:r>
              <a:rPr lang="it-IT" dirty="0"/>
              <a:t>Produzione di giochi per approfondire la conoscenza di Agenda 2030 e dei principali goal puntando l’attenzione sulle ricadute pratiche nella vita sociale di giovani e adulti</a:t>
            </a:r>
          </a:p>
          <a:p>
            <a:r>
              <a:rPr lang="it-IT" dirty="0"/>
              <a:t>Promuovere azioni ed eventi a favore di giovani e formatori per lo sviluppo di senso critico strumenti di lettura e competenze di gestione dell’informazione con particolare riferimento ai social media, ai contenuti (</a:t>
            </a:r>
            <a:r>
              <a:rPr lang="it-IT" dirty="0" err="1"/>
              <a:t>fake</a:t>
            </a:r>
            <a:r>
              <a:rPr lang="it-IT" dirty="0"/>
              <a:t> news) e alle conseguenze di un utilizzo non corretto degli stessi</a:t>
            </a:r>
          </a:p>
          <a:p>
            <a:r>
              <a:rPr lang="it-IT" dirty="0"/>
              <a:t>Organizzazione di un evento on line tra i CFP impostato come Quiz/Gioco sulle tematiche dell’agenda 2030, sui principali goals e sulle ricadute nella vita quotidiana dei giovani</a:t>
            </a:r>
          </a:p>
          <a:p>
            <a:r>
              <a:rPr lang="it-IT" dirty="0"/>
              <a:t>Concorso Nazionale per allievi su “l’Italia è una Repubblica” volto alla promozione di una cultura della cittadinanza attiva, allo sviluppo di competenze civiche e ad un’attenzione al pubblico quale bene comune di “tutti” da valorizzare anche attraverso l’impegno personale</a:t>
            </a:r>
          </a:p>
          <a:p>
            <a:r>
              <a:rPr lang="it-IT" dirty="0"/>
              <a:t>Promozione di materiali e strumenti per l’educazione alla salute e la promozione di stili di vita sani e sostenibili per il nostro pianeta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11266" name="Picture 2" descr="L'Agenda 2030 - HEROES NEVER SLEEP dei Global Shapers italia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737" y="343486"/>
            <a:ext cx="3415456" cy="341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nstagram: cos'è e a cosa serve? | Tag Manager Ital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075" y="2550978"/>
            <a:ext cx="1997455" cy="194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Fondata sul lavoro»: l'articolo 1 e il compromesso alla base della  Costituzione italiana - Corriere.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114" y="4491364"/>
            <a:ext cx="3123473" cy="20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Educazione alla Salute – Liceo &quot;Mamiani&quot; – Pesar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019" y="5295657"/>
            <a:ext cx="1379592" cy="103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ampagna di comunicazione sull'educazione alla salute - 200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484" y="5298956"/>
            <a:ext cx="1568709" cy="103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Educazione alla Salute – Incontro – Liceo Teresio Olivell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066" y="5301176"/>
            <a:ext cx="1220855" cy="10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272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D8F48F-BE88-4F03-80CF-13661645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596" y="517946"/>
            <a:ext cx="8596668" cy="1320800"/>
          </a:xfrm>
        </p:spPr>
        <p:txBody>
          <a:bodyPr>
            <a:normAutofit/>
          </a:bodyPr>
          <a:lstStyle/>
          <a:p>
            <a:r>
              <a:rPr lang="it-IT" dirty="0"/>
              <a:t>8. Piano di formazione </a:t>
            </a:r>
            <a:br>
              <a:rPr lang="it-IT" dirty="0"/>
            </a:br>
            <a:r>
              <a:rPr lang="it-IT" dirty="0"/>
              <a:t>per gli operatori del CIOFS FP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25820" y="1779687"/>
            <a:ext cx="102304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Incontri di formazione su Servizi al lavoro e alle imprese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Confronti e seminari su rapporti con le imprese e modello di Academy CIOFS-FP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su “Piano Straordinario per la competitività e l’occupazione” elaborato in collaborazione con FORMA e CONFAP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approfondimenti su “LAVORIAMO” portale CIOFS-FP per la formazione, l’orientamento e i servizi al lavoro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su competenze e nuove figure di community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Laboratori sugli strumenti di co-progettazione per </a:t>
            </a:r>
            <a:r>
              <a:rPr lang="it-IT" dirty="0">
                <a:solidFill>
                  <a:srgbClr val="FF0000"/>
                </a:solidFill>
              </a:rPr>
              <a:t>l’impresa formativa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congiunta con Cnos Fap su IDENTITA’ PROFESSIONALE in occasione della pubblicazione del nuovo libro di Michele Pellerey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Laboratori su: Criterio preventivo e Formazione Professionale – la dimensione salesiana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per Figure Chiave su identità CIOFS-FP: I valori che guidano l’associazione – attualità della Carta dei valori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Corso di formazione su Certificazione delle Competenze e RAV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Formazione sull’utilizzo del Digital Badge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pic>
        <p:nvPicPr>
          <p:cNvPr id="10242" name="Picture 2" descr="www.fonder.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3" y="6006817"/>
            <a:ext cx="1023217" cy="6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ormazione aziendale: L'Ufficio di Scopo Formazione dà il via ai nuovi  corsi - LAZIOcr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254" y="220527"/>
            <a:ext cx="3578663" cy="143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La formazione dell'RSPP: criticità | Servizi Integrati Medicina S.r.l.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4577" y="4193141"/>
            <a:ext cx="3431340" cy="266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 rot="19886658">
            <a:off x="9975344" y="2493264"/>
            <a:ext cx="2145170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Collegamento </a:t>
            </a:r>
            <a:br>
              <a:rPr lang="it-IT" sz="1600" dirty="0">
                <a:solidFill>
                  <a:srgbClr val="FF0000"/>
                </a:solidFill>
              </a:rPr>
            </a:br>
            <a:r>
              <a:rPr lang="it-IT" sz="1600" dirty="0">
                <a:solidFill>
                  <a:srgbClr val="FF0000"/>
                </a:solidFill>
              </a:rPr>
              <a:t>con i cantieri</a:t>
            </a:r>
          </a:p>
          <a:p>
            <a:r>
              <a:rPr lang="it-IT" sz="1600" dirty="0">
                <a:solidFill>
                  <a:srgbClr val="FF0000"/>
                </a:solidFill>
              </a:rPr>
              <a:t>Impresa Formativa</a:t>
            </a:r>
          </a:p>
          <a:p>
            <a:r>
              <a:rPr lang="it-IT" sz="1600" dirty="0">
                <a:solidFill>
                  <a:srgbClr val="FF0000"/>
                </a:solidFill>
              </a:rPr>
              <a:t>Soft Skills </a:t>
            </a:r>
          </a:p>
        </p:txBody>
      </p:sp>
    </p:spTree>
    <p:extLst>
      <p:ext uri="{BB962C8B-B14F-4D97-AF65-F5344CB8AC3E}">
        <p14:creationId xmlns:p14="http://schemas.microsoft.com/office/powerpoint/2010/main" val="4018758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38EC52-63F1-49E1-9707-9B5C5E9F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575" y="620110"/>
            <a:ext cx="8596668" cy="1320800"/>
          </a:xfrm>
        </p:spPr>
        <p:txBody>
          <a:bodyPr>
            <a:normAutofit/>
          </a:bodyPr>
          <a:lstStyle/>
          <a:p>
            <a:r>
              <a:rPr lang="it-IT" dirty="0"/>
              <a:t>9. Valutazione d’impatto sociale redazione del BILANCIO SOCIALE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FF9364-A1C3-463D-A4FF-3F7E9EA64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03" y="2097527"/>
            <a:ext cx="8596668" cy="4513480"/>
          </a:xfrm>
        </p:spPr>
        <p:txBody>
          <a:bodyPr>
            <a:normAutofit lnSpcReduction="10000"/>
          </a:bodyPr>
          <a:lstStyle/>
          <a:p>
            <a:r>
              <a:rPr lang="it-IT" dirty="0"/>
              <a:t>Redazione del BILANCIO SOCIALE (ANNUAL REPORT) della Sede Nazionale Ciofs Fp che soddisfi le Linee Guida del Decreto del Ministero del lavoro del 4 luglio 2019 </a:t>
            </a:r>
          </a:p>
          <a:p>
            <a:r>
              <a:rPr lang="it-IT" dirty="0" err="1"/>
              <a:t>Annual</a:t>
            </a:r>
            <a:r>
              <a:rPr lang="it-IT" dirty="0"/>
              <a:t> Report: strumento di marketing (web e cartaceo) da utilizzare </a:t>
            </a:r>
            <a:br>
              <a:rPr lang="it-IT" dirty="0"/>
            </a:br>
            <a:r>
              <a:rPr lang="it-IT" dirty="0"/>
              <a:t>nella presentazione delle attività ai partner, alla stampa e ai sostenitori</a:t>
            </a:r>
          </a:p>
          <a:p>
            <a:r>
              <a:rPr lang="it-IT" dirty="0"/>
              <a:t>Tempi gennaio/aprile 2021. Consegna luglio 2021</a:t>
            </a:r>
          </a:p>
          <a:p>
            <a:r>
              <a:rPr lang="it-IT" dirty="0"/>
              <a:t>Consulente: Studio Acta – Avv. Gabriele Sepio</a:t>
            </a:r>
          </a:p>
          <a:p>
            <a:r>
              <a:rPr lang="it-IT" dirty="0"/>
              <a:t>Attività: raccolta dati, elaborazione di nuovi parametri di valutazione, </a:t>
            </a:r>
            <a:br>
              <a:rPr lang="it-IT" dirty="0"/>
            </a:br>
            <a:r>
              <a:rPr lang="it-IT" dirty="0"/>
              <a:t>redazione testi, editing e finalizzazione dei contenuti, </a:t>
            </a:r>
            <a:br>
              <a:rPr lang="it-IT" dirty="0"/>
            </a:br>
            <a:r>
              <a:rPr lang="it-IT" dirty="0"/>
              <a:t>adeguamento alle Linee Guida del Decreto del Ministero del Lavoro </a:t>
            </a:r>
            <a:br>
              <a:rPr lang="it-IT" dirty="0"/>
            </a:br>
            <a:r>
              <a:rPr lang="it-IT" dirty="0"/>
              <a:t>e delle politiche sociali del 4/7/2019, selezione iconografica ed estetizzazione grafica </a:t>
            </a:r>
          </a:p>
          <a:p>
            <a:r>
              <a:rPr lang="it-IT" dirty="0"/>
              <a:t>Eventuale supporto alle AR per definizione </a:t>
            </a:r>
            <a:r>
              <a:rPr lang="it-IT" dirty="0" err="1"/>
              <a:t>Annual</a:t>
            </a:r>
            <a:r>
              <a:rPr lang="it-IT" dirty="0"/>
              <a:t> Report con parametri </a:t>
            </a:r>
            <a:br>
              <a:rPr lang="it-IT" dirty="0"/>
            </a:br>
            <a:r>
              <a:rPr lang="it-IT" dirty="0"/>
              <a:t>di valutazione omogenei, definizione di obiettivi annuali coordinati e misurabili, una narrazione comune, organica e allineata dei risultati ottenuti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9218" name="Picture 2" descr="Il bilancio e le modalità di valutazione della rendicontazione sociale -  Ales Informatic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0"/>
          <a:stretch/>
        </p:blipFill>
        <p:spPr bwMode="auto">
          <a:xfrm>
            <a:off x="8544330" y="3510455"/>
            <a:ext cx="3514913" cy="24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egge di Bilancio 2018: misure per la mobilità sostenibile e infrastrut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243" y="319307"/>
            <a:ext cx="30480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075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137612-3426-4BB7-9D2B-16724AC5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468130"/>
            <a:ext cx="8596668" cy="1320800"/>
          </a:xfrm>
        </p:spPr>
        <p:txBody>
          <a:bodyPr/>
          <a:lstStyle/>
          <a:p>
            <a:r>
              <a:rPr lang="it-IT" dirty="0"/>
              <a:t>10. Piano Nazionale di comunicazione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E6484C-9308-4F5A-9D81-8C3B338C3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4" y="1128530"/>
            <a:ext cx="10976113" cy="47831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PROGETTO DIGITAL MARKETING – STUDIO SAMO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/>
              <a:t>Sviluppo di una strategia di comunicazione e di </a:t>
            </a:r>
            <a:r>
              <a:rPr lang="it-IT" sz="2000" dirty="0" err="1"/>
              <a:t>digital</a:t>
            </a:r>
            <a:r>
              <a:rPr lang="it-IT" sz="2000" dirty="0"/>
              <a:t> marketing per il </a:t>
            </a:r>
            <a:r>
              <a:rPr lang="it-IT" sz="2000" dirty="0" err="1"/>
              <a:t>Ciofs</a:t>
            </a:r>
            <a:r>
              <a:rPr lang="it-IT" sz="2000" dirty="0"/>
              <a:t> Fp su due obiettivi: brand </a:t>
            </a:r>
            <a:r>
              <a:rPr lang="it-IT" sz="2000" dirty="0" err="1"/>
              <a:t>awareness</a:t>
            </a:r>
            <a:r>
              <a:rPr lang="it-IT" sz="2000" dirty="0"/>
              <a:t>, sensibilizzazione nei confronti della FP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solidFill>
                  <a:srgbClr val="92D050"/>
                </a:solidFill>
              </a:rPr>
              <a:t>FASE 1: START UP TECNICA E STRATEGICA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/>
              <a:t>Fase di analisi tecnica e strategica, che permette di fare un check up sullo stato attuale delle attività e raccogliere i dati necessari per la definizione di una strategia e strumenti per il raggiungimento dei risultati</a:t>
            </a:r>
          </a:p>
          <a:p>
            <a:pPr marL="0" indent="0">
              <a:buNone/>
            </a:pPr>
            <a:r>
              <a:rPr lang="it-IT" sz="2000" b="1" dirty="0"/>
              <a:t>Output: </a:t>
            </a:r>
            <a:r>
              <a:rPr lang="it-IT" sz="2000" dirty="0"/>
              <a:t>Documento strategico per l’impostazione e realizzazione continua delle azioni di </a:t>
            </a:r>
            <a:r>
              <a:rPr lang="it-IT" sz="2000" dirty="0" err="1"/>
              <a:t>digital</a:t>
            </a:r>
            <a:r>
              <a:rPr lang="it-IT" sz="2000" dirty="0"/>
              <a:t> marketing (analisi di contesto, comprensione del target, definizione di obiettivi specifici, definizione di key performance </a:t>
            </a:r>
            <a:r>
              <a:rPr lang="it-IT" sz="2000" dirty="0" err="1"/>
              <a:t>indicator</a:t>
            </a:r>
            <a:r>
              <a:rPr lang="it-IT" sz="2000" dirty="0"/>
              <a:t>, ipotesi di </a:t>
            </a:r>
            <a:r>
              <a:rPr lang="it-IT" sz="2000" dirty="0" err="1"/>
              <a:t>funnel</a:t>
            </a:r>
            <a:r>
              <a:rPr lang="it-IT" sz="2000" dirty="0"/>
              <a:t>, individuazione delle principali aree di interesse (brand voice, social advertising, presenza nei motori di ricerca, eventuale restyling del sito web)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solidFill>
                  <a:srgbClr val="92D050"/>
                </a:solidFill>
              </a:rPr>
              <a:t>FASE 2: GESTIONE DEL PROGETTO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/>
              <a:t>Attività di consulenza operativa nelle piattaforme e costante lavoro di monitoraggio e ottimizzazione delle attività di Digital Marketing. Nella fase di start up saranno definiti: obiettivi, ruoli e operatività, budget di investimento, costi operativi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80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A36B5C-7CF7-4212-BD1B-E36B24AB6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974944" cy="3880773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CANTIERE COMUNICAZIONE (NEW)</a:t>
            </a:r>
          </a:p>
          <a:p>
            <a:r>
              <a:rPr lang="it-IT" dirty="0"/>
              <a:t>REFERENTE: Sr Manuela Robazza e Massimo Peron in collaborazione con Studio Samo</a:t>
            </a:r>
          </a:p>
          <a:p>
            <a:r>
              <a:rPr lang="it-IT" dirty="0"/>
              <a:t>Costituzione di un gruppo di lavoro (Nazionale e AR) quale luogo di confronto, di apprendimento e di sviluppo di strategie integrate di comunicazione con l’esterno e con l’utilizzo di molteplici strumenti in relazioni ai fabbisogni e alle situazioni specifiche con possibilità di progettazione di attività formative ad hoc sui territori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b="25942"/>
          <a:stretch/>
        </p:blipFill>
        <p:spPr>
          <a:xfrm>
            <a:off x="0" y="0"/>
            <a:ext cx="1691150" cy="93626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30459" t="10174" r="31297" b="6452"/>
          <a:stretch/>
        </p:blipFill>
        <p:spPr>
          <a:xfrm>
            <a:off x="6652278" y="89453"/>
            <a:ext cx="5400576" cy="662260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506619B-102E-40D4-8B96-994E3EDC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87" y="1007165"/>
            <a:ext cx="8596668" cy="1320800"/>
          </a:xfrm>
        </p:spPr>
        <p:txBody>
          <a:bodyPr/>
          <a:lstStyle/>
          <a:p>
            <a:r>
              <a:rPr lang="it-IT" dirty="0"/>
              <a:t>Piano Nazionale di comunicazione </a:t>
            </a:r>
            <a:br>
              <a:rPr lang="it-IT" dirty="0"/>
            </a:br>
            <a:r>
              <a:rPr lang="it-IT" dirty="0"/>
              <a:t>e raccordo con le AR</a:t>
            </a:r>
          </a:p>
        </p:txBody>
      </p:sp>
    </p:spTree>
    <p:extLst>
      <p:ext uri="{BB962C8B-B14F-4D97-AF65-F5344CB8AC3E}">
        <p14:creationId xmlns:p14="http://schemas.microsoft.com/office/powerpoint/2010/main" val="3702942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43866" y="5391808"/>
            <a:ext cx="3474253" cy="1320800"/>
          </a:xfrm>
        </p:spPr>
        <p:txBody>
          <a:bodyPr>
            <a:noAutofit/>
          </a:bodyPr>
          <a:lstStyle/>
          <a:p>
            <a:r>
              <a:rPr lang="it-IT" sz="6000" dirty="0"/>
              <a:t>GRAZIE!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538" y="706241"/>
            <a:ext cx="7020910" cy="428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21744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10473</TotalTime>
  <Words>2461</Words>
  <Application>Microsoft Office PowerPoint</Application>
  <PresentationFormat>Widescreen</PresentationFormat>
  <Paragraphs>181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1" baseType="lpstr">
      <vt:lpstr>Arial</vt:lpstr>
      <vt:lpstr>Calibri</vt:lpstr>
      <vt:lpstr>Candara</vt:lpstr>
      <vt:lpstr>Impact</vt:lpstr>
      <vt:lpstr>Trebuchet MS</vt:lpstr>
      <vt:lpstr>Wingdings</vt:lpstr>
      <vt:lpstr>Wingdings 3</vt:lpstr>
      <vt:lpstr>Sfaccettatura</vt:lpstr>
      <vt:lpstr>Piano per l’innovazione 2021 e sviluppo dei cantieri</vt:lpstr>
      <vt:lpstr>Elementi di contesto (1)</vt:lpstr>
      <vt:lpstr>Elementi di contesto (2)</vt:lpstr>
      <vt:lpstr>Gli Obiettivi di sistema Bussola per il 2021</vt:lpstr>
      <vt:lpstr>IL PIANO DI PROMOZIONE  DELL’INNOVAZIONE 2021   </vt:lpstr>
      <vt:lpstr>1. Ciofs Fp Eccellenza per l’inclusione  </vt:lpstr>
      <vt:lpstr>CANTIERI COLLEGATI</vt:lpstr>
      <vt:lpstr>“Networking of VET providers for improving quality  of work based learning at local and transnational level”  </vt:lpstr>
      <vt:lpstr>2. I giovani l’ambiente e il lavoro: Connessioni tra imprese, istituzioni e CFP  per un pianeta migliore</vt:lpstr>
      <vt:lpstr>3. Piattaforma strumenti Ciofs Fp  per la formazione, l’orientamento e i servizi al lavoro</vt:lpstr>
      <vt:lpstr>4. Piano di Internazionalizzazione CIOFS-FP  Reti e Partner </vt:lpstr>
      <vt:lpstr>Progetti in erogazione</vt:lpstr>
      <vt:lpstr>Progetti in partenza</vt:lpstr>
      <vt:lpstr>Bando OSC AICS – invitati dal VIDES</vt:lpstr>
      <vt:lpstr>Bando OSC AICS 2020 – Vides (2)</vt:lpstr>
      <vt:lpstr>5. La transizione digitale a tutti i livelli </vt:lpstr>
      <vt:lpstr>6.Il profilo, l’identità, il lavoro dell’orientatore CIOFS FP </vt:lpstr>
      <vt:lpstr>7. Campagne ed iniziative  per allievi e formatori </vt:lpstr>
      <vt:lpstr>8. Piano di formazione  per gli operatori del CIOFS FP </vt:lpstr>
      <vt:lpstr>9. Valutazione d’impatto sociale redazione del BILANCIO SOCIALE</vt:lpstr>
      <vt:lpstr>10. Piano Nazionale di comunicazione </vt:lpstr>
      <vt:lpstr>Piano Nazionale di comunicazione  e raccordo con le AR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per l’innovazione 2021 e Sviluppo dei cantieri</dc:title>
  <dc:creator>Massimo Peron</dc:creator>
  <cp:lastModifiedBy>Massimo Peron</cp:lastModifiedBy>
  <cp:revision>69</cp:revision>
  <dcterms:created xsi:type="dcterms:W3CDTF">2021-03-10T06:42:48Z</dcterms:created>
  <dcterms:modified xsi:type="dcterms:W3CDTF">2021-03-24T09:39:05Z</dcterms:modified>
</cp:coreProperties>
</file>