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x="6858000" cy="9144000"/>
  <p:embeddedFontLst>
    <p:embeddedFont>
      <p:font typeface="Proxima Nova"/>
      <p:regular r:id="rId40"/>
      <p:bold r:id="rId41"/>
      <p:italic r:id="rId42"/>
      <p:boldItalic r:id="rId43"/>
    </p:embeddedFont>
    <p:embeddedFont>
      <p:font typeface="Roboto"/>
      <p:regular r:id="rId44"/>
      <p:bold r:id="rId45"/>
      <p:italic r:id="rId46"/>
      <p:boldItalic r:id="rId47"/>
    </p:embeddedFont>
    <p:embeddedFont>
      <p:font typeface="Amatic SC"/>
      <p:regular r:id="rId48"/>
      <p:bold r:id="rId49"/>
    </p:embeddedFont>
    <p:embeddedFont>
      <p:font typeface="Pacifico"/>
      <p:regular r:id="rId50"/>
    </p:embeddedFont>
    <p:embeddedFont>
      <p:font typeface="Alfa Slab One"/>
      <p:regular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regular.fntdata"/><Relationship Id="rId42" Type="http://schemas.openxmlformats.org/officeDocument/2006/relationships/font" Target="fonts/ProximaNova-italic.fntdata"/><Relationship Id="rId41" Type="http://schemas.openxmlformats.org/officeDocument/2006/relationships/font" Target="fonts/ProximaNova-bold.fntdata"/><Relationship Id="rId44" Type="http://schemas.openxmlformats.org/officeDocument/2006/relationships/font" Target="fonts/Roboto-regular.fntdata"/><Relationship Id="rId43" Type="http://schemas.openxmlformats.org/officeDocument/2006/relationships/font" Target="fonts/ProximaNova-boldItalic.fntdata"/><Relationship Id="rId46" Type="http://schemas.openxmlformats.org/officeDocument/2006/relationships/font" Target="fonts/Roboto-italic.fntdata"/><Relationship Id="rId45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AmaticSC-regular.fntdata"/><Relationship Id="rId47" Type="http://schemas.openxmlformats.org/officeDocument/2006/relationships/font" Target="fonts/Roboto-boldItalic.fntdata"/><Relationship Id="rId49" Type="http://schemas.openxmlformats.org/officeDocument/2006/relationships/font" Target="fonts/AmaticSC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AlfaSlabOne-regular.fntdata"/><Relationship Id="rId50" Type="http://schemas.openxmlformats.org/officeDocument/2006/relationships/font" Target="fonts/Pacifico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c077dd22e2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c077dd22e2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567313cdb6914c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6567313cdb6914c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7cc588037a34f6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7cc588037a34f6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7cc588037a34f6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7cc588037a34f6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7cc588037a34f6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7cc588037a34f6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0954e16fbd465a7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0954e16fbd465a7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077dd22e2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077dd22e2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c077dd22e2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c077dd22e2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077dd22e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077dd22e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c077dd22e2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c077dd22e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c34202d014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c34202d014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7cc588037a34f6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47cc588037a34f6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e989a85bb8e28f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e989a85bb8e28f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027d4f38cd9018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6027d4f38cd9018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e989a85bb8e28f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e989a85bb8e28f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4e682cbbf_1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4e682cbbf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c4e682cbbf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c4e682cbbf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4e682cbbf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c4e682cbbf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027d4f38cd9018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027d4f38cd9018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027d4f38cd9018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027d4f38cd9018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c4e682cbbf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c4e682cbbf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c4e682cbbf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c4e682cbbf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6027d4f38cd9018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6027d4f38cd9018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02634a0ed2a3f2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02634a0ed2a3f2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c34202d014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c34202d014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c34202d014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c34202d014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70954e16fbd465a7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70954e16fbd465a7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70954e16fbd465a7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70954e16fbd465a7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70954e16fbd465a7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70954e16fbd465a7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70954e16fbd465a7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70954e16fbd465a7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0954e16fbd465a7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70954e16fbd465a7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70954e16fbd465a7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70954e16fbd465a7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3.png"/><Relationship Id="rId5" Type="http://schemas.openxmlformats.org/officeDocument/2006/relationships/image" Target="../media/image1.jpg"/><Relationship Id="rId6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Relationship Id="rId4" Type="http://schemas.openxmlformats.org/officeDocument/2006/relationships/image" Target="../media/image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Relationship Id="rId4" Type="http://schemas.openxmlformats.org/officeDocument/2006/relationships/image" Target="../media/image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jpg"/><Relationship Id="rId4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jpg"/><Relationship Id="rId4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jpg"/><Relationship Id="rId4" Type="http://schemas.openxmlformats.org/officeDocument/2006/relationships/image" Target="../media/image1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jpg"/><Relationship Id="rId4" Type="http://schemas.openxmlformats.org/officeDocument/2006/relationships/image" Target="../media/image1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/>
        </p:nvSpPr>
        <p:spPr>
          <a:xfrm>
            <a:off x="2718750" y="1880125"/>
            <a:ext cx="370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rPr>
              <a:t>THE QUIZ</a:t>
            </a:r>
            <a:endParaRPr sz="4800">
              <a:solidFill>
                <a:srgbClr val="FFFFFF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59" name="Google Shape;5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88053">
            <a:off x="323975" y="219912"/>
            <a:ext cx="1720300" cy="192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5"/>
          <p:cNvPicPr preferRelativeResize="0"/>
          <p:nvPr/>
        </p:nvPicPr>
        <p:blipFill rotWithShape="1">
          <a:blip r:embed="rId5">
            <a:alphaModFix/>
          </a:blip>
          <a:srcRect b="20674" l="24151" r="43184" t="13038"/>
          <a:stretch/>
        </p:blipFill>
        <p:spPr>
          <a:xfrm rot="1513834">
            <a:off x="7299694" y="344059"/>
            <a:ext cx="1399012" cy="2129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04548" y="147450"/>
            <a:ext cx="2533675" cy="168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ctrTitle"/>
          </p:nvPr>
        </p:nvSpPr>
        <p:spPr>
          <a:xfrm>
            <a:off x="598100" y="1165927"/>
            <a:ext cx="8222100" cy="1448100"/>
          </a:xfrm>
          <a:prstGeom prst="rect">
            <a:avLst/>
          </a:prstGeom>
          <a:solidFill>
            <a:srgbClr val="FFFFFF"/>
          </a:solidFill>
          <a:ln cap="flat" cmpd="sng" w="114300">
            <a:solidFill>
              <a:srgbClr val="FFFF00"/>
            </a:solidFill>
            <a:prstDash val="dashDot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FFFF">
                <a:alpha val="50000"/>
              </a:srgbClr>
            </a:outerShdw>
            <a:reflection blurRad="0" dir="0" dist="0" endA="0" endPos="27730" fadeDir="5400012" kx="0" rotWithShape="0" algn="bl" stPos="0" sy="-100000" ky="0"/>
          </a:effectLst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-5715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AutoNum type="arabicPeriod"/>
            </a:pPr>
            <a:r>
              <a:rPr b="1" lang="it">
                <a:solidFill>
                  <a:schemeClr val="accent4"/>
                </a:solidFill>
              </a:rPr>
              <a:t>Quanto fa 10 alla 3?</a:t>
            </a:r>
            <a:endParaRPr b="1">
              <a:solidFill>
                <a:schemeClr val="accent4"/>
              </a:solidFill>
            </a:endParaRPr>
          </a:p>
        </p:txBody>
      </p:sp>
      <p:sp>
        <p:nvSpPr>
          <p:cNvPr id="67" name="Google Shape;67;p16"/>
          <p:cNvSpPr txBox="1"/>
          <p:nvPr>
            <p:ph idx="1" type="subTitle"/>
          </p:nvPr>
        </p:nvSpPr>
        <p:spPr>
          <a:xfrm>
            <a:off x="1858700" y="3413125"/>
            <a:ext cx="5124000" cy="14481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>
                <a:solidFill>
                  <a:schemeClr val="accent3"/>
                </a:solidFill>
              </a:rPr>
              <a:t>A.100</a:t>
            </a:r>
            <a:endParaRPr sz="2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>
                <a:solidFill>
                  <a:schemeClr val="accent3"/>
                </a:solidFill>
              </a:rPr>
              <a:t>B.1000</a:t>
            </a:r>
            <a:endParaRPr sz="22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>
                <a:solidFill>
                  <a:schemeClr val="accent3"/>
                </a:solidFill>
              </a:rPr>
              <a:t>C.10000</a:t>
            </a:r>
            <a:endParaRPr sz="2200">
              <a:solidFill>
                <a:schemeClr val="accent3"/>
              </a:solidFill>
            </a:endParaRPr>
          </a:p>
        </p:txBody>
      </p:sp>
      <p:sp>
        <p:nvSpPr>
          <p:cNvPr id="68" name="Google Shape;68;p16"/>
          <p:cNvSpPr txBox="1"/>
          <p:nvPr/>
        </p:nvSpPr>
        <p:spPr>
          <a:xfrm>
            <a:off x="918968" y="2153880"/>
            <a:ext cx="73152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" name="Google Shape;69;p16"/>
          <p:cNvSpPr/>
          <p:nvPr/>
        </p:nvSpPr>
        <p:spPr>
          <a:xfrm flipH="1">
            <a:off x="6982700" y="10519954"/>
            <a:ext cx="717900" cy="2257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1385050" y="1139250"/>
            <a:ext cx="6151800" cy="286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5500"/>
              <a:t>La risposta giusta è la B.</a:t>
            </a:r>
            <a:endParaRPr sz="5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/>
              <a:t> </a:t>
            </a:r>
            <a:endParaRPr b="1" sz="5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127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Quanti continenti esistono?</a:t>
            </a:r>
            <a:endParaRPr/>
          </a:p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11700" y="2244150"/>
            <a:ext cx="8520600" cy="25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AutoNum type="alphaLcPeriod"/>
            </a:pPr>
            <a:r>
              <a:rPr b="1" lang="it">
                <a:solidFill>
                  <a:schemeClr val="accent5"/>
                </a:solidFill>
              </a:rPr>
              <a:t>6</a:t>
            </a:r>
            <a:endParaRPr b="1">
              <a:solidFill>
                <a:schemeClr val="accent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AutoNum type="alphaLcPeriod"/>
            </a:pPr>
            <a:r>
              <a:rPr b="1" lang="it">
                <a:solidFill>
                  <a:schemeClr val="accent5"/>
                </a:solidFill>
              </a:rPr>
              <a:t>8</a:t>
            </a:r>
            <a:endParaRPr b="1">
              <a:solidFill>
                <a:schemeClr val="accent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AutoNum type="alphaLcPeriod"/>
            </a:pPr>
            <a:r>
              <a:rPr b="1" lang="it">
                <a:solidFill>
                  <a:schemeClr val="accent5"/>
                </a:solidFill>
              </a:rPr>
              <a:t>5</a:t>
            </a:r>
            <a:endParaRPr b="1">
              <a:solidFill>
                <a:schemeClr val="accent5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○"/>
            </a:pPr>
            <a:r>
              <a:t/>
            </a:r>
            <a:endParaRPr b="1">
              <a:solidFill>
                <a:schemeClr val="accent5"/>
              </a:solidFill>
            </a:endParaRPr>
          </a:p>
        </p:txBody>
      </p:sp>
      <p:pic>
        <p:nvPicPr>
          <p:cNvPr id="81" name="Google Shape;81;p18"/>
          <p:cNvPicPr preferRelativeResize="0"/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É la C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311700" y="445025"/>
            <a:ext cx="8520600" cy="14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Qual </a:t>
            </a:r>
            <a:r>
              <a:rPr lang="it"/>
              <a:t>è la capitale d’Italia?</a:t>
            </a:r>
            <a:endParaRPr/>
          </a:p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>
            <a:off x="311700" y="2571750"/>
            <a:ext cx="8520600" cy="19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lphaUcPeriod"/>
            </a:pPr>
            <a:r>
              <a:rPr b="1" lang="it"/>
              <a:t>Roma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b="1" lang="it"/>
              <a:t>Palermo 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b="1" lang="it"/>
              <a:t>Genova</a:t>
            </a:r>
            <a:endParaRPr b="1"/>
          </a:p>
        </p:txBody>
      </p:sp>
      <p:pic>
        <p:nvPicPr>
          <p:cNvPr id="93" name="Google Shape;93;p20"/>
          <p:cNvPicPr preferRelativeResize="0"/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/>
          <p:nvPr>
            <p:ph type="title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La risposta giusta è la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           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/>
          <p:nvPr/>
        </p:nvSpPr>
        <p:spPr>
          <a:xfrm>
            <a:off x="979750" y="470025"/>
            <a:ext cx="7318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000">
              <a:solidFill>
                <a:srgbClr val="FFFFFF"/>
              </a:solidFill>
              <a:highlight>
                <a:srgbClr val="FF0000"/>
              </a:highlight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04" name="Google Shape;104;p22"/>
          <p:cNvSpPr txBox="1"/>
          <p:nvPr/>
        </p:nvSpPr>
        <p:spPr>
          <a:xfrm>
            <a:off x="1557825" y="2659050"/>
            <a:ext cx="4095900" cy="22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" name="Google Shape;105;p22"/>
          <p:cNvSpPr txBox="1"/>
          <p:nvPr/>
        </p:nvSpPr>
        <p:spPr>
          <a:xfrm>
            <a:off x="917150" y="837825"/>
            <a:ext cx="7553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t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L'insegnante chiede : " Che cosa succede se si addizionano tre numeri dispari consecutivi ? ". Indica se le affermazioni che seguono, fatte da quattro studenti, sono vere o false</a:t>
            </a:r>
            <a:endParaRPr i="1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260000"/>
              </a:lnSpc>
              <a:spcBef>
                <a:spcPts val="2300"/>
              </a:spcBef>
              <a:spcAft>
                <a:spcPts val="0"/>
              </a:spcAft>
              <a:buNone/>
            </a:pPr>
            <a:r>
              <a:rPr i="1" lang="it" sz="95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A    </a:t>
            </a:r>
            <a:r>
              <a:rPr i="1" lang="it" sz="95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Luisa: si ottiene sempre un numero dispari</a:t>
            </a:r>
            <a:endParaRPr i="1" sz="95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95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B   Giovanni: si ottiene sempre un multiplo di tre</a:t>
            </a:r>
            <a:endParaRPr i="1" sz="95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95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C    Andrea: si ottiene a volte un numero pari a volte un numero dispari</a:t>
            </a:r>
            <a:endParaRPr i="1" sz="95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95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D     Paola: si ottiene sempre il triplo di uno dei tre numeri</a:t>
            </a:r>
            <a:endParaRPr i="1" sz="95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6" name="Google Shape;10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38043">
            <a:off x="6394149" y="1770588"/>
            <a:ext cx="1602327" cy="1602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/>
        </p:nvSpPr>
        <p:spPr>
          <a:xfrm>
            <a:off x="508150" y="495750"/>
            <a:ext cx="123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3"/>
          <p:cNvSpPr txBox="1"/>
          <p:nvPr/>
        </p:nvSpPr>
        <p:spPr>
          <a:xfrm>
            <a:off x="2551900" y="1715025"/>
            <a:ext cx="3780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latin typeface="Amatic SC"/>
                <a:ea typeface="Amatic SC"/>
                <a:cs typeface="Amatic SC"/>
                <a:sym typeface="Amatic SC"/>
              </a:rPr>
              <a:t>la risposta giusta è la…</a:t>
            </a:r>
            <a:endParaRPr sz="4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>
                <a:latin typeface="Amatic SC"/>
                <a:ea typeface="Amatic SC"/>
                <a:cs typeface="Amatic SC"/>
                <a:sym typeface="Amatic SC"/>
              </a:rPr>
              <a:t>A</a:t>
            </a:r>
            <a:endParaRPr sz="40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13" name="Google Shape;11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9600" y="3004325"/>
            <a:ext cx="2584589" cy="170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idx="1" type="body"/>
          </p:nvPr>
        </p:nvSpPr>
        <p:spPr>
          <a:xfrm>
            <a:off x="518050" y="338375"/>
            <a:ext cx="7208400" cy="42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AutoNum type="arabicParenR"/>
            </a:pPr>
            <a:r>
              <a:rPr i="1" lang="it" sz="4500">
                <a:solidFill>
                  <a:srgbClr val="000000"/>
                </a:solidFill>
              </a:rPr>
              <a:t>Cosa significa very?</a:t>
            </a:r>
            <a:endParaRPr i="1" sz="45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000000"/>
              </a:solidFill>
            </a:endParaRPr>
          </a:p>
          <a:p>
            <a:pPr indent="-3746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AutoNum type="alphaUcPeriod"/>
            </a:pPr>
            <a:r>
              <a:rPr i="1" lang="it" sz="2300">
                <a:solidFill>
                  <a:srgbClr val="000000"/>
                </a:solidFill>
              </a:rPr>
              <a:t>Veramente</a:t>
            </a:r>
            <a:endParaRPr i="1" sz="23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it" sz="2300">
                <a:solidFill>
                  <a:srgbClr val="000000"/>
                </a:solidFill>
              </a:rPr>
              <a:t>B. </a:t>
            </a:r>
            <a:r>
              <a:rPr i="1" lang="it">
                <a:solidFill>
                  <a:srgbClr val="000000"/>
                </a:solidFill>
              </a:rPr>
              <a:t>   </a:t>
            </a:r>
            <a:r>
              <a:rPr i="1" lang="it" sz="2300">
                <a:solidFill>
                  <a:srgbClr val="000000"/>
                </a:solidFill>
              </a:rPr>
              <a:t>Molto</a:t>
            </a:r>
            <a:endParaRPr i="1" sz="23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it" sz="2300">
                <a:solidFill>
                  <a:srgbClr val="000000"/>
                </a:solidFill>
              </a:rPr>
              <a:t>C.    Tanto</a:t>
            </a:r>
            <a:endParaRPr sz="2900">
              <a:solidFill>
                <a:srgbClr val="9900FF"/>
              </a:solidFill>
            </a:endParaRPr>
          </a:p>
        </p:txBody>
      </p:sp>
      <p:pic>
        <p:nvPicPr>
          <p:cNvPr id="119" name="Google Shape;11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0400" y="2974899"/>
            <a:ext cx="2932800" cy="210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2082150" y="1683600"/>
            <a:ext cx="4979700" cy="17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i="1" lang="it" sz="15400">
                <a:solidFill>
                  <a:srgbClr val="000000"/>
                </a:solidFill>
              </a:rPr>
              <a:t>b.	 </a:t>
            </a:r>
            <a:r>
              <a:rPr i="1" lang="it" sz="15400">
                <a:solidFill>
                  <a:srgbClr val="000000"/>
                </a:solidFill>
              </a:rPr>
              <a:t>MOLTO</a:t>
            </a:r>
            <a:endParaRPr i="1" sz="15400">
              <a:solidFill>
                <a:srgbClr val="000000"/>
              </a:solidFill>
            </a:endParaRPr>
          </a:p>
        </p:txBody>
      </p:sp>
      <p:pic>
        <p:nvPicPr>
          <p:cNvPr id="125" name="Google Shape;12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0400" y="2974899"/>
            <a:ext cx="2932800" cy="210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rPr>
              <a:t>Quale regola non non appartiene all’ hit bool?</a:t>
            </a:r>
            <a:endParaRPr>
              <a:solidFill>
                <a:srgbClr val="FFFFFF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661975" y="1587425"/>
            <a:ext cx="5878800" cy="182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5588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Verdana"/>
              <a:buChar char="●"/>
            </a:pPr>
            <a:r>
              <a:rPr b="1" lang="it" sz="1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Linea,</a:t>
            </a:r>
            <a:r>
              <a:rPr lang="it" sz="1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quando un giocatore pesta la linea situata fra la zona franca e quella d’attacco o entra col piede nella zona franca (non ferma il gioco, ma annulla l’azione);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98450" lvl="0" marL="55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Verdana"/>
              <a:buChar char="●"/>
            </a:pPr>
            <a:r>
              <a:rPr b="1" lang="it" sz="1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Doppia,</a:t>
            </a:r>
            <a:r>
              <a:rPr lang="it" sz="1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quando un giocatore tocca la palla due volte consecutive (non ferma il gioco, ma annulla l’azione);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661975" y="2028325"/>
            <a:ext cx="6076500" cy="19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5588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Verdana"/>
              <a:buChar char="●"/>
            </a:pPr>
            <a:r>
              <a:rPr b="1" lang="it" sz="1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 in</a:t>
            </a:r>
            <a:r>
              <a:rPr b="1" lang="it" sz="1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attacco, </a:t>
            </a:r>
            <a:r>
              <a:rPr lang="it" sz="11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quando 4 o più giocatori entrano, durante la fase di attacco nella zona adibita ai portieri (non ferma il gioco, ma annulla l’azione);</a:t>
            </a:r>
            <a:endParaRPr sz="11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2648175" y="3275925"/>
            <a:ext cx="3627900" cy="8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highlight>
                  <a:srgbClr val="FF00FF"/>
                </a:highlight>
                <a:latin typeface="Amatic SC"/>
                <a:ea typeface="Amatic SC"/>
                <a:cs typeface="Amatic SC"/>
                <a:sym typeface="Amatic SC"/>
              </a:rPr>
              <a:t>la risposta giusta è l’ultima!</a:t>
            </a:r>
            <a:endParaRPr>
              <a:solidFill>
                <a:srgbClr val="FFFFFF"/>
              </a:solidFill>
              <a:highlight>
                <a:srgbClr val="FF00FF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00"/>
                </a:solidFill>
                <a:highlight>
                  <a:srgbClr val="FF0000"/>
                </a:highlight>
              </a:rPr>
              <a:t>In quale anno cadde l’Impero romano? </a:t>
            </a:r>
            <a:endParaRPr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  <p:sp>
        <p:nvSpPr>
          <p:cNvPr id="143" name="Google Shape;14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563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476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396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1492575" y="526350"/>
            <a:ext cx="6399000" cy="37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B. 476</a:t>
            </a:r>
            <a:endParaRPr u="sng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Come si chiamano i due tipi di cellule </a:t>
            </a:r>
            <a:r>
              <a:rPr b="1" lang="it"/>
              <a:t>che costituiscono gli esseri viventi? </a:t>
            </a:r>
            <a:endParaRPr b="1"/>
          </a:p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311700" y="1902700"/>
            <a:ext cx="85206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Procariote eucariote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Binomiali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Organuli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311700" y="1467825"/>
            <a:ext cx="8520600" cy="56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it"/>
              <a:t>Procariote eucariote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2"/>
          <p:cNvSpPr txBox="1"/>
          <p:nvPr>
            <p:ph idx="1" type="body"/>
          </p:nvPr>
        </p:nvSpPr>
        <p:spPr>
          <a:xfrm>
            <a:off x="311700" y="562450"/>
            <a:ext cx="7436700" cy="40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6000">
                <a:solidFill>
                  <a:srgbClr val="000000"/>
                </a:solidFill>
              </a:rPr>
              <a:t>Quando si usa “no” ?</a:t>
            </a:r>
            <a:endParaRPr i="1" sz="6000">
              <a:solidFill>
                <a:srgbClr val="000000"/>
              </a:solidFill>
            </a:endParaRPr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lphaLcPeriod"/>
            </a:pPr>
            <a:r>
              <a:rPr i="1" lang="it" sz="2400">
                <a:solidFill>
                  <a:srgbClr val="000000"/>
                </a:solidFill>
              </a:rPr>
              <a:t>con una frase affermativa</a:t>
            </a:r>
            <a:endParaRPr i="1" sz="2400">
              <a:solidFill>
                <a:srgbClr val="00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lphaLcPeriod"/>
            </a:pPr>
            <a:r>
              <a:rPr i="1" lang="it" sz="2400">
                <a:solidFill>
                  <a:srgbClr val="000000"/>
                </a:solidFill>
              </a:rPr>
              <a:t>con una frase negativa e il verbo è negativo</a:t>
            </a:r>
            <a:endParaRPr i="1" sz="2400">
              <a:solidFill>
                <a:srgbClr val="00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lphaLcPeriod"/>
            </a:pPr>
            <a:r>
              <a:rPr i="1" lang="it" sz="2400">
                <a:solidFill>
                  <a:srgbClr val="000000"/>
                </a:solidFill>
              </a:rPr>
              <a:t>con una frase negativa ma il verbo è affermativo </a:t>
            </a:r>
            <a:endParaRPr i="1" sz="2400">
              <a:solidFill>
                <a:srgbClr val="000000"/>
              </a:solidFill>
            </a:endParaRPr>
          </a:p>
        </p:txBody>
      </p:sp>
      <p:pic>
        <p:nvPicPr>
          <p:cNvPr id="165" name="Google Shape;16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6875" y="3121025"/>
            <a:ext cx="1955849" cy="1955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2"/>
          <p:cNvSpPr txBox="1"/>
          <p:nvPr/>
        </p:nvSpPr>
        <p:spPr>
          <a:xfrm>
            <a:off x="2094400" y="88800"/>
            <a:ext cx="42627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>
            <p:ph idx="1" type="subTitle"/>
          </p:nvPr>
        </p:nvSpPr>
        <p:spPr>
          <a:xfrm>
            <a:off x="460950" y="1135936"/>
            <a:ext cx="8222100" cy="17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5300">
                <a:solidFill>
                  <a:srgbClr val="000000"/>
                </a:solidFill>
              </a:rPr>
              <a:t>c.   Con una frase negativa ma il verbo è affermativo</a:t>
            </a:r>
            <a:endParaRPr i="1" sz="5300">
              <a:solidFill>
                <a:srgbClr val="000000"/>
              </a:solidFill>
            </a:endParaRPr>
          </a:p>
        </p:txBody>
      </p:sp>
      <p:pic>
        <p:nvPicPr>
          <p:cNvPr id="172" name="Google Shape;17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6875" y="3121025"/>
            <a:ext cx="1955849" cy="195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Cos’è l’Italia?</a:t>
            </a:r>
            <a:endParaRPr/>
          </a:p>
        </p:txBody>
      </p:sp>
      <p:sp>
        <p:nvSpPr>
          <p:cNvPr id="178" name="Google Shape;178;p34"/>
          <p:cNvSpPr txBox="1"/>
          <p:nvPr>
            <p:ph idx="1" type="body"/>
          </p:nvPr>
        </p:nvSpPr>
        <p:spPr>
          <a:xfrm>
            <a:off x="0" y="1293175"/>
            <a:ext cx="4311600" cy="327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it"/>
              <a:t>Penisola</a:t>
            </a:r>
            <a:endParaRPr/>
          </a:p>
        </p:txBody>
      </p:sp>
      <p:sp>
        <p:nvSpPr>
          <p:cNvPr id="179" name="Google Shape;179;p34"/>
          <p:cNvSpPr txBox="1"/>
          <p:nvPr>
            <p:ph idx="2" type="body"/>
          </p:nvPr>
        </p:nvSpPr>
        <p:spPr>
          <a:xfrm>
            <a:off x="82050" y="2151175"/>
            <a:ext cx="3050700" cy="24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/>
              <a:t>B.	 Isola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5"/>
          <p:cNvSpPr txBox="1"/>
          <p:nvPr>
            <p:ph type="title"/>
          </p:nvPr>
        </p:nvSpPr>
        <p:spPr>
          <a:xfrm>
            <a:off x="510657" y="1386854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927100" lvl="0" marL="457200" rtl="0" algn="ctr">
              <a:spcBef>
                <a:spcPts val="0"/>
              </a:spcBef>
              <a:spcAft>
                <a:spcPts val="0"/>
              </a:spcAft>
              <a:buSzPts val="11000"/>
              <a:buAutoNum type="alphaUcPeriod"/>
            </a:pPr>
            <a:r>
              <a:rPr lang="it"/>
              <a:t>Penisola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/>
          <p:nvPr>
            <p:ph idx="1" type="body"/>
          </p:nvPr>
        </p:nvSpPr>
        <p:spPr>
          <a:xfrm>
            <a:off x="311700" y="155425"/>
            <a:ext cx="8520600" cy="23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4700"/>
              <a:t>Con quali paesi confina l’Italia?</a:t>
            </a:r>
            <a:endParaRPr i="1" sz="4700"/>
          </a:p>
        </p:txBody>
      </p:sp>
      <p:sp>
        <p:nvSpPr>
          <p:cNvPr id="190" name="Google Shape;190;p36"/>
          <p:cNvSpPr txBox="1"/>
          <p:nvPr/>
        </p:nvSpPr>
        <p:spPr>
          <a:xfrm>
            <a:off x="621650" y="2379050"/>
            <a:ext cx="7119600" cy="25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i="1" lang="it" sz="2300"/>
              <a:t>Svizzera, Austria, Francia, Slovenia, Città del Vaticano e San Marino</a:t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i="1" lang="it" sz="2300">
                <a:solidFill>
                  <a:schemeClr val="dk1"/>
                </a:solidFill>
              </a:rPr>
              <a:t>Polonia, Svizzera, Austria, Slovenia, Francia, Città del Vaticano e San Marino</a:t>
            </a:r>
            <a:endParaRPr i="1"/>
          </a:p>
        </p:txBody>
      </p:sp>
      <p:pic>
        <p:nvPicPr>
          <p:cNvPr id="191" name="Google Shape;19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85342">
            <a:off x="7308325" y="3283425"/>
            <a:ext cx="1807699" cy="180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7"/>
          <p:cNvSpPr txBox="1"/>
          <p:nvPr/>
        </p:nvSpPr>
        <p:spPr>
          <a:xfrm>
            <a:off x="1487550" y="1169325"/>
            <a:ext cx="42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7" name="Google Shape;197;p37"/>
          <p:cNvSpPr txBox="1"/>
          <p:nvPr/>
        </p:nvSpPr>
        <p:spPr>
          <a:xfrm>
            <a:off x="1376525" y="1827975"/>
            <a:ext cx="60834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Proxima Nova"/>
              <a:buAutoNum type="alphaLcPeriod"/>
            </a:pPr>
            <a:r>
              <a:rPr i="1" lang="it" sz="2300"/>
              <a:t>Svizzera, Austria, Francia, Slovenia, Città del Vaticano e San Marino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8" name="Google Shape;19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85342">
            <a:off x="7308325" y="3283425"/>
            <a:ext cx="1807699" cy="180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 txBox="1"/>
          <p:nvPr>
            <p:ph type="title"/>
          </p:nvPr>
        </p:nvSpPr>
        <p:spPr>
          <a:xfrm>
            <a:off x="492900" y="1076036"/>
            <a:ext cx="8158200" cy="257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Qual è la regione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sopra il Piemonte</a:t>
            </a:r>
            <a:endParaRPr/>
          </a:p>
          <a:p>
            <a:pPr indent="-6172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lphaUcPeriod"/>
            </a:pPr>
            <a:r>
              <a:rPr lang="it"/>
              <a:t>Calabria</a:t>
            </a:r>
            <a:endParaRPr/>
          </a:p>
          <a:p>
            <a:pPr indent="-6172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lphaUcPeriod"/>
            </a:pPr>
            <a:r>
              <a:rPr lang="it"/>
              <a:t>Valle d’Aosta</a:t>
            </a:r>
            <a:endParaRPr/>
          </a:p>
        </p:txBody>
      </p:sp>
      <p:pic>
        <p:nvPicPr>
          <p:cNvPr id="204" name="Google Shape;204;p38"/>
          <p:cNvPicPr preferRelativeResize="0"/>
          <p:nvPr/>
        </p:nvPicPr>
        <p:blipFill rotWithShape="1">
          <a:blip r:embed="rId3">
            <a:alphaModFix/>
          </a:blip>
          <a:srcRect b="-189752" l="-172257" r="58856" t="202393"/>
          <a:stretch/>
        </p:blipFill>
        <p:spPr>
          <a:xfrm>
            <a:off x="2860534" y="5934349"/>
            <a:ext cx="3652600" cy="9663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2">
            <a:off x="3086074" y="3822578"/>
            <a:ext cx="4645501" cy="1320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B. Valle d’Aosta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0"/>
          <p:cNvSpPr txBox="1"/>
          <p:nvPr/>
        </p:nvSpPr>
        <p:spPr>
          <a:xfrm>
            <a:off x="1487550" y="1169325"/>
            <a:ext cx="42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6" name="Google Shape;216;p40"/>
          <p:cNvSpPr txBox="1"/>
          <p:nvPr/>
        </p:nvSpPr>
        <p:spPr>
          <a:xfrm>
            <a:off x="1376525" y="1827975"/>
            <a:ext cx="608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7" name="Google Shape;217;p40"/>
          <p:cNvSpPr txBox="1"/>
          <p:nvPr/>
        </p:nvSpPr>
        <p:spPr>
          <a:xfrm>
            <a:off x="912300" y="296025"/>
            <a:ext cx="7319400" cy="41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90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i="1" lang="it" sz="3900">
                <a:latin typeface="Proxima Nova"/>
                <a:ea typeface="Proxima Nova"/>
                <a:cs typeface="Proxima Nova"/>
                <a:sym typeface="Proxima Nova"/>
              </a:rPr>
              <a:t>Cosa significa “Il a les cheveux blonds court” Francese?</a:t>
            </a:r>
            <a:endParaRPr i="1" sz="3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AutoNum type="alphaLcPeriod"/>
            </a:pPr>
            <a:r>
              <a:rPr i="1" lang="it" sz="2800">
                <a:latin typeface="Proxima Nova"/>
                <a:ea typeface="Proxima Nova"/>
                <a:cs typeface="Proxima Nova"/>
                <a:sym typeface="Proxima Nova"/>
              </a:rPr>
              <a:t>Lui aveva i capelli corti e biondi</a:t>
            </a:r>
            <a:endParaRPr i="1" sz="2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AutoNum type="alphaLcPeriod"/>
            </a:pPr>
            <a:r>
              <a:rPr i="1" lang="it" sz="2800">
                <a:latin typeface="Proxima Nova"/>
                <a:ea typeface="Proxima Nova"/>
                <a:cs typeface="Proxima Nova"/>
                <a:sym typeface="Proxima Nova"/>
              </a:rPr>
              <a:t>Lui ha i capelli biondi e corti</a:t>
            </a:r>
            <a:endParaRPr i="1" sz="2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AutoNum type="alphaLcPeriod"/>
            </a:pPr>
            <a:r>
              <a:rPr i="1" lang="it" sz="2800">
                <a:latin typeface="Proxima Nova"/>
                <a:ea typeface="Proxima Nova"/>
                <a:cs typeface="Proxima Nova"/>
                <a:sym typeface="Proxima Nova"/>
              </a:rPr>
              <a:t>Lei ha i capelli biondi e corti</a:t>
            </a:r>
            <a:endParaRPr i="1" sz="28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AutoNum type="alphaLcPeriod"/>
            </a:pPr>
            <a:r>
              <a:rPr i="1" lang="it" sz="2800">
                <a:latin typeface="Proxima Nova"/>
                <a:ea typeface="Proxima Nova"/>
                <a:cs typeface="Proxima Nova"/>
                <a:sym typeface="Proxima Nova"/>
              </a:rPr>
              <a:t>lei aveva i capelli corti e biondi </a:t>
            </a:r>
            <a:endParaRPr i="1" sz="2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18" name="Google Shape;21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7975" y="3367325"/>
            <a:ext cx="2610374" cy="17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1"/>
          <p:cNvSpPr txBox="1"/>
          <p:nvPr/>
        </p:nvSpPr>
        <p:spPr>
          <a:xfrm>
            <a:off x="1487550" y="1169325"/>
            <a:ext cx="42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4" name="Google Shape;224;p41"/>
          <p:cNvSpPr txBox="1"/>
          <p:nvPr/>
        </p:nvSpPr>
        <p:spPr>
          <a:xfrm flipH="1">
            <a:off x="828800" y="2519775"/>
            <a:ext cx="7519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4100">
                <a:latin typeface="Proxima Nova"/>
                <a:ea typeface="Proxima Nova"/>
                <a:cs typeface="Proxima Nova"/>
                <a:sym typeface="Proxima Nova"/>
              </a:rPr>
              <a:t>b.		Lui ha i capelli biondi e corti</a:t>
            </a:r>
            <a:endParaRPr i="1" sz="41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5" name="Google Shape;225;p41"/>
          <p:cNvSpPr txBox="1"/>
          <p:nvPr/>
        </p:nvSpPr>
        <p:spPr>
          <a:xfrm>
            <a:off x="1298900" y="407025"/>
            <a:ext cx="65790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4700">
                <a:latin typeface="Proxima Nova"/>
                <a:ea typeface="Proxima Nova"/>
                <a:cs typeface="Proxima Nova"/>
                <a:sym typeface="Proxima Nova"/>
              </a:rPr>
              <a:t>La bonne rèponse est...</a:t>
            </a:r>
            <a:endParaRPr i="1" sz="47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4700">
                <a:latin typeface="Proxima Nova"/>
                <a:ea typeface="Proxima Nova"/>
                <a:cs typeface="Proxima Nova"/>
                <a:sym typeface="Proxima Nova"/>
              </a:rPr>
              <a:t>(La risposta giusta è…)</a:t>
            </a:r>
            <a:endParaRPr i="1" sz="47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26" name="Google Shape;22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7975" y="3367325"/>
            <a:ext cx="2610374" cy="17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/>
          <p:nvPr>
            <p:ph type="title"/>
          </p:nvPr>
        </p:nvSpPr>
        <p:spPr>
          <a:xfrm>
            <a:off x="311700" y="445025"/>
            <a:ext cx="8520600" cy="165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Come si </a:t>
            </a:r>
            <a:r>
              <a:rPr lang="it"/>
              <a:t>calcolano le potenze?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232" name="Google Shape;232;p42"/>
          <p:cNvSpPr txBox="1"/>
          <p:nvPr>
            <p:ph idx="1" type="body"/>
          </p:nvPr>
        </p:nvSpPr>
        <p:spPr>
          <a:xfrm>
            <a:off x="311700" y="2099225"/>
            <a:ext cx="8520600" cy="24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accent3"/>
                </a:solidFill>
              </a:rPr>
              <a:t>Esempio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it"/>
              <a:t>10 alla 2.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lphaUcPeriod"/>
            </a:pPr>
            <a:r>
              <a:rPr lang="it">
                <a:latin typeface="Proxima Nova"/>
                <a:ea typeface="Proxima Nova"/>
                <a:cs typeface="Proxima Nova"/>
                <a:sym typeface="Proxima Nova"/>
              </a:rPr>
              <a:t>10</a:t>
            </a:r>
            <a:r>
              <a:rPr lang="it"/>
              <a:t> x 10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lphaUcPeriod"/>
            </a:pPr>
            <a:r>
              <a:rPr lang="it"/>
              <a:t>10 x 2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lphaUcPeriod"/>
            </a:pPr>
            <a:r>
              <a:rPr lang="it"/>
              <a:t>10 + 10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3"/>
          <p:cNvSpPr txBox="1"/>
          <p:nvPr>
            <p:ph type="title"/>
          </p:nvPr>
        </p:nvSpPr>
        <p:spPr>
          <a:xfrm>
            <a:off x="50" y="15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La risposta giusta è la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          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4"/>
          <p:cNvSpPr txBox="1"/>
          <p:nvPr>
            <p:ph type="title"/>
          </p:nvPr>
        </p:nvSpPr>
        <p:spPr>
          <a:xfrm>
            <a:off x="311700" y="445025"/>
            <a:ext cx="8520600" cy="13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Qual </a:t>
            </a:r>
            <a:r>
              <a:rPr lang="it"/>
              <a:t>è la capoluogo del Piemonte?</a:t>
            </a:r>
            <a:endParaRPr/>
          </a:p>
        </p:txBody>
      </p:sp>
      <p:sp>
        <p:nvSpPr>
          <p:cNvPr id="243" name="Google Shape;243;p44"/>
          <p:cNvSpPr txBox="1"/>
          <p:nvPr>
            <p:ph idx="1" type="body"/>
          </p:nvPr>
        </p:nvSpPr>
        <p:spPr>
          <a:xfrm>
            <a:off x="311700" y="1780875"/>
            <a:ext cx="8520600" cy="27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 </a:t>
            </a:r>
            <a:r>
              <a:rPr lang="it"/>
              <a:t>Roma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 Torino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 Vercelli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5"/>
          <p:cNvSpPr txBox="1"/>
          <p:nvPr>
            <p:ph type="title"/>
          </p:nvPr>
        </p:nvSpPr>
        <p:spPr>
          <a:xfrm>
            <a:off x="0" y="0"/>
            <a:ext cx="98235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La risposta giusta é la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        B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6"/>
          <p:cNvSpPr txBox="1"/>
          <p:nvPr>
            <p:ph type="title"/>
          </p:nvPr>
        </p:nvSpPr>
        <p:spPr>
          <a:xfrm>
            <a:off x="50" y="0"/>
            <a:ext cx="9144000" cy="11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Qual </a:t>
            </a:r>
            <a:r>
              <a:rPr lang="it"/>
              <a:t>è il capoluogo dell’ Abruzzo?</a:t>
            </a:r>
            <a:endParaRPr/>
          </a:p>
        </p:txBody>
      </p:sp>
      <p:sp>
        <p:nvSpPr>
          <p:cNvPr id="254" name="Google Shape;254;p46"/>
          <p:cNvSpPr txBox="1"/>
          <p:nvPr>
            <p:ph idx="1" type="body"/>
          </p:nvPr>
        </p:nvSpPr>
        <p:spPr>
          <a:xfrm>
            <a:off x="0" y="1197600"/>
            <a:ext cx="9144000" cy="39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Torino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Genova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it"/>
              <a:t>Aquila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7"/>
          <p:cNvSpPr txBox="1"/>
          <p:nvPr>
            <p:ph type="title"/>
          </p:nvPr>
        </p:nvSpPr>
        <p:spPr>
          <a:xfrm>
            <a:off x="50" y="0"/>
            <a:ext cx="91440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La risposta giusta è la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      C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