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Playfair Display"/>
      <p:regular r:id="rId21"/>
      <p:bold r:id="rId22"/>
      <p:italic r:id="rId23"/>
      <p:boldItalic r:id="rId24"/>
    </p:embeddedFont>
    <p:embeddedFont>
      <p:font typeface="Montserrat"/>
      <p:regular r:id="rId25"/>
      <p:bold r:id="rId26"/>
      <p:italic r:id="rId27"/>
      <p:boldItalic r:id="rId28"/>
    </p:embeddedFont>
    <p:embeddedFont>
      <p:font typeface="Oswald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layfairDisplay-bold.fntdata"/><Relationship Id="rId21" Type="http://schemas.openxmlformats.org/officeDocument/2006/relationships/font" Target="fonts/PlayfairDisplay-regular.fntdata"/><Relationship Id="rId24" Type="http://schemas.openxmlformats.org/officeDocument/2006/relationships/font" Target="fonts/PlayfairDisplay-boldItalic.fntdata"/><Relationship Id="rId23" Type="http://schemas.openxmlformats.org/officeDocument/2006/relationships/font" Target="fonts/PlayfairDispl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Oswa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c2bf42aff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c2bf42aff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2bf42aff7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2bf42aff7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2bf42aff7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2bf42aff7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6cc8c8bc1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6cc8c8bc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c6cc8c8bc1_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c6cc8c8bc1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6cc8c8bc1_3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6cc8c8bc1_3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6cc8c8bc1_3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6cc8c8bc1_3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c6cc8c8bc1_3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c6cc8c8bc1_3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c6cc8c8bc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c6cc8c8bc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c6cc8c8bc1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c6cc8c8bc1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6cc8c8bc1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c6cc8c8bc1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c6cc8c8bc1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c6cc8c8bc1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c6cc8c8bc1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c6cc8c8bc1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c6cc8c8bc1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c6cc8c8bc1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405575" y="679575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Chi ha vinto il gioco? 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44250" y="2982975"/>
            <a:ext cx="4910100" cy="184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1.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2.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3.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4450500" y="2942675"/>
            <a:ext cx="469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1261150" y="1376550"/>
            <a:ext cx="230700" cy="2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140150" y="452500"/>
            <a:ext cx="6750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>
                <a:solidFill>
                  <a:schemeClr val="accent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Quando è morto</a:t>
            </a:r>
            <a:endParaRPr sz="3000">
              <a:solidFill>
                <a:schemeClr val="accent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>
                <a:solidFill>
                  <a:schemeClr val="accent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Maometto?</a:t>
            </a:r>
            <a:endParaRPr sz="3000">
              <a:solidFill>
                <a:schemeClr val="accent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1393025" y="2333550"/>
            <a:ext cx="35856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Playfair Display"/>
                <a:ea typeface="Playfair Display"/>
                <a:cs typeface="Playfair Display"/>
                <a:sym typeface="Playfair Display"/>
              </a:rPr>
              <a:t>1)</a:t>
            </a:r>
            <a:r>
              <a:rPr lang="it" sz="2000">
                <a:latin typeface="Playfair Display"/>
                <a:ea typeface="Playfair Display"/>
                <a:cs typeface="Playfair Display"/>
                <a:sym typeface="Playfair Display"/>
              </a:rPr>
              <a:t>732 d.c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Playfair Display"/>
                <a:ea typeface="Playfair Display"/>
                <a:cs typeface="Playfair Display"/>
                <a:sym typeface="Playfair Display"/>
              </a:rPr>
              <a:t>2)</a:t>
            </a:r>
            <a:r>
              <a:rPr lang="it" sz="2000">
                <a:latin typeface="Playfair Display"/>
                <a:ea typeface="Playfair Display"/>
                <a:cs typeface="Playfair Display"/>
                <a:sym typeface="Playfair Display"/>
              </a:rPr>
              <a:t>622 d.c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Playfair Display"/>
                <a:ea typeface="Playfair Display"/>
                <a:cs typeface="Playfair Display"/>
                <a:sym typeface="Playfair Display"/>
              </a:rPr>
              <a:t>3)</a:t>
            </a:r>
            <a:r>
              <a:rPr lang="it" sz="2000">
                <a:latin typeface="Playfair Display"/>
                <a:ea typeface="Playfair Display"/>
                <a:cs typeface="Playfair Display"/>
                <a:sym typeface="Playfair Display"/>
              </a:rPr>
              <a:t>632 d.c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1986500" y="346200"/>
            <a:ext cx="68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/>
        </p:nvSpPr>
        <p:spPr>
          <a:xfrm>
            <a:off x="313225" y="288500"/>
            <a:ext cx="5357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100">
                <a:solidFill>
                  <a:schemeClr val="accent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 risposta giusta è</a:t>
            </a:r>
            <a:endParaRPr sz="3100">
              <a:solidFill>
                <a:schemeClr val="accent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746975" y="2188475"/>
            <a:ext cx="8877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9600">
                <a:latin typeface="Playfair Display"/>
                <a:ea typeface="Playfair Display"/>
                <a:cs typeface="Playfair Display"/>
                <a:sym typeface="Playfair Display"/>
              </a:rPr>
              <a:t>3) 632 d.C.</a:t>
            </a:r>
            <a:endParaRPr sz="9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/>
        </p:nvSpPr>
        <p:spPr>
          <a:xfrm>
            <a:off x="1020200" y="406200"/>
            <a:ext cx="18327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latin typeface="Playfair Display"/>
                <a:ea typeface="Playfair Display"/>
                <a:cs typeface="Playfair Display"/>
                <a:sym typeface="Playfair Display"/>
              </a:rPr>
              <a:t>quando è stato cacciato Maometto da la Mecca?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5979500" y="491225"/>
            <a:ext cx="5441100" cy="14316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700">
                <a:solidFill>
                  <a:srgbClr val="741B4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A) 622</a:t>
            </a:r>
            <a:endParaRPr b="1" sz="2700">
              <a:solidFill>
                <a:srgbClr val="741B4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700">
                <a:solidFill>
                  <a:srgbClr val="741B4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B) 570</a:t>
            </a:r>
            <a:endParaRPr b="1" sz="2700">
              <a:solidFill>
                <a:srgbClr val="741B4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700">
                <a:solidFill>
                  <a:srgbClr val="741B4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C) 630</a:t>
            </a:r>
            <a:endParaRPr b="1" sz="2700">
              <a:solidFill>
                <a:srgbClr val="741B4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519300" y="486325"/>
            <a:ext cx="541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Playfair Display"/>
                <a:ea typeface="Playfair Display"/>
                <a:cs typeface="Playfair Display"/>
                <a:sym typeface="Playfair Display"/>
              </a:rPr>
              <a:t>LA RISPOSTA GIUSTA é?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1318850" y="1186950"/>
            <a:ext cx="5959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5000">
                <a:latin typeface="Playfair Display"/>
                <a:ea typeface="Playfair Display"/>
                <a:cs typeface="Playfair Display"/>
                <a:sym typeface="Playfair Display"/>
              </a:rPr>
              <a:t>A)622 d.C.</a:t>
            </a:r>
            <a:endParaRPr sz="5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1648550" y="1838150"/>
            <a:ext cx="4747800" cy="5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2150" y="568750"/>
            <a:ext cx="3426600" cy="442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/>
        </p:nvSpPr>
        <p:spPr>
          <a:xfrm>
            <a:off x="939675" y="609975"/>
            <a:ext cx="6693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Qual è il dio della terra, della religione egizia?</a:t>
            </a:r>
            <a:endParaRPr sz="2000">
              <a:solidFill>
                <a:srgbClr val="66666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708875" y="1368300"/>
            <a:ext cx="6808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A) </a:t>
            </a:r>
            <a:r>
              <a:rPr lang="it" sz="20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Iside</a:t>
            </a:r>
            <a:endParaRPr sz="2000">
              <a:solidFill>
                <a:srgbClr val="CC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B) Ged</a:t>
            </a:r>
            <a:endParaRPr sz="2000">
              <a:solidFill>
                <a:srgbClr val="CC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C) Horus</a:t>
            </a:r>
            <a:endParaRPr sz="2000">
              <a:solidFill>
                <a:srgbClr val="CC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/>
        </p:nvSpPr>
        <p:spPr>
          <a:xfrm>
            <a:off x="906700" y="651175"/>
            <a:ext cx="7023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>
                <a:solidFill>
                  <a:srgbClr val="0000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 risposta giusta è?</a:t>
            </a:r>
            <a:endParaRPr sz="3000">
              <a:solidFill>
                <a:srgbClr val="0000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>
                <a:solidFill>
                  <a:srgbClr val="F6B26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B) Ged</a:t>
            </a:r>
            <a:endParaRPr sz="3000">
              <a:solidFill>
                <a:srgbClr val="F6B26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/>
        </p:nvSpPr>
        <p:spPr>
          <a:xfrm>
            <a:off x="2481100" y="296750"/>
            <a:ext cx="8234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FF00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Dove si usa some?</a:t>
            </a:r>
            <a:endParaRPr sz="2000">
              <a:solidFill>
                <a:srgbClr val="FF00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5" name="Google Shape;105;p20"/>
          <p:cNvSpPr txBox="1"/>
          <p:nvPr/>
        </p:nvSpPr>
        <p:spPr>
          <a:xfrm>
            <a:off x="3653200" y="1665025"/>
            <a:ext cx="690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A) risposte negative</a:t>
            </a:r>
            <a:endParaRPr sz="200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B) risposte interrogative</a:t>
            </a:r>
            <a:endParaRPr sz="200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C)Risposte affermative o nell’offerta</a:t>
            </a:r>
            <a:endParaRPr sz="200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525" y="823725"/>
            <a:ext cx="3223474" cy="340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/>
        </p:nvSpPr>
        <p:spPr>
          <a:xfrm>
            <a:off x="395650" y="-453350"/>
            <a:ext cx="759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2" name="Google Shape;112;p21"/>
          <p:cNvSpPr txBox="1"/>
          <p:nvPr/>
        </p:nvSpPr>
        <p:spPr>
          <a:xfrm>
            <a:off x="1368300" y="469850"/>
            <a:ext cx="5794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50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 risposta giusta è</a:t>
            </a:r>
            <a:endParaRPr sz="250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3" name="Google Shape;113;p21"/>
          <p:cNvSpPr txBox="1"/>
          <p:nvPr/>
        </p:nvSpPr>
        <p:spPr>
          <a:xfrm>
            <a:off x="675900" y="1516675"/>
            <a:ext cx="7459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C) Nelle risposte affermative o nell’offerta</a:t>
            </a:r>
            <a:endParaRPr sz="2000"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0925" y="2135200"/>
            <a:ext cx="2921825" cy="292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idx="4294967295" type="ctrTitle"/>
          </p:nvPr>
        </p:nvSpPr>
        <p:spPr>
          <a:xfrm>
            <a:off x="2414525" y="765425"/>
            <a:ext cx="8455500" cy="21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Dove si trovano le Alpi?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it"/>
              <a:t>Germania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it"/>
              <a:t>Italia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it"/>
              <a:t>Francia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/>
        </p:nvSpPr>
        <p:spPr>
          <a:xfrm>
            <a:off x="3012150" y="1956150"/>
            <a:ext cx="4024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latin typeface="Playfair Display"/>
                <a:ea typeface="Playfair Display"/>
                <a:cs typeface="Playfair Display"/>
                <a:sym typeface="Playfair Display"/>
              </a:rPr>
              <a:t>LA RISPOSTA ESATTA E’...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000">
                <a:latin typeface="Playfair Display"/>
                <a:ea typeface="Playfair Display"/>
                <a:cs typeface="Playfair Display"/>
                <a:sym typeface="Playfair Display"/>
              </a:rPr>
              <a:t>ITALIA</a:t>
            </a:r>
            <a:endParaRPr b="1" sz="2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/>
        </p:nvSpPr>
        <p:spPr>
          <a:xfrm>
            <a:off x="547300" y="3400825"/>
            <a:ext cx="4840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QUALE E’ L’ OPERAZIONE INVERSA DELLA POTENZA?</a:t>
            </a:r>
            <a:endParaRPr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AutoNum type="alphaUcPeriod"/>
            </a:pPr>
            <a:r>
              <a:rPr b="1" lang="it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 MOLTIPLICAZIONE</a:t>
            </a:r>
            <a:endParaRPr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AutoNum type="alphaUcPeriod"/>
            </a:pPr>
            <a:r>
              <a:rPr b="1" lang="it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 RADICE QUADRATA</a:t>
            </a:r>
            <a:endParaRPr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AutoNum type="alphaUcPeriod"/>
            </a:pPr>
            <a:r>
              <a:rPr b="1" lang="it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 SOMMA</a:t>
            </a:r>
            <a:endParaRPr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/>
        </p:nvSpPr>
        <p:spPr>
          <a:xfrm>
            <a:off x="3012150" y="1956150"/>
            <a:ext cx="4024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latin typeface="Playfair Display"/>
                <a:ea typeface="Playfair Display"/>
                <a:cs typeface="Playfair Display"/>
                <a:sym typeface="Playfair Display"/>
              </a:rPr>
              <a:t>LA RISPOSTA ESATTA E’...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000">
                <a:latin typeface="Playfair Display"/>
                <a:ea typeface="Playfair Display"/>
                <a:cs typeface="Playfair Display"/>
                <a:sym typeface="Playfair Display"/>
              </a:rPr>
              <a:t>LA RADICE QUADRATA</a:t>
            </a:r>
            <a:endParaRPr b="1"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/>
          <p:nvPr/>
        </p:nvSpPr>
        <p:spPr>
          <a:xfrm>
            <a:off x="3137925" y="1325350"/>
            <a:ext cx="312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0" name="Google Shape;140;p26"/>
          <p:cNvSpPr txBox="1"/>
          <p:nvPr/>
        </p:nvSpPr>
        <p:spPr>
          <a:xfrm>
            <a:off x="3581625" y="1891125"/>
            <a:ext cx="223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3165075" y="2046375"/>
            <a:ext cx="4629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latin typeface="Playfair Display"/>
                <a:ea typeface="Playfair Display"/>
                <a:cs typeface="Playfair Display"/>
                <a:sym typeface="Playfair Display"/>
              </a:rPr>
              <a:t>DOVE SI USA SOME?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AutoNum type="alphaUcPeriod"/>
            </a:pPr>
            <a:r>
              <a:rPr b="1" lang="it">
                <a:latin typeface="Playfair Display"/>
                <a:ea typeface="Playfair Display"/>
                <a:cs typeface="Playfair Display"/>
                <a:sym typeface="Playfair Display"/>
              </a:rPr>
              <a:t>FRASI AFFERMATIVE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AutoNum type="alphaUcPeriod"/>
            </a:pPr>
            <a:r>
              <a:rPr b="1" lang="it">
                <a:latin typeface="Playfair Display"/>
                <a:ea typeface="Playfair Display"/>
                <a:cs typeface="Playfair Display"/>
                <a:sym typeface="Playfair Display"/>
              </a:rPr>
              <a:t>FRASI NEGATIVE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AutoNum type="alphaUcPeriod"/>
            </a:pPr>
            <a:r>
              <a:rPr b="1" lang="it">
                <a:latin typeface="Playfair Display"/>
                <a:ea typeface="Playfair Display"/>
                <a:cs typeface="Playfair Display"/>
                <a:sym typeface="Playfair Display"/>
              </a:rPr>
              <a:t>FRASI INTERROGATIV</a:t>
            </a:r>
            <a:r>
              <a:rPr lang="it">
                <a:latin typeface="Playfair Display"/>
                <a:ea typeface="Playfair Display"/>
                <a:cs typeface="Playfair Display"/>
                <a:sym typeface="Playfair Display"/>
              </a:rPr>
              <a:t>E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/>
          <p:nvPr/>
        </p:nvSpPr>
        <p:spPr>
          <a:xfrm>
            <a:off x="3012150" y="1956150"/>
            <a:ext cx="4024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latin typeface="Playfair Display"/>
                <a:ea typeface="Playfair Display"/>
                <a:cs typeface="Playfair Display"/>
                <a:sym typeface="Playfair Display"/>
              </a:rPr>
              <a:t>LA RISPOSTA ESATTA E’...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000">
                <a:latin typeface="Playfair Display"/>
                <a:ea typeface="Playfair Display"/>
                <a:cs typeface="Playfair Display"/>
                <a:sym typeface="Playfair Display"/>
              </a:rPr>
              <a:t>FRASI AFFERMATIVE</a:t>
            </a:r>
            <a:endParaRPr b="1"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