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5143500" cx="9144000"/>
  <p:notesSz cx="6858000" cy="9144000"/>
  <p:embeddedFontLst>
    <p:embeddedFont>
      <p:font typeface="Caveat"/>
      <p:regular r:id="rId36"/>
      <p:bold r:id="rId37"/>
    </p:embeddedFont>
    <p:embeddedFont>
      <p:font typeface="Amatic SC"/>
      <p:regular r:id="rId38"/>
      <p:bold r:id="rId39"/>
    </p:embeddedFont>
    <p:embeddedFont>
      <p:font typeface="Lobster"/>
      <p:regular r:id="rId40"/>
    </p:embeddedFont>
    <p:embeddedFont>
      <p:font typeface="Source Code Pro"/>
      <p:regular r:id="rId41"/>
      <p:bold r:id="rId42"/>
      <p:italic r:id="rId43"/>
      <p:boldItalic r:id="rId44"/>
    </p:embeddedFont>
    <p:embeddedFont>
      <p:font typeface="Pacifico"/>
      <p:regular r:id="rId45"/>
    </p:embeddedFont>
    <p:embeddedFont>
      <p:font typeface="EB Garamond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obster-regular.fntdata"/><Relationship Id="rId42" Type="http://schemas.openxmlformats.org/officeDocument/2006/relationships/font" Target="fonts/SourceCodePro-bold.fntdata"/><Relationship Id="rId41" Type="http://schemas.openxmlformats.org/officeDocument/2006/relationships/font" Target="fonts/SourceCodePro-regular.fntdata"/><Relationship Id="rId44" Type="http://schemas.openxmlformats.org/officeDocument/2006/relationships/font" Target="fonts/SourceCodePro-boldItalic.fntdata"/><Relationship Id="rId43" Type="http://schemas.openxmlformats.org/officeDocument/2006/relationships/font" Target="fonts/SourceCodePro-italic.fntdata"/><Relationship Id="rId46" Type="http://schemas.openxmlformats.org/officeDocument/2006/relationships/font" Target="fonts/EBGaramond-regular.fntdata"/><Relationship Id="rId45" Type="http://schemas.openxmlformats.org/officeDocument/2006/relationships/font" Target="fonts/Pacific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EBGaramond-italic.fntdata"/><Relationship Id="rId47" Type="http://schemas.openxmlformats.org/officeDocument/2006/relationships/font" Target="fonts/EBGaramond-bold.fntdata"/><Relationship Id="rId49" Type="http://schemas.openxmlformats.org/officeDocument/2006/relationships/font" Target="fonts/EBGaramond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font" Target="fonts/Caveat-bold.fntdata"/><Relationship Id="rId36" Type="http://schemas.openxmlformats.org/officeDocument/2006/relationships/font" Target="fonts/Caveat-regular.fntdata"/><Relationship Id="rId39" Type="http://schemas.openxmlformats.org/officeDocument/2006/relationships/font" Target="fonts/AmaticSC-bold.fntdata"/><Relationship Id="rId38" Type="http://schemas.openxmlformats.org/officeDocument/2006/relationships/font" Target="fonts/AmaticSC-regular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05b58a059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05b58a059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c48b493cf0_3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c48b493cf0_3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c48b493cf0_3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c48b493cf0_3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48b493cf0_3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c48b493cf0_3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c48b493cf0_3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c48b493cf0_3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6caa0f2fe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c6caa0f2fe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48b493cf0_3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c48b493cf0_3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c6caa0f2fe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c6caa0f2f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c05b58a059_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c05b58a059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b81a5d65bc4e0b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b81a5d65bc4e0b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bf4fbc8b0b4ba9d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bf4fbc8b0b4ba9d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b81a5d65bc4e0b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b81a5d65bc4e0b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b81a5d65bc4e0b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b81a5d65bc4e0b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b81a5d65bc4e0b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b81a5d65bc4e0b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b81a5d65bc4e0b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b81a5d65bc4e0b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c48b493cf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c48b493cf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4c71a3426225c3fe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4c71a3426225c3fe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67b29704b0b0a02a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67b29704b0b0a02a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67b29704b0b0a02a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67b29704b0b0a02a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c05b58a059_4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c05b58a059_4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c48b493cf0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c48b493cf0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c48b493cf0_2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c48b493cf0_2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c48b493cf0_2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c48b493cf0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c48b493cf0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c48b493cf0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c48b493cf0_4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c48b493cf0_4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c48b493cf0_4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c48b493cf0_4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c6caa0f2fe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c6caa0f2fe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c6caa0f2fe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c6caa0f2fe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c6caa0f2fe_2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c6caa0f2fe_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jp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/>
        </p:nvSpPr>
        <p:spPr>
          <a:xfrm>
            <a:off x="551405" y="326096"/>
            <a:ext cx="7315200" cy="8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Source Code Pro"/>
                <a:ea typeface="Source Code Pro"/>
                <a:cs typeface="Source Code Pro"/>
                <a:sym typeface="Source Code Pro"/>
              </a:rPr>
              <a:t>Quando si usa any?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914400" y="2143663"/>
            <a:ext cx="7315200" cy="8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09910" y="1501218"/>
            <a:ext cx="7315200" cy="21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Source Code Pro"/>
                <a:ea typeface="Source Code Pro"/>
                <a:cs typeface="Source Code Pro"/>
                <a:sym typeface="Source Code Pro"/>
              </a:rPr>
              <a:t>A)Sia affermativa sia negativa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Source Code Pro"/>
                <a:ea typeface="Source Code Pro"/>
                <a:cs typeface="Source Code Pro"/>
                <a:sym typeface="Source Code Pro"/>
              </a:rPr>
              <a:t>B) sia negativa sia interrogativa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Source Code Pro"/>
                <a:ea typeface="Source Code Pro"/>
                <a:cs typeface="Source Code Pro"/>
                <a:sym typeface="Source Code Pro"/>
              </a:rPr>
              <a:t>C) sia interrogativa sia affermativa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E7CC3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2254375" y="667550"/>
            <a:ext cx="630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577450" y="778925"/>
            <a:ext cx="7338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600">
                <a:latin typeface="Amatic SC"/>
                <a:ea typeface="Amatic SC"/>
                <a:cs typeface="Amatic SC"/>
                <a:sym typeface="Amatic SC"/>
              </a:rPr>
              <a:t>Come si dice nonno in francese?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577450" y="1584675"/>
            <a:ext cx="7338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Source Code Pro"/>
              <a:buAutoNum type="alphaLcParenR"/>
            </a:pPr>
            <a:r>
              <a:rPr lang="it" sz="2400">
                <a:latin typeface="Source Code Pro"/>
                <a:ea typeface="Source Code Pro"/>
                <a:cs typeface="Source Code Pro"/>
                <a:sym typeface="Source Code Pro"/>
              </a:rPr>
              <a:t>Grand mère</a:t>
            </a:r>
            <a:endParaRPr sz="2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Source Code Pro"/>
              <a:buAutoNum type="alphaLcParenR"/>
            </a:pPr>
            <a:r>
              <a:rPr lang="it" sz="2400">
                <a:latin typeface="Source Code Pro"/>
                <a:ea typeface="Source Code Pro"/>
                <a:cs typeface="Source Code Pro"/>
                <a:sym typeface="Source Code Pro"/>
              </a:rPr>
              <a:t>Père </a:t>
            </a:r>
            <a:endParaRPr sz="2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Source Code Pro"/>
              <a:buAutoNum type="alphaLcParenR"/>
            </a:pPr>
            <a:r>
              <a:rPr lang="it" sz="2400">
                <a:latin typeface="Source Code Pro"/>
                <a:ea typeface="Source Code Pro"/>
                <a:cs typeface="Source Code Pro"/>
                <a:sym typeface="Source Code Pro"/>
              </a:rPr>
              <a:t>Grand père</a:t>
            </a:r>
            <a:endParaRPr sz="2400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0475" y="83325"/>
            <a:ext cx="28194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E7CC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443175" y="1168375"/>
            <a:ext cx="7338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300">
                <a:latin typeface="Source Code Pro"/>
                <a:ea typeface="Source Code Pro"/>
                <a:cs typeface="Source Code Pro"/>
                <a:sym typeface="Source Code Pro"/>
              </a:rPr>
              <a:t>c) Grand père</a:t>
            </a:r>
            <a:endParaRPr sz="23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644625" y="376050"/>
            <a:ext cx="7338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300">
                <a:latin typeface="Source Code Pro"/>
                <a:ea typeface="Source Code Pro"/>
                <a:cs typeface="Source Code Pro"/>
                <a:sym typeface="Source Code Pro"/>
              </a:rPr>
              <a:t>RISPOSTA CORRETTA</a:t>
            </a:r>
            <a:endParaRPr sz="23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00FF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/>
        </p:nvSpPr>
        <p:spPr>
          <a:xfrm>
            <a:off x="228300" y="604300"/>
            <a:ext cx="7338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300">
                <a:latin typeface="Lobster"/>
                <a:ea typeface="Lobster"/>
                <a:cs typeface="Lobster"/>
                <a:sym typeface="Lobster"/>
              </a:rPr>
              <a:t>Quando è stato incoronato Carlo Magno?</a:t>
            </a:r>
            <a:endParaRPr sz="23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335725" y="1450375"/>
            <a:ext cx="7338000" cy="12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Lobster"/>
              <a:buAutoNum type="alphaLcParenR"/>
            </a:pPr>
            <a:r>
              <a:rPr lang="it" sz="2300">
                <a:latin typeface="Lobster"/>
                <a:ea typeface="Lobster"/>
                <a:cs typeface="Lobster"/>
                <a:sym typeface="Lobster"/>
              </a:rPr>
              <a:t>La notte di Natale dell’ 800</a:t>
            </a:r>
            <a:endParaRPr sz="2300">
              <a:latin typeface="Lobster"/>
              <a:ea typeface="Lobster"/>
              <a:cs typeface="Lobster"/>
              <a:sym typeface="Lobster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Lobster"/>
              <a:buAutoNum type="alphaLcParenR"/>
            </a:pPr>
            <a:r>
              <a:rPr lang="it" sz="2300">
                <a:latin typeface="Lobster"/>
                <a:ea typeface="Lobster"/>
                <a:cs typeface="Lobster"/>
                <a:sym typeface="Lobster"/>
              </a:rPr>
              <a:t>Nel 778</a:t>
            </a:r>
            <a:endParaRPr sz="2300">
              <a:latin typeface="Lobster"/>
              <a:ea typeface="Lobster"/>
              <a:cs typeface="Lobster"/>
              <a:sym typeface="Lobster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Lobster"/>
              <a:buAutoNum type="alphaLcParenR"/>
            </a:pPr>
            <a:r>
              <a:rPr lang="it" sz="2300">
                <a:latin typeface="Lobster"/>
                <a:ea typeface="Lobster"/>
                <a:cs typeface="Lobster"/>
                <a:sym typeface="Lobster"/>
              </a:rPr>
              <a:t>La mattina di Natale dell’ 800</a:t>
            </a:r>
            <a:endParaRPr sz="23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3525" y="310750"/>
            <a:ext cx="3434000" cy="468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00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/>
        </p:nvSpPr>
        <p:spPr>
          <a:xfrm>
            <a:off x="335725" y="362600"/>
            <a:ext cx="7338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300">
                <a:latin typeface="Source Code Pro"/>
                <a:ea typeface="Source Code Pro"/>
                <a:cs typeface="Source Code Pro"/>
                <a:sym typeface="Source Code Pro"/>
              </a:rPr>
              <a:t>RISPOSTA CORRETTA</a:t>
            </a:r>
            <a:endParaRPr sz="23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5" name="Google Shape;85;p17"/>
          <p:cNvSpPr txBox="1"/>
          <p:nvPr/>
        </p:nvSpPr>
        <p:spPr>
          <a:xfrm>
            <a:off x="335725" y="1181800"/>
            <a:ext cx="7338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Lobster"/>
              <a:buAutoNum type="alphaLcParenR"/>
            </a:pPr>
            <a:r>
              <a:rPr lang="it" sz="2300">
                <a:latin typeface="Lobster"/>
                <a:ea typeface="Lobster"/>
                <a:cs typeface="Lobster"/>
                <a:sym typeface="Lobster"/>
              </a:rPr>
              <a:t>La notte di Natale dell’800</a:t>
            </a:r>
            <a:endParaRPr sz="230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FF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268600" y="443175"/>
            <a:ext cx="7338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100">
                <a:latin typeface="Caveat"/>
                <a:ea typeface="Caveat"/>
                <a:cs typeface="Caveat"/>
                <a:sym typeface="Caveat"/>
              </a:rPr>
              <a:t>Quali sono i mari che confinano con l’Europa?</a:t>
            </a:r>
            <a:endParaRPr sz="31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335750" y="1235500"/>
            <a:ext cx="7338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Caveat"/>
              <a:buAutoNum type="alphaLcParenR"/>
            </a:pPr>
            <a:r>
              <a:rPr lang="it" sz="2800">
                <a:latin typeface="Caveat"/>
                <a:ea typeface="Caveat"/>
                <a:cs typeface="Caveat"/>
                <a:sym typeface="Caveat"/>
              </a:rPr>
              <a:t>Mar rosso,Oceano Pacifico</a:t>
            </a:r>
            <a:endParaRPr sz="2800">
              <a:latin typeface="Caveat"/>
              <a:ea typeface="Caveat"/>
              <a:cs typeface="Caveat"/>
              <a:sym typeface="Caveat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Caveat"/>
              <a:buAutoNum type="alphaLcParenR"/>
            </a:pPr>
            <a:r>
              <a:rPr lang="it" sz="2800">
                <a:latin typeface="Caveat"/>
                <a:ea typeface="Caveat"/>
                <a:cs typeface="Caveat"/>
                <a:sym typeface="Caveat"/>
              </a:rPr>
              <a:t>Mar Mediterraneo,Mar glaciale  artico,Oceano Pacifico</a:t>
            </a:r>
            <a:endParaRPr sz="2800">
              <a:latin typeface="Caveat"/>
              <a:ea typeface="Caveat"/>
              <a:cs typeface="Caveat"/>
              <a:sym typeface="Caveat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Caveat"/>
              <a:buAutoNum type="alphaLcParenR"/>
            </a:pPr>
            <a:r>
              <a:rPr lang="it" sz="2800">
                <a:latin typeface="Caveat"/>
                <a:ea typeface="Caveat"/>
                <a:cs typeface="Caveat"/>
                <a:sym typeface="Caveat"/>
              </a:rPr>
              <a:t>Oceano Antartico, Oceano Indiano</a:t>
            </a:r>
            <a:endParaRPr sz="2800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0550" y="3017800"/>
            <a:ext cx="3321892" cy="212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FF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/>
        </p:nvSpPr>
        <p:spPr>
          <a:xfrm>
            <a:off x="3268275" y="1650200"/>
            <a:ext cx="42900" cy="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8" name="Google Shape;98;p19"/>
          <p:cNvSpPr txBox="1"/>
          <p:nvPr/>
        </p:nvSpPr>
        <p:spPr>
          <a:xfrm>
            <a:off x="267875" y="289375"/>
            <a:ext cx="61722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300">
                <a:latin typeface="Source Code Pro"/>
                <a:ea typeface="Source Code Pro"/>
                <a:cs typeface="Source Code Pro"/>
                <a:sym typeface="Source Code Pro"/>
              </a:rPr>
              <a:t>RISPOSTA CORRETTA</a:t>
            </a:r>
            <a:endParaRPr sz="23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9" name="Google Shape;99;p19"/>
          <p:cNvSpPr txBox="1"/>
          <p:nvPr/>
        </p:nvSpPr>
        <p:spPr>
          <a:xfrm>
            <a:off x="375025" y="1200150"/>
            <a:ext cx="6172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800">
                <a:latin typeface="Caveat"/>
                <a:ea typeface="Caveat"/>
                <a:cs typeface="Caveat"/>
                <a:sym typeface="Caveat"/>
              </a:rPr>
              <a:t>b)  Mar Mediterraneo, Mar Glaciale Artico, Oceano Pacifico</a:t>
            </a:r>
            <a:endParaRPr sz="2800"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FF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/>
        </p:nvSpPr>
        <p:spPr>
          <a:xfrm>
            <a:off x="914400" y="1527174"/>
            <a:ext cx="7315200" cy="12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Source Code Pro"/>
                <a:ea typeface="Source Code Pro"/>
                <a:cs typeface="Source Code Pro"/>
                <a:sym typeface="Source Code Pro"/>
              </a:rPr>
              <a:t>Come si chiama la forma tonda dei batteri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Source Code Pro"/>
                <a:ea typeface="Source Code Pro"/>
                <a:cs typeface="Source Code Pro"/>
                <a:sym typeface="Source Code Pro"/>
              </a:rPr>
              <a:t>1)cocchi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Source Code Pro"/>
                <a:ea typeface="Source Code Pro"/>
                <a:cs typeface="Source Code Pro"/>
                <a:sym typeface="Source Code Pro"/>
              </a:rPr>
              <a:t>2)vibrioni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Source Code Pro"/>
                <a:ea typeface="Source Code Pro"/>
                <a:cs typeface="Source Code Pro"/>
                <a:sym typeface="Source Code Pro"/>
              </a:rPr>
              <a:t>3)spirilli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Source Code Pro"/>
                <a:ea typeface="Source Code Pro"/>
                <a:cs typeface="Source Code Pro"/>
                <a:sym typeface="Source Code Pro"/>
              </a:rPr>
              <a:t>4)bacilli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105" name="Google Shape;105;p20"/>
          <p:cNvPicPr preferRelativeResize="0"/>
          <p:nvPr/>
        </p:nvPicPr>
        <p:blipFill rotWithShape="1">
          <a:blip r:embed="rId3">
            <a:alphaModFix/>
          </a:blip>
          <a:srcRect b="3176" l="19054" r="20088" t="11890"/>
          <a:stretch/>
        </p:blipFill>
        <p:spPr>
          <a:xfrm>
            <a:off x="5753286" y="1449255"/>
            <a:ext cx="1678949" cy="1750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FF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/>
        </p:nvSpPr>
        <p:spPr>
          <a:xfrm>
            <a:off x="914400" y="2143663"/>
            <a:ext cx="7315200" cy="8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Source Code Pro"/>
                <a:ea typeface="Source Code Pro"/>
                <a:cs typeface="Source Code Pro"/>
                <a:sym typeface="Source Code Pro"/>
              </a:rPr>
              <a:t>La risposta è cocchi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111" name="Google Shape;111;p21"/>
          <p:cNvPicPr preferRelativeResize="0"/>
          <p:nvPr/>
        </p:nvPicPr>
        <p:blipFill rotWithShape="1">
          <a:blip r:embed="rId3">
            <a:alphaModFix/>
          </a:blip>
          <a:srcRect b="0" l="11121" r="3327" t="30618"/>
          <a:stretch/>
        </p:blipFill>
        <p:spPr>
          <a:xfrm>
            <a:off x="5988450" y="1793800"/>
            <a:ext cx="2109324" cy="1277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ctrTitle"/>
          </p:nvPr>
        </p:nvSpPr>
        <p:spPr>
          <a:xfrm flipH="1">
            <a:off x="-4754629" y="2872925"/>
            <a:ext cx="2565300" cy="152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17" name="Google Shape;117;p22"/>
          <p:cNvSpPr txBox="1"/>
          <p:nvPr>
            <p:ph idx="1" type="subTitle"/>
          </p:nvPr>
        </p:nvSpPr>
        <p:spPr>
          <a:xfrm>
            <a:off x="1" y="-2634004"/>
            <a:ext cx="8650800" cy="777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Caveat"/>
                <a:ea typeface="Caveat"/>
                <a:cs typeface="Caveat"/>
                <a:sym typeface="Caveat"/>
              </a:rPr>
              <a:t>Carlo Magno governò?</a:t>
            </a:r>
            <a:endParaRPr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Caveat"/>
                <a:ea typeface="Caveat"/>
                <a:cs typeface="Caveat"/>
                <a:sym typeface="Caveat"/>
              </a:rPr>
              <a:t>(A)sui franchi.(B)sugli spagnioli(C)sui barbari.</a:t>
            </a:r>
            <a:endParaRPr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Caveat"/>
                <a:ea typeface="Caveat"/>
                <a:cs typeface="Caveat"/>
                <a:sym typeface="Caveat"/>
              </a:rPr>
              <a:t>Chi inventò larco a volta?</a:t>
            </a:r>
            <a:endParaRPr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Caveat"/>
                <a:ea typeface="Caveat"/>
                <a:cs typeface="Caveat"/>
                <a:sym typeface="Caveat"/>
              </a:rPr>
              <a:t>(A)romani(B)etrus</a:t>
            </a:r>
            <a:r>
              <a:rPr lang="it">
                <a:latin typeface="Caveat"/>
                <a:ea typeface="Caveat"/>
                <a:cs typeface="Caveat"/>
                <a:sym typeface="Caveat"/>
              </a:rPr>
              <a:t>chi(C)babilonesi. </a:t>
            </a:r>
            <a:endParaRPr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Caveat"/>
                <a:ea typeface="Caveat"/>
                <a:cs typeface="Caveat"/>
                <a:sym typeface="Caveat"/>
              </a:rPr>
              <a:t>Quale impresa celebra la </a:t>
            </a:r>
            <a:r>
              <a:rPr lang="it">
                <a:solidFill>
                  <a:schemeClr val="accent5"/>
                </a:solidFill>
                <a:latin typeface="Caveat"/>
                <a:ea typeface="Caveat"/>
                <a:cs typeface="Caveat"/>
                <a:sym typeface="Caveat"/>
              </a:rPr>
              <a:t>colonna di traiano</a:t>
            </a:r>
            <a:r>
              <a:rPr lang="it">
                <a:latin typeface="Caveat"/>
                <a:ea typeface="Caveat"/>
                <a:cs typeface="Caveat"/>
                <a:sym typeface="Caveat"/>
              </a:rPr>
              <a:t>?</a:t>
            </a:r>
            <a:endParaRPr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Caveat"/>
                <a:ea typeface="Caveat"/>
                <a:cs typeface="Caveat"/>
                <a:sym typeface="Caveat"/>
              </a:rPr>
              <a:t>(A)la conquista del gallia.(B)l’invasione della grecia. (C)la vittoria contro i daci.</a:t>
            </a:r>
            <a:endParaRPr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>
            <p:ph type="title"/>
          </p:nvPr>
        </p:nvSpPr>
        <p:spPr>
          <a:xfrm>
            <a:off x="0" y="0"/>
            <a:ext cx="7131900" cy="53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con cosa viene fatta la carta?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(A)legno(B)foglie(C)ferro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>
            <p:ph idx="1" type="body"/>
          </p:nvPr>
        </p:nvSpPr>
        <p:spPr>
          <a:xfrm>
            <a:off x="3791925" y="0"/>
            <a:ext cx="1393500" cy="207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u="sng">
                <a:solidFill>
                  <a:srgbClr val="000000"/>
                </a:solidFill>
              </a:rPr>
              <a:t>(A)LEGNO</a:t>
            </a:r>
            <a:endParaRPr u="sng">
              <a:solidFill>
                <a:srgbClr val="000000"/>
              </a:solidFill>
            </a:endParaRPr>
          </a:p>
        </p:txBody>
      </p:sp>
      <p:pic>
        <p:nvPicPr>
          <p:cNvPr id="128" name="Google Shape;12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5425" y="1577925"/>
            <a:ext cx="4585774" cy="292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/>
          <p:nvPr>
            <p:ph type="title"/>
          </p:nvPr>
        </p:nvSpPr>
        <p:spPr>
          <a:xfrm>
            <a:off x="1548772" y="0"/>
            <a:ext cx="5793000" cy="332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Chi é dioniso?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(A)dio del sole(B)dio del vino(c)dio del mare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type="title"/>
          </p:nvPr>
        </p:nvSpPr>
        <p:spPr>
          <a:xfrm>
            <a:off x="2466575" y="371675"/>
            <a:ext cx="3943800" cy="24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(B)dio del vino</a:t>
            </a:r>
            <a:endParaRPr/>
          </a:p>
        </p:txBody>
      </p:sp>
      <p:pic>
        <p:nvPicPr>
          <p:cNvPr id="139" name="Google Shape;13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9100" y="1168700"/>
            <a:ext cx="2428819" cy="36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type="title"/>
          </p:nvPr>
        </p:nvSpPr>
        <p:spPr>
          <a:xfrm>
            <a:off x="1531800" y="309350"/>
            <a:ext cx="5087400" cy="31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Quanti gradi e l</a:t>
            </a:r>
            <a:r>
              <a:rPr lang="it"/>
              <a:t>'angolo giri?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(A)360(B)180(c)90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>
            <p:ph type="title"/>
          </p:nvPr>
        </p:nvSpPr>
        <p:spPr>
          <a:xfrm>
            <a:off x="3644700" y="0"/>
            <a:ext cx="1854600" cy="98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(A)360</a:t>
            </a:r>
            <a:endParaRPr/>
          </a:p>
        </p:txBody>
      </p:sp>
      <p:pic>
        <p:nvPicPr>
          <p:cNvPr id="150" name="Google Shape;15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000" y="2094575"/>
            <a:ext cx="2863025" cy="182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/>
          <p:nvPr>
            <p:ph idx="1" type="body"/>
          </p:nvPr>
        </p:nvSpPr>
        <p:spPr>
          <a:xfrm>
            <a:off x="1050725" y="656875"/>
            <a:ext cx="5400300" cy="268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t">
                <a:latin typeface="Georgia"/>
                <a:ea typeface="Georgia"/>
                <a:cs typeface="Georgia"/>
                <a:sym typeface="Georgia"/>
              </a:rPr>
              <a:t>Carlo Magno ha governato sulla?</a:t>
            </a:r>
            <a:endParaRPr b="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t">
                <a:latin typeface="Georgia"/>
                <a:ea typeface="Georgia"/>
                <a:cs typeface="Georgia"/>
                <a:sym typeface="Georgia"/>
              </a:rPr>
              <a:t>(a)australia (b)italia (c)russia</a:t>
            </a:r>
            <a:endParaRPr b="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56" name="Google Shape;15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0868" y="152400"/>
            <a:ext cx="2540732" cy="330847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9"/>
          <p:cNvSpPr txBox="1"/>
          <p:nvPr/>
        </p:nvSpPr>
        <p:spPr>
          <a:xfrm>
            <a:off x="8560100" y="-4393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germania foto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0"/>
          <p:cNvSpPr txBox="1"/>
          <p:nvPr>
            <p:ph idx="1" type="body"/>
          </p:nvPr>
        </p:nvSpPr>
        <p:spPr>
          <a:xfrm>
            <a:off x="1772700" y="1"/>
            <a:ext cx="5998800" cy="18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                              </a:t>
            </a:r>
            <a:r>
              <a:rPr lang="it">
                <a:solidFill>
                  <a:schemeClr val="accent5"/>
                </a:solidFill>
              </a:rPr>
              <a:t>          </a:t>
            </a:r>
            <a:r>
              <a:rPr lang="it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Risposta corretta(b)</a:t>
            </a:r>
            <a:endParaRPr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Anche su </a:t>
            </a:r>
            <a:r>
              <a:rPr lang="it"/>
              <a:t>Francia,Germania e un pezzo daustria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3" name="Google Shape;16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1636000"/>
            <a:ext cx="3174250" cy="350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7138" y="1636000"/>
            <a:ext cx="2829875" cy="344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0225" y="1388125"/>
            <a:ext cx="3033776" cy="3755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1"/>
          <p:cNvSpPr txBox="1"/>
          <p:nvPr>
            <p:ph type="title"/>
          </p:nvPr>
        </p:nvSpPr>
        <p:spPr>
          <a:xfrm>
            <a:off x="304800" y="309350"/>
            <a:ext cx="8537700" cy="211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             Come si dice scarpe in inglese?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                    (A)shoes </a:t>
            </a:r>
            <a:r>
              <a:rPr lang="it"/>
              <a:t>(B)top (C)CAP</a:t>
            </a:r>
            <a:endParaRPr/>
          </a:p>
        </p:txBody>
      </p:sp>
      <p:pic>
        <p:nvPicPr>
          <p:cNvPr id="171" name="Google Shape;17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0900" y="2887800"/>
            <a:ext cx="3668600" cy="225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6A5AF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2"/>
          <p:cNvSpPr txBox="1"/>
          <p:nvPr>
            <p:ph type="title"/>
          </p:nvPr>
        </p:nvSpPr>
        <p:spPr>
          <a:xfrm>
            <a:off x="304800" y="309350"/>
            <a:ext cx="8537700" cy="23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                               </a:t>
            </a:r>
            <a:r>
              <a:rPr lang="it">
                <a:solidFill>
                  <a:schemeClr val="accent5"/>
                </a:solidFill>
              </a:rPr>
              <a:t>Risposta corretta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accent5"/>
                </a:solidFill>
              </a:rPr>
              <a:t>                  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accent5"/>
                </a:solidFill>
              </a:rPr>
              <a:t>                            </a:t>
            </a:r>
            <a:r>
              <a:rPr lang="it"/>
              <a:t>         La a shoes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55CC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3"/>
          <p:cNvSpPr txBox="1"/>
          <p:nvPr>
            <p:ph idx="1" type="body"/>
          </p:nvPr>
        </p:nvSpPr>
        <p:spPr>
          <a:xfrm>
            <a:off x="311700" y="260275"/>
            <a:ext cx="8686200" cy="45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-533400" lvl="0" marL="457200" rtl="0" algn="l">
              <a:spcBef>
                <a:spcPts val="0"/>
              </a:spcBef>
              <a:spcAft>
                <a:spcPts val="0"/>
              </a:spcAft>
              <a:buSzPts val="4800"/>
              <a:buAutoNum type="arabicParenR"/>
            </a:pPr>
            <a:r>
              <a:rPr lang="it" sz="4800">
                <a:solidFill>
                  <a:srgbClr val="38761D"/>
                </a:solidFill>
              </a:rPr>
              <a:t>qua</a:t>
            </a:r>
            <a:r>
              <a:rPr lang="it" sz="4800">
                <a:solidFill>
                  <a:srgbClr val="38761D"/>
                </a:solidFill>
              </a:rPr>
              <a:t>l é la parte più esterna della cellula ?</a:t>
            </a:r>
            <a:endParaRPr sz="4800">
              <a:solidFill>
                <a:srgbClr val="38761D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38761D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4800">
                <a:solidFill>
                  <a:srgbClr val="38761D"/>
                </a:solidFill>
              </a:rPr>
              <a:t>1 membrana   2 vacuoli  3 apparato di </a:t>
            </a:r>
            <a:endParaRPr sz="4800">
              <a:solidFill>
                <a:srgbClr val="38761D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4800">
                <a:solidFill>
                  <a:srgbClr val="38761D"/>
                </a:solidFill>
              </a:rPr>
              <a:t>                                              golgi</a:t>
            </a:r>
            <a:endParaRPr sz="4800">
              <a:solidFill>
                <a:srgbClr val="38761D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38761D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38761D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2" name="Google Shape;18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1125" y="2386400"/>
            <a:ext cx="2449175" cy="244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4"/>
          <p:cNvSpPr txBox="1"/>
          <p:nvPr>
            <p:ph idx="1" type="body"/>
          </p:nvPr>
        </p:nvSpPr>
        <p:spPr>
          <a:xfrm>
            <a:off x="319500" y="309850"/>
            <a:ext cx="8824500" cy="4519500"/>
          </a:xfrm>
          <a:prstGeom prst="rect">
            <a:avLst/>
          </a:prstGeom>
          <a:solidFill>
            <a:srgbClr val="1C4587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AutoNum type="alphaLcParenR"/>
            </a:pPr>
            <a:r>
              <a:rPr lang="it">
                <a:solidFill>
                  <a:srgbClr val="FF0000"/>
                </a:solidFill>
              </a:rPr>
              <a:t>membrana  Risposta corretta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5"/>
          <p:cNvSpPr txBox="1"/>
          <p:nvPr>
            <p:ph idx="1" type="body"/>
          </p:nvPr>
        </p:nvSpPr>
        <p:spPr>
          <a:xfrm>
            <a:off x="148700" y="210700"/>
            <a:ext cx="9144000" cy="5044500"/>
          </a:xfrm>
          <a:prstGeom prst="rect">
            <a:avLst/>
          </a:prstGeom>
          <a:solidFill>
            <a:srgbClr val="FFFF00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900">
                <a:solidFill>
                  <a:srgbClr val="A64D79"/>
                </a:solidFill>
              </a:rPr>
              <a:t>q</a:t>
            </a:r>
            <a:r>
              <a:rPr lang="it" sz="3900">
                <a:solidFill>
                  <a:srgbClr val="A64D79"/>
                </a:solidFill>
              </a:rPr>
              <a:t>uando é morto Carlo magno ?</a:t>
            </a:r>
            <a:endParaRPr sz="3900">
              <a:solidFill>
                <a:srgbClr val="A64D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64D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64D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64D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64D79"/>
              </a:solidFill>
            </a:endParaRPr>
          </a:p>
          <a:p>
            <a:pPr indent="-476250" lvl="0" marL="457200" rtl="0" algn="l">
              <a:spcBef>
                <a:spcPts val="0"/>
              </a:spcBef>
              <a:spcAft>
                <a:spcPts val="0"/>
              </a:spcAft>
              <a:buClr>
                <a:srgbClr val="A64D79"/>
              </a:buClr>
              <a:buSzPts val="3900"/>
              <a:buAutoNum type="alphaLcParenR"/>
            </a:pPr>
            <a:r>
              <a:rPr lang="it" sz="3900">
                <a:solidFill>
                  <a:srgbClr val="A64D79"/>
                </a:solidFill>
              </a:rPr>
              <a:t>814 </a:t>
            </a:r>
            <a:r>
              <a:rPr lang="it" sz="2800">
                <a:solidFill>
                  <a:srgbClr val="A64D79"/>
                </a:solidFill>
              </a:rPr>
              <a:t> </a:t>
            </a:r>
            <a:r>
              <a:rPr lang="it">
                <a:solidFill>
                  <a:srgbClr val="A64D79"/>
                </a:solidFill>
              </a:rPr>
              <a:t>                            </a:t>
            </a:r>
            <a:r>
              <a:rPr lang="it" sz="3900">
                <a:solidFill>
                  <a:srgbClr val="A64D79"/>
                </a:solidFill>
              </a:rPr>
              <a:t>  b) 840                            c)800</a:t>
            </a:r>
            <a:endParaRPr sz="3900">
              <a:solidFill>
                <a:srgbClr val="A64D79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64D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64D79"/>
              </a:solidFill>
            </a:endParaRPr>
          </a:p>
        </p:txBody>
      </p:sp>
      <p:pic>
        <p:nvPicPr>
          <p:cNvPr id="193" name="Google Shape;19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2775" y="272650"/>
            <a:ext cx="2958826" cy="256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6"/>
          <p:cNvSpPr txBox="1"/>
          <p:nvPr>
            <p:ph idx="1" type="body"/>
          </p:nvPr>
        </p:nvSpPr>
        <p:spPr>
          <a:xfrm>
            <a:off x="0" y="0"/>
            <a:ext cx="9196200" cy="5081400"/>
          </a:xfrm>
          <a:prstGeom prst="rect">
            <a:avLst/>
          </a:prstGeom>
          <a:solidFill>
            <a:srgbClr val="FFFF00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AutoNum type="alphaLcParenR"/>
            </a:pPr>
            <a:r>
              <a:rPr lang="it" sz="3600"/>
              <a:t>814  risposta corretta</a:t>
            </a:r>
            <a:endParaRPr sz="36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7"/>
          <p:cNvSpPr txBox="1"/>
          <p:nvPr>
            <p:ph idx="1" type="body"/>
          </p:nvPr>
        </p:nvSpPr>
        <p:spPr>
          <a:xfrm>
            <a:off x="319500" y="0"/>
            <a:ext cx="8616600" cy="5304600"/>
          </a:xfrm>
          <a:prstGeom prst="rect">
            <a:avLst/>
          </a:prstGeom>
          <a:solidFill>
            <a:srgbClr val="C27BA0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600">
                <a:solidFill>
                  <a:srgbClr val="00FF00"/>
                </a:solidFill>
              </a:rPr>
              <a:t>in quale forma si mette  some ? (doppia risposta corretta)</a:t>
            </a:r>
            <a:endParaRPr sz="3600">
              <a:solidFill>
                <a:srgbClr val="00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3600"/>
              <a:buAutoNum type="alphaLcParenR"/>
            </a:pPr>
            <a:r>
              <a:rPr lang="it" sz="3600">
                <a:solidFill>
                  <a:srgbClr val="00FF00"/>
                </a:solidFill>
              </a:rPr>
              <a:t>informativa        b) negativa           c) interrogativa</a:t>
            </a:r>
            <a:endParaRPr sz="3600">
              <a:solidFill>
                <a:srgbClr val="00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8"/>
          <p:cNvSpPr txBox="1"/>
          <p:nvPr>
            <p:ph idx="1" type="body"/>
          </p:nvPr>
        </p:nvSpPr>
        <p:spPr>
          <a:xfrm>
            <a:off x="381475" y="274800"/>
            <a:ext cx="8666100" cy="4593900"/>
          </a:xfrm>
          <a:prstGeom prst="rect">
            <a:avLst/>
          </a:prstGeom>
          <a:solidFill>
            <a:srgbClr val="C27BA0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600">
                <a:solidFill>
                  <a:srgbClr val="00FF00"/>
                </a:solidFill>
              </a:rPr>
              <a:t> risposte corrette</a:t>
            </a:r>
            <a:endParaRPr sz="3600">
              <a:solidFill>
                <a:srgbClr val="00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600">
                <a:solidFill>
                  <a:srgbClr val="00FF00"/>
                </a:solidFill>
              </a:rPr>
              <a:t>interrogativa e informativa</a:t>
            </a:r>
            <a:endParaRPr sz="3600">
              <a:solidFill>
                <a:srgbClr val="00FF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9"/>
          <p:cNvSpPr txBox="1"/>
          <p:nvPr>
            <p:ph idx="1" type="body"/>
          </p:nvPr>
        </p:nvSpPr>
        <p:spPr>
          <a:xfrm>
            <a:off x="825025" y="210725"/>
            <a:ext cx="8678400" cy="4606200"/>
          </a:xfrm>
          <a:prstGeom prst="rect">
            <a:avLst/>
          </a:prstGeom>
          <a:solidFill>
            <a:srgbClr val="00FFFF"/>
          </a:solidFill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64D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600">
                <a:solidFill>
                  <a:srgbClr val="A64D79"/>
                </a:solidFill>
              </a:rPr>
              <a:t>quali sono i batteri a forma di bastoncino?</a:t>
            </a:r>
            <a:endParaRPr>
              <a:solidFill>
                <a:srgbClr val="A64D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64D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64D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64D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64D79"/>
              </a:solidFill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AutoNum type="alphaLcParenR"/>
            </a:pPr>
            <a:r>
              <a:rPr lang="it" sz="3600">
                <a:solidFill>
                  <a:srgbClr val="A64D79"/>
                </a:solidFill>
              </a:rPr>
              <a:t>cocchi                     b) BACILLI            C)VIBRIONI</a:t>
            </a:r>
            <a:r>
              <a:rPr lang="it" sz="3600"/>
              <a:t> </a:t>
            </a:r>
            <a:endParaRPr sz="3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0"/>
          <p:cNvSpPr txBox="1"/>
          <p:nvPr>
            <p:ph idx="1" type="body"/>
          </p:nvPr>
        </p:nvSpPr>
        <p:spPr>
          <a:xfrm>
            <a:off x="579775" y="297450"/>
            <a:ext cx="8294400" cy="4321200"/>
          </a:xfrm>
          <a:prstGeom prst="rect">
            <a:avLst/>
          </a:prstGeom>
          <a:solidFill>
            <a:srgbClr val="00FFFF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600"/>
              <a:t>RISPOSTA CORRETTA 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600"/>
              <a:t>B) BACILLI </a:t>
            </a:r>
            <a:endParaRPr sz="3600"/>
          </a:p>
        </p:txBody>
      </p:sp>
      <p:pic>
        <p:nvPicPr>
          <p:cNvPr id="219" name="Google Shape;21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9098" y="1239398"/>
            <a:ext cx="5223175" cy="305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1"/>
          <p:cNvSpPr txBox="1"/>
          <p:nvPr>
            <p:ph idx="1" type="body"/>
          </p:nvPr>
        </p:nvSpPr>
        <p:spPr>
          <a:xfrm>
            <a:off x="178350" y="276750"/>
            <a:ext cx="8787300" cy="4590000"/>
          </a:xfrm>
          <a:prstGeom prst="rect">
            <a:avLst/>
          </a:prstGeom>
          <a:solidFill>
            <a:srgbClr val="0000FF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600">
                <a:solidFill>
                  <a:srgbClr val="00FF00"/>
                </a:solidFill>
              </a:rPr>
              <a:t>COME SI DICE ZIA IN FRANCESE?</a:t>
            </a:r>
            <a:endParaRPr sz="3600">
              <a:solidFill>
                <a:srgbClr val="00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FF00"/>
              </a:solidFill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3600"/>
              <a:buAutoNum type="alphaUcParenR"/>
            </a:pPr>
            <a:r>
              <a:rPr lang="it" sz="3600">
                <a:solidFill>
                  <a:srgbClr val="00FF00"/>
                </a:solidFill>
              </a:rPr>
              <a:t>LA MERé            B)  LE PERé      C)   LA TANTE</a:t>
            </a:r>
            <a:endParaRPr sz="3600">
              <a:solidFill>
                <a:srgbClr val="00FF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2"/>
          <p:cNvSpPr txBox="1"/>
          <p:nvPr>
            <p:ph idx="1" type="body"/>
          </p:nvPr>
        </p:nvSpPr>
        <p:spPr>
          <a:xfrm>
            <a:off x="319500" y="421400"/>
            <a:ext cx="8740500" cy="4407900"/>
          </a:xfrm>
          <a:prstGeom prst="rect">
            <a:avLst/>
          </a:prstGeom>
          <a:solidFill>
            <a:srgbClr val="0000FF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600">
                <a:solidFill>
                  <a:srgbClr val="FF0000"/>
                </a:solidFill>
              </a:rPr>
              <a:t>RISPOSTA CORRETTA </a:t>
            </a:r>
            <a:endParaRPr sz="36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600">
                <a:solidFill>
                  <a:srgbClr val="FF0000"/>
                </a:solidFill>
              </a:rPr>
              <a:t>C) LA TANTE</a:t>
            </a:r>
            <a:r>
              <a:rPr lang="it">
                <a:solidFill>
                  <a:srgbClr val="FF0000"/>
                </a:solidFill>
              </a:rPr>
              <a:t>  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