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42"/>
  </p:notesMasterIdLst>
  <p:handoutMasterIdLst>
    <p:handoutMasterId r:id="rId43"/>
  </p:handoutMasterIdLst>
  <p:sldIdLst>
    <p:sldId id="276" r:id="rId2"/>
    <p:sldId id="377" r:id="rId3"/>
    <p:sldId id="378" r:id="rId4"/>
    <p:sldId id="380" r:id="rId5"/>
    <p:sldId id="343" r:id="rId6"/>
    <p:sldId id="344" r:id="rId7"/>
    <p:sldId id="359" r:id="rId8"/>
    <p:sldId id="345" r:id="rId9"/>
    <p:sldId id="346" r:id="rId10"/>
    <p:sldId id="381" r:id="rId11"/>
    <p:sldId id="387" r:id="rId12"/>
    <p:sldId id="382" r:id="rId13"/>
    <p:sldId id="360" r:id="rId14"/>
    <p:sldId id="383" r:id="rId15"/>
    <p:sldId id="376" r:id="rId16"/>
    <p:sldId id="362" r:id="rId17"/>
    <p:sldId id="363" r:id="rId18"/>
    <p:sldId id="366" r:id="rId19"/>
    <p:sldId id="364" r:id="rId20"/>
    <p:sldId id="347" r:id="rId21"/>
    <p:sldId id="351" r:id="rId22"/>
    <p:sldId id="348" r:id="rId23"/>
    <p:sldId id="349" r:id="rId24"/>
    <p:sldId id="369" r:id="rId25"/>
    <p:sldId id="350" r:id="rId26"/>
    <p:sldId id="352" r:id="rId27"/>
    <p:sldId id="370" r:id="rId28"/>
    <p:sldId id="371" r:id="rId29"/>
    <p:sldId id="372" r:id="rId30"/>
    <p:sldId id="384" r:id="rId31"/>
    <p:sldId id="353" r:id="rId32"/>
    <p:sldId id="355" r:id="rId33"/>
    <p:sldId id="356" r:id="rId34"/>
    <p:sldId id="357" r:id="rId35"/>
    <p:sldId id="373" r:id="rId36"/>
    <p:sldId id="385" r:id="rId37"/>
    <p:sldId id="386" r:id="rId38"/>
    <p:sldId id="389" r:id="rId39"/>
    <p:sldId id="388" r:id="rId40"/>
    <p:sldId id="341" r:id="rId41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354F9A"/>
    <a:srgbClr val="317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5627" autoAdjust="0"/>
  </p:normalViewPr>
  <p:slideViewPr>
    <p:cSldViewPr snapToGrid="0">
      <p:cViewPr>
        <p:scale>
          <a:sx n="70" d="100"/>
          <a:sy n="70" d="100"/>
        </p:scale>
        <p:origin x="42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2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400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4CD0F-0FE8-45B3-A2DB-1E724FAE6C17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D5F05-BACC-4F48-9E7B-93ECEE79EB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505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24FD3-318F-41C0-B460-615CA5F4F671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03935-A748-43B5-A041-9AEC20445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42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03935-A748-43B5-A041-9AEC20445FD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81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93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965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385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088" y="365125"/>
            <a:ext cx="10114844" cy="761031"/>
          </a:xfrm>
        </p:spPr>
        <p:txBody>
          <a:bodyPr/>
          <a:lstStyle>
            <a:lvl1pPr>
              <a:defRPr b="1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2087" y="1353987"/>
            <a:ext cx="10114845" cy="4351338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098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6272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2361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2088" y="1444978"/>
            <a:ext cx="4687712" cy="4731985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44978"/>
            <a:ext cx="5308600" cy="4731985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552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604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17130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088" y="454024"/>
            <a:ext cx="3932237" cy="141993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49399" y="454025"/>
            <a:ext cx="5741455" cy="541178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2088" y="2054224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7311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2088" y="391644"/>
            <a:ext cx="10148712" cy="7610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088" y="1353986"/>
            <a:ext cx="10148712" cy="4617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32088" y="6356349"/>
            <a:ext cx="1337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019E8-68B4-4DC0-8232-00FC3F78D34C}" type="datetimeFigureOut">
              <a:rPr lang="it-IT" smtClean="0"/>
              <a:t>25/03/2021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7022" y="6356350"/>
            <a:ext cx="5741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4622" y="6356350"/>
            <a:ext cx="1268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7FD7D-60D6-4680-A3CD-BA39855E53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406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43" r:id="rId2"/>
    <p:sldLayoutId id="2147483739" r:id="rId3"/>
    <p:sldLayoutId id="2147483744" r:id="rId4"/>
    <p:sldLayoutId id="2147483740" r:id="rId5"/>
    <p:sldLayoutId id="2147483741" r:id="rId6"/>
    <p:sldLayoutId id="2147483742" r:id="rId7"/>
    <p:sldLayoutId id="2147483745" r:id="rId8"/>
    <p:sldLayoutId id="2147483746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f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iqcpdt.com/Badge/Detail/2126" TargetMode="Externa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jpeg"/><Relationship Id="rId11" Type="http://schemas.openxmlformats.org/officeDocument/2006/relationships/image" Target="../media/image74.png"/><Relationship Id="rId5" Type="http://schemas.openxmlformats.org/officeDocument/2006/relationships/image" Target="../media/image70.png"/><Relationship Id="rId10" Type="http://schemas.openxmlformats.org/officeDocument/2006/relationships/image" Target="../media/image66.png"/><Relationship Id="rId4" Type="http://schemas.openxmlformats.org/officeDocument/2006/relationships/image" Target="../media/image69.png"/><Relationship Id="rId9" Type="http://schemas.openxmlformats.org/officeDocument/2006/relationships/hyperlink" Target="https://iqcpdt.com/Badge/Detail/2126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raffaello@itaqua.it" TargetMode="External"/><Relationship Id="rId2" Type="http://schemas.openxmlformats.org/officeDocument/2006/relationships/hyperlink" Target="mailto:Commerciale@itaqua.it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352875" y="364601"/>
            <a:ext cx="100593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L’evoluzione digitale delle </a:t>
            </a:r>
            <a:r>
              <a:rPr lang="it-IT" sz="4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tintolavanderie</a:t>
            </a:r>
            <a:r>
              <a:rPr lang="it-IT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nella «Transizione 4.0»: opportunità e benefici</a:t>
            </a:r>
            <a:endParaRPr lang="it-IT" sz="4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83" y="478284"/>
            <a:ext cx="2398341" cy="6858000"/>
          </a:xfrm>
          <a:prstGeom prst="rect">
            <a:avLst/>
          </a:prstGeom>
        </p:spPr>
      </p:pic>
      <p:sp>
        <p:nvSpPr>
          <p:cNvPr id="5" name="Elaborazione 4"/>
          <p:cNvSpPr/>
          <p:nvPr/>
        </p:nvSpPr>
        <p:spPr>
          <a:xfrm>
            <a:off x="10526573" y="6371539"/>
            <a:ext cx="936345" cy="47914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8" name="Immagin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183" y="5105005"/>
            <a:ext cx="1361043" cy="998219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33" y="5105005"/>
            <a:ext cx="1157091" cy="115709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495" y="2941240"/>
            <a:ext cx="2470513" cy="2470513"/>
          </a:xfrm>
          <a:prstGeom prst="rect">
            <a:avLst/>
          </a:prstGeom>
        </p:spPr>
      </p:pic>
      <p:sp>
        <p:nvSpPr>
          <p:cNvPr id="9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8626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1696" y="303316"/>
            <a:ext cx="10114844" cy="761031"/>
          </a:xfrm>
        </p:spPr>
        <p:txBody>
          <a:bodyPr/>
          <a:lstStyle/>
          <a:p>
            <a:r>
              <a:rPr lang="it-IT" dirty="0" smtClean="0"/>
              <a:t>IQC – chi siamo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32088" y="1353987"/>
            <a:ext cx="7541946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it-IT" b="1" dirty="0" smtClean="0"/>
              <a:t>PMI innovativa </a:t>
            </a:r>
            <a:r>
              <a:rPr lang="it-IT" dirty="0" smtClean="0"/>
              <a:t>che sostiene le Imprese ad esprimere al meglio </a:t>
            </a:r>
            <a:r>
              <a:rPr lang="it-IT" dirty="0"/>
              <a:t>il proprio «valore» </a:t>
            </a:r>
            <a:r>
              <a:rPr lang="it-IT" dirty="0" smtClean="0"/>
              <a:t>rendendo tracciabile, rappresentabile e certificabile digitalmente le performance di sistemi, processi, prodotti e competenze delle persone.</a:t>
            </a:r>
            <a:endParaRPr lang="it-IT" dirty="0"/>
          </a:p>
        </p:txBody>
      </p:sp>
      <p:grpSp>
        <p:nvGrpSpPr>
          <p:cNvPr id="10" name="Gruppo 9"/>
          <p:cNvGrpSpPr/>
          <p:nvPr/>
        </p:nvGrpSpPr>
        <p:grpSpPr>
          <a:xfrm>
            <a:off x="3886199" y="3376530"/>
            <a:ext cx="4328161" cy="2763012"/>
            <a:chOff x="2548520" y="2471351"/>
            <a:chExt cx="7043831" cy="3898255"/>
          </a:xfrm>
        </p:grpSpPr>
        <p:grpSp>
          <p:nvGrpSpPr>
            <p:cNvPr id="11" name="Gruppo 10"/>
            <p:cNvGrpSpPr/>
            <p:nvPr/>
          </p:nvGrpSpPr>
          <p:grpSpPr>
            <a:xfrm>
              <a:off x="2652373" y="2617699"/>
              <a:ext cx="6939978" cy="3698903"/>
              <a:chOff x="988755" y="2596122"/>
              <a:chExt cx="6939978" cy="3698903"/>
            </a:xfrm>
          </p:grpSpPr>
          <p:pic>
            <p:nvPicPr>
              <p:cNvPr id="13" name="Immagin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88756" y="2596122"/>
                <a:ext cx="6799990" cy="1427356"/>
              </a:xfrm>
              <a:prstGeom prst="rect">
                <a:avLst/>
              </a:prstGeom>
            </p:spPr>
          </p:pic>
          <p:pic>
            <p:nvPicPr>
              <p:cNvPr id="14" name="Immagin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8756" y="4032194"/>
                <a:ext cx="6939977" cy="1139279"/>
              </a:xfrm>
              <a:prstGeom prst="rect">
                <a:avLst/>
              </a:prstGeom>
            </p:spPr>
          </p:pic>
          <p:pic>
            <p:nvPicPr>
              <p:cNvPr id="15" name="Immagin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755" y="5155746"/>
                <a:ext cx="6939977" cy="1139279"/>
              </a:xfrm>
              <a:prstGeom prst="rect">
                <a:avLst/>
              </a:prstGeom>
            </p:spPr>
          </p:pic>
        </p:grpSp>
        <p:sp>
          <p:nvSpPr>
            <p:cNvPr id="12" name="Rettangolo 11"/>
            <p:cNvSpPr/>
            <p:nvPr/>
          </p:nvSpPr>
          <p:spPr>
            <a:xfrm>
              <a:off x="2548520" y="2471351"/>
              <a:ext cx="6997076" cy="3898255"/>
            </a:xfrm>
            <a:prstGeom prst="rect">
              <a:avLst/>
            </a:prstGeom>
            <a:noFill/>
            <a:ln w="254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6" name="Immagin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863" y="1353987"/>
            <a:ext cx="2277069" cy="1694013"/>
          </a:xfrm>
          <a:prstGeom prst="rect">
            <a:avLst/>
          </a:prstGeom>
        </p:spPr>
      </p:pic>
      <p:sp>
        <p:nvSpPr>
          <p:cNvPr id="17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9504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IQC – chi siamo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32088" y="1262743"/>
            <a:ext cx="10114844" cy="4442582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 smtClean="0"/>
              <a:t>Sviluppiamo soluzioni nate da progetti e iniziative maturate con il coinvolgimento di imprese e soggetti portatori di interessi di comunità allargate (</a:t>
            </a:r>
            <a:r>
              <a:rPr lang="it-IT" dirty="0" smtClean="0"/>
              <a:t>Associazioni</a:t>
            </a:r>
            <a:r>
              <a:rPr lang="it-IT" dirty="0" smtClean="0"/>
              <a:t>, Filiere, Università, Centri di Ricerca</a:t>
            </a:r>
            <a:r>
              <a:rPr lang="it-IT" dirty="0" smtClean="0"/>
              <a:t>, etc</a:t>
            </a:r>
            <a:r>
              <a:rPr lang="it-IT" dirty="0" smtClean="0"/>
              <a:t>.)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600" y="2912847"/>
            <a:ext cx="7331824" cy="3509367"/>
          </a:xfrm>
          <a:prstGeom prst="rect">
            <a:avLst/>
          </a:prstGeom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27698" y="6527153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79747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988756" y="229441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 smtClean="0">
                <a:latin typeface="+mn-lt"/>
              </a:rPr>
              <a:t>La Certificazione Digitale PDT® </a:t>
            </a:r>
            <a:r>
              <a:rPr lang="it-IT" sz="3200" dirty="0" smtClean="0">
                <a:latin typeface="+mn-lt"/>
              </a:rPr>
              <a:t>nella Transizione 4.0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715601" y="1333434"/>
            <a:ext cx="3937883" cy="2263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317ABD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4" name="Connettore 2 13"/>
          <p:cNvCxnSpPr/>
          <p:nvPr/>
        </p:nvCxnSpPr>
        <p:spPr>
          <a:xfrm flipV="1">
            <a:off x="1322699" y="3660181"/>
            <a:ext cx="9732397" cy="640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 rot="16200000">
            <a:off x="337430" y="2299592"/>
            <a:ext cx="235184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FABBRICANTE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 rot="16200000">
            <a:off x="319363" y="4792582"/>
            <a:ext cx="2387979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IMPRESA</a:t>
            </a:r>
            <a:endParaRPr lang="it-IT" dirty="0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559" y="4121045"/>
            <a:ext cx="2925651" cy="1851037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4634209" y="1536748"/>
            <a:ext cx="4128127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Valorizzare il bene </a:t>
            </a:r>
            <a:r>
              <a:rPr lang="it-IT" sz="1200" dirty="0" smtClean="0"/>
              <a:t>e la sua eventuale integrazione in progetti di innovazione digitale dei processi del cliente</a:t>
            </a:r>
          </a:p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Trasferire </a:t>
            </a:r>
            <a:r>
              <a:rPr lang="it-IT" sz="1200" b="1" dirty="0"/>
              <a:t>adeguate competenze </a:t>
            </a:r>
            <a:r>
              <a:rPr lang="it-IT" sz="1200" dirty="0"/>
              <a:t>necessarie al corretto utilizzo del </a:t>
            </a:r>
            <a:r>
              <a:rPr lang="it-IT" sz="1200" dirty="0" smtClean="0"/>
              <a:t>bene (Academy e </a:t>
            </a:r>
            <a:r>
              <a:rPr lang="it-IT" sz="1200" dirty="0" smtClean="0"/>
              <a:t>Training </a:t>
            </a:r>
            <a:r>
              <a:rPr lang="it-IT" sz="1200" dirty="0" smtClean="0"/>
              <a:t>Center)</a:t>
            </a:r>
            <a:endParaRPr lang="it-IT" sz="1200" dirty="0"/>
          </a:p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Agevolare il processo di vendita </a:t>
            </a:r>
            <a:r>
              <a:rPr lang="it-IT" sz="1200" dirty="0" smtClean="0"/>
              <a:t>e l’accesso da parte del cliente a formule di sostegno e incentivi (</a:t>
            </a:r>
            <a:r>
              <a:rPr lang="it-IT" sz="1200" dirty="0" smtClean="0"/>
              <a:t>credito d’Imposta</a:t>
            </a:r>
            <a:r>
              <a:rPr lang="it-IT" sz="1200" dirty="0" smtClean="0"/>
              <a:t>)</a:t>
            </a:r>
          </a:p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Fidelizzare il cliente </a:t>
            </a:r>
            <a:r>
              <a:rPr lang="it-IT" sz="1200" dirty="0" smtClean="0"/>
              <a:t>anche attraverso i servizi di supporto (</a:t>
            </a:r>
            <a:r>
              <a:rPr lang="it-IT" sz="1200" dirty="0" err="1" smtClean="0"/>
              <a:t>pay</a:t>
            </a:r>
            <a:r>
              <a:rPr lang="it-IT" sz="1200" dirty="0" smtClean="0"/>
              <a:t> per use, </a:t>
            </a:r>
            <a:r>
              <a:rPr lang="it-IT" sz="1200" dirty="0" smtClean="0"/>
              <a:t>assistenza, manutenzione predittiva, etc.) </a:t>
            </a:r>
            <a:endParaRPr lang="it-IT" sz="1200" dirty="0"/>
          </a:p>
        </p:txBody>
      </p:sp>
      <p:sp>
        <p:nvSpPr>
          <p:cNvPr id="20" name="Rettangolo 19"/>
          <p:cNvSpPr/>
          <p:nvPr/>
        </p:nvSpPr>
        <p:spPr>
          <a:xfrm>
            <a:off x="4709002" y="3783258"/>
            <a:ext cx="3944481" cy="2387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317ABD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4669426" y="4174571"/>
            <a:ext cx="371228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Agevolare la </a:t>
            </a:r>
            <a:r>
              <a:rPr lang="it-IT" sz="1200" b="1" i="1" dirty="0" smtClean="0"/>
              <a:t>R&amp;S e ITD</a:t>
            </a:r>
            <a:r>
              <a:rPr lang="it-IT" sz="1200" dirty="0" smtClean="0"/>
              <a:t>, attraverso l’introduzione di beni e tecnologie abilitanti</a:t>
            </a:r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Accrescere le Competenze </a:t>
            </a:r>
            <a:r>
              <a:rPr lang="it-IT" sz="1200" dirty="0" smtClean="0"/>
              <a:t>tecniche e digitali </a:t>
            </a:r>
            <a:endParaRPr lang="it-IT" sz="1200" dirty="0"/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Accedere in maniera agevole alle leve incentivanti </a:t>
            </a:r>
            <a:r>
              <a:rPr lang="it-IT" sz="1200" dirty="0" smtClean="0"/>
              <a:t>previste</a:t>
            </a:r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Comunicare al mercato le risultanze </a:t>
            </a:r>
            <a:r>
              <a:rPr lang="it-IT" sz="1200" dirty="0" smtClean="0"/>
              <a:t>agevolando processi di integrazione 4.0 nelle filiere di interesse</a:t>
            </a:r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sz="1200" dirty="0"/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sz="1200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4709002" y="1319604"/>
            <a:ext cx="187605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chemeClr val="accent1">
                    <a:lumMod val="75000"/>
                  </a:schemeClr>
                </a:solidFill>
              </a:rPr>
              <a:t>Obiettivi principali</a:t>
            </a:r>
            <a:endParaRPr lang="it-IT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725445" y="3781578"/>
            <a:ext cx="187605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317ABD"/>
                </a:solidFill>
              </a:rPr>
              <a:t>Obiettivi principali</a:t>
            </a:r>
            <a:endParaRPr lang="it-IT" sz="1400" b="1" dirty="0">
              <a:solidFill>
                <a:srgbClr val="317ABD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934" y="1571197"/>
            <a:ext cx="2957753" cy="1829538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91" y="2786687"/>
            <a:ext cx="1620000" cy="1620000"/>
          </a:xfrm>
          <a:prstGeom prst="rect">
            <a:avLst/>
          </a:prstGeom>
        </p:spPr>
      </p:pic>
      <p:sp>
        <p:nvSpPr>
          <p:cNvPr id="17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sp>
        <p:nvSpPr>
          <p:cNvPr id="6" name="Rettangolo 5"/>
          <p:cNvSpPr/>
          <p:nvPr/>
        </p:nvSpPr>
        <p:spPr>
          <a:xfrm rot="21300259">
            <a:off x="3966508" y="1810969"/>
            <a:ext cx="578988" cy="123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543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Programma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Introduzione </a:t>
            </a:r>
            <a:r>
              <a:rPr lang="it-IT" dirty="0"/>
              <a:t>a</a:t>
            </a:r>
            <a:r>
              <a:rPr lang="it-IT" dirty="0" smtClean="0"/>
              <a:t>l </a:t>
            </a:r>
            <a:r>
              <a:rPr lang="it-IT" dirty="0" smtClean="0"/>
              <a:t>tema delle tecnologie abilitanti del paradigma 4.0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Evoluzione </a:t>
            </a:r>
            <a:r>
              <a:rPr lang="it-IT" dirty="0" smtClean="0"/>
              <a:t>digitale di beni strumentali e processi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Casi pratici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Opportunità e vantaggi economici del Piano Nazionale Transizione 4.0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/>
              <a:t>P</a:t>
            </a:r>
            <a:r>
              <a:rPr lang="it-IT" dirty="0" smtClean="0"/>
              <a:t>ercorso </a:t>
            </a:r>
            <a:r>
              <a:rPr lang="it-IT" dirty="0" smtClean="0"/>
              <a:t>di Qualifica della </a:t>
            </a:r>
            <a:r>
              <a:rPr lang="it-IT" dirty="0" err="1" smtClean="0"/>
              <a:t>Tintolavanderia</a:t>
            </a:r>
            <a:r>
              <a:rPr lang="it-IT" dirty="0" smtClean="0"/>
              <a:t> 4.0</a:t>
            </a:r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5207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45920" y="992777"/>
            <a:ext cx="9818430" cy="49912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600" dirty="0" smtClean="0"/>
              <a:t>La diffusione di nuove tecnologie, digitali e non, sta attuando una profonda trasformazione nelle imprese.</a:t>
            </a:r>
          </a:p>
          <a:p>
            <a:pPr marL="0" indent="0" algn="just">
              <a:buNone/>
            </a:pPr>
            <a:endParaRPr lang="it-IT" sz="2600" dirty="0" smtClean="0"/>
          </a:p>
          <a:p>
            <a:pPr marL="0" indent="0" algn="just">
              <a:buNone/>
            </a:pPr>
            <a:r>
              <a:rPr lang="it-IT" sz="2600" dirty="0" smtClean="0"/>
              <a:t>Il settore delle </a:t>
            </a:r>
            <a:r>
              <a:rPr lang="it-IT" sz="2600" dirty="0" err="1" smtClean="0"/>
              <a:t>tintolavanderie</a:t>
            </a:r>
            <a:r>
              <a:rPr lang="it-IT" sz="2600" dirty="0" smtClean="0"/>
              <a:t>, sin dalla sua nascita, è abituato a grandi trasformazioni; processi che prima si basavano sulla forza fisica adesso sono meno gravosi grazie a nuove macchine.</a:t>
            </a:r>
          </a:p>
          <a:p>
            <a:pPr marL="0" indent="0" algn="just">
              <a:buNone/>
            </a:pPr>
            <a:endParaRPr lang="it-IT" sz="2600" dirty="0" smtClean="0"/>
          </a:p>
          <a:p>
            <a:pPr marL="0" indent="0" algn="just">
              <a:buNone/>
            </a:pPr>
            <a:r>
              <a:rPr lang="it-IT" sz="2600" dirty="0" smtClean="0"/>
              <a:t>Oggi, </a:t>
            </a:r>
            <a:r>
              <a:rPr lang="it-IT" sz="2600" dirty="0" smtClean="0"/>
              <a:t>le </a:t>
            </a:r>
            <a:r>
              <a:rPr lang="it-IT" sz="2600" dirty="0" err="1" smtClean="0"/>
              <a:t>tintolavanderie</a:t>
            </a:r>
            <a:r>
              <a:rPr lang="it-IT" sz="2600" dirty="0" smtClean="0"/>
              <a:t> possono </a:t>
            </a:r>
            <a:r>
              <a:rPr lang="it-IT" sz="2600" dirty="0"/>
              <a:t>contare su macchine e soluzioni software </a:t>
            </a:r>
            <a:r>
              <a:rPr lang="it-IT" sz="2600" dirty="0" smtClean="0"/>
              <a:t>che consentono </a:t>
            </a:r>
            <a:r>
              <a:rPr lang="it-IT" sz="2600" dirty="0"/>
              <a:t>di gestire e scambiare dati e informazioni con i sistemi interni (addetti e clienti) per </a:t>
            </a:r>
            <a:r>
              <a:rPr lang="it-IT" sz="2600" dirty="0" smtClean="0"/>
              <a:t>una migliore </a:t>
            </a:r>
            <a:r>
              <a:rPr lang="it-IT" sz="2600" dirty="0"/>
              <a:t>tracciabilità dei capi, delle risorse e delle </a:t>
            </a:r>
            <a:r>
              <a:rPr lang="it-IT" sz="2600" dirty="0" smtClean="0"/>
              <a:t>lavorazioni, </a:t>
            </a:r>
            <a:r>
              <a:rPr lang="it-IT" sz="2600" dirty="0"/>
              <a:t>portando ad una maggiore efficienza </a:t>
            </a:r>
            <a:r>
              <a:rPr lang="it-IT" sz="2600" dirty="0" smtClean="0"/>
              <a:t>e produttività</a:t>
            </a:r>
            <a:r>
              <a:rPr lang="it-IT" sz="2600" dirty="0"/>
              <a:t>.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1594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634066" y="1377292"/>
            <a:ext cx="2057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1° Rivoluzione Industriale</a:t>
            </a:r>
          </a:p>
          <a:p>
            <a:r>
              <a:rPr lang="it-IT" sz="1100" dirty="0" smtClean="0"/>
              <a:t>Introduzione di strumenti meccanici</a:t>
            </a:r>
            <a:endParaRPr lang="it-IT" sz="11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028611" y="1371814"/>
            <a:ext cx="20574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</a:t>
            </a:r>
            <a:r>
              <a:rPr lang="it-IT" dirty="0" smtClean="0"/>
              <a:t>° Rivoluzione Industriale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Organizzazione del lavoro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Produzione di massa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Utilizzo dell’energia elettrica</a:t>
            </a:r>
            <a:endParaRPr lang="it-IT" sz="11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615093" y="1377293"/>
            <a:ext cx="2057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3° Rivoluzione Industriale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Produzione automatizzata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Computer e sistemi IT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9009638" y="1346757"/>
            <a:ext cx="20574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4</a:t>
            </a:r>
            <a:r>
              <a:rPr lang="it-IT" dirty="0" smtClean="0"/>
              <a:t>° Rivoluzione Industriale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Nuove tecnologie digitali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Internet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Prodotti e processi interconnessi</a:t>
            </a:r>
          </a:p>
          <a:p>
            <a:pPr marL="171450" indent="-171450">
              <a:buFontTx/>
              <a:buChar char="-"/>
            </a:pPr>
            <a:r>
              <a:rPr lang="it-IT" sz="1100" dirty="0" smtClean="0"/>
              <a:t>Big Data</a:t>
            </a:r>
            <a:endParaRPr lang="it-IT" sz="1100" dirty="0" smtClean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94" y="3172828"/>
            <a:ext cx="2412000" cy="1571567"/>
          </a:xfrm>
          <a:prstGeom prst="ellipse">
            <a:avLst/>
          </a:prstGeom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6350" stA="52000" endA="300" endPos="35000" dir="5400000" sy="-100000" algn="bl" rotWithShape="0"/>
            <a:softEdge rad="1125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23" y="3172828"/>
            <a:ext cx="2520000" cy="1634000"/>
          </a:xfrm>
          <a:prstGeom prst="ellipse">
            <a:avLst/>
          </a:prstGeom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6350" stA="52000" endA="300" endPos="35000" dir="5400000" sy="-100000" algn="bl" rotWithShape="0"/>
            <a:softEdge rad="112500"/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74" y="3088874"/>
            <a:ext cx="2160000" cy="1696945"/>
          </a:xfrm>
          <a:prstGeom prst="ellipse">
            <a:avLst/>
          </a:prstGeom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6350" stA="52000" endA="300" endPos="35000" dir="5400000" sy="-100000" algn="bl" rotWithShape="0"/>
            <a:softEdge rad="112500"/>
          </a:effectLst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975" y="3060074"/>
            <a:ext cx="2534898" cy="1662924"/>
          </a:xfrm>
          <a:prstGeom prst="ellipse">
            <a:avLst/>
          </a:prstGeom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6350" stA="52000" endA="300" endPos="35000" dir="5400000" sy="-100000" algn="bl" rotWithShape="0"/>
            <a:softEdge rad="112500"/>
          </a:effectLst>
        </p:spPr>
      </p:pic>
      <p:sp>
        <p:nvSpPr>
          <p:cNvPr id="16" name="CasellaDiTesto 15"/>
          <p:cNvSpPr txBox="1"/>
          <p:nvPr/>
        </p:nvSpPr>
        <p:spPr>
          <a:xfrm>
            <a:off x="2264453" y="5271502"/>
            <a:ext cx="156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1780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4798492" y="5271502"/>
            <a:ext cx="156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1870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7332531" y="5301878"/>
            <a:ext cx="156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1970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9886489" y="5301878"/>
            <a:ext cx="156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Oggi</a:t>
            </a:r>
            <a:endParaRPr lang="it-IT" dirty="0"/>
          </a:p>
        </p:txBody>
      </p:sp>
      <p:cxnSp>
        <p:nvCxnSpPr>
          <p:cNvPr id="21" name="Connettore 2 20"/>
          <p:cNvCxnSpPr/>
          <p:nvPr/>
        </p:nvCxnSpPr>
        <p:spPr>
          <a:xfrm>
            <a:off x="1560443" y="6023113"/>
            <a:ext cx="9680714" cy="39757"/>
          </a:xfrm>
          <a:prstGeom prst="straightConnector1">
            <a:avLst/>
          </a:prstGeom>
          <a:ln w="34925">
            <a:solidFill>
              <a:schemeClr val="tx1"/>
            </a:solidFill>
            <a:round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04202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Impresa 4.0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1481328" y="1353987"/>
            <a:ext cx="996560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L’impresa 4.0 rappresenta il modello a cui </a:t>
            </a:r>
            <a:r>
              <a:rPr lang="it-IT" dirty="0" smtClean="0"/>
              <a:t>tendere.</a:t>
            </a: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La realizzazione e la crescita di un’</a:t>
            </a:r>
            <a:r>
              <a:rPr lang="it-IT" b="1" i="1" dirty="0" smtClean="0"/>
              <a:t>Impresa Intelligente</a:t>
            </a:r>
            <a:r>
              <a:rPr lang="it-IT" i="1" dirty="0" smtClean="0"/>
              <a:t> </a:t>
            </a:r>
            <a:r>
              <a:rPr lang="it-IT" dirty="0" smtClean="0"/>
              <a:t>passano attraverso l’introduzione di nuove tecnologie, chiamate </a:t>
            </a:r>
            <a:r>
              <a:rPr lang="it-IT" b="1" i="1" dirty="0" smtClean="0"/>
              <a:t>Tecnologie abilitanti </a:t>
            </a:r>
            <a:r>
              <a:rPr lang="it-IT" i="1" dirty="0" smtClean="0"/>
              <a:t>(es. soluzioni </a:t>
            </a:r>
            <a:r>
              <a:rPr lang="it-IT" i="1" dirty="0" err="1" smtClean="0"/>
              <a:t>Iot</a:t>
            </a:r>
            <a:r>
              <a:rPr lang="it-IT" i="1" dirty="0" smtClean="0"/>
              <a:t>, robot, macchine automatiche) </a:t>
            </a:r>
            <a:r>
              <a:rPr lang="it-IT" dirty="0" smtClean="0"/>
              <a:t>con l’obiettivo di creare una produzione sempre più automatizzata e interconnessa.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860" y="4032069"/>
            <a:ext cx="3057297" cy="2037806"/>
          </a:xfrm>
          <a:prstGeom prst="rect">
            <a:avLst/>
          </a:prstGeom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71071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tecnologie abilitanti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83664" y="1353987"/>
            <a:ext cx="9563268" cy="4351338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Le tecnologie abilitanti da introdurre in azienda sono diverse, e sono sintetizzabili in 3 macro aree: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Tecnologie per la raccolta e l’analisi continua dei Big Data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Robotica e automazione avanzata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Tecnologie per la connettività spinta</a:t>
            </a:r>
          </a:p>
          <a:p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56624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Integrazione Orizzontale/Verticale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Integrazione verticale: riguarda la comunicazione e condivisione di informazioni tra tutti i livelli presenti in azienda in maniera trasversale rispetto alla sua struttura gerarchica</a:t>
            </a:r>
          </a:p>
          <a:p>
            <a:pPr marL="0" indent="0">
              <a:buNone/>
            </a:pPr>
            <a:endParaRPr lang="it-IT" dirty="0" smtClean="0"/>
          </a:p>
          <a:p>
            <a:pPr algn="just"/>
            <a:r>
              <a:rPr lang="it-IT" dirty="0" smtClean="0"/>
              <a:t>Integrazione orizzontale: riguarda i processi </a:t>
            </a:r>
            <a:r>
              <a:rPr lang="it-IT" dirty="0" smtClean="0"/>
              <a:t>produttivi, in cui </a:t>
            </a:r>
            <a:r>
              <a:rPr lang="it-IT" dirty="0" smtClean="0"/>
              <a:t>più macchinari sono in grado di comunicare tra di loro. L’integrazione può avvenire anche con elementi esterni all’azienda fornitori/clienti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11" y="4631089"/>
            <a:ext cx="1440000" cy="1440000"/>
          </a:xfrm>
          <a:prstGeom prst="rect">
            <a:avLst/>
          </a:prstGeom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36350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ruolo del Cliente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91640" y="1353987"/>
            <a:ext cx="9755292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 smtClean="0"/>
              <a:t>Il modello </a:t>
            </a:r>
            <a:r>
              <a:rPr lang="it-IT" i="1" dirty="0" smtClean="0"/>
              <a:t>Impresa 4.0 </a:t>
            </a:r>
            <a:r>
              <a:rPr lang="it-IT" dirty="0" smtClean="0"/>
              <a:t>permette di rispondere tempestivamente ai cambiamenti della domanda. La grande quantità di dati e informazioni circa le abitudini dei clienti contribuiscono alla progettazione di un servizio in linea con le esigenze e le abitudini dell’utilizzatore.</a:t>
            </a:r>
          </a:p>
          <a:p>
            <a:pPr marL="0" indent="0" algn="just">
              <a:buNone/>
            </a:pPr>
            <a:r>
              <a:rPr lang="it-IT" dirty="0" smtClean="0"/>
              <a:t>Si instaura una connessione tra cliente </a:t>
            </a:r>
            <a:r>
              <a:rPr lang="it-IT" dirty="0" smtClean="0"/>
              <a:t>e </a:t>
            </a:r>
            <a:r>
              <a:rPr lang="it-IT" dirty="0" smtClean="0"/>
              <a:t>azienda che porta benefici </a:t>
            </a:r>
            <a:r>
              <a:rPr lang="it-IT" dirty="0" smtClean="0"/>
              <a:t>a </a:t>
            </a:r>
            <a:r>
              <a:rPr lang="it-IT" dirty="0" smtClean="0"/>
              <a:t>entrambi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688" y="4502831"/>
            <a:ext cx="1800000" cy="1800000"/>
          </a:xfrm>
          <a:prstGeom prst="rect">
            <a:avLst/>
          </a:prstGeom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21034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Vantaggi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25863" y="1332639"/>
            <a:ext cx="10285147" cy="4890059"/>
          </a:xfrm>
        </p:spPr>
        <p:txBody>
          <a:bodyPr>
            <a:normAutofit fontScale="92500" lnSpcReduction="10000"/>
          </a:bodyPr>
          <a:lstStyle/>
          <a:p>
            <a:r>
              <a:rPr lang="it-IT" sz="2000" b="1" u="sng" dirty="0" smtClean="0"/>
              <a:t>Flessibilità</a:t>
            </a:r>
            <a:r>
              <a:rPr lang="it-IT" sz="2000" dirty="0" smtClean="0"/>
              <a:t>: la possibilità di adattarsi velocemente ai cambiamenti mantenendo bassi i </a:t>
            </a:r>
            <a:r>
              <a:rPr lang="it-IT" sz="2000" dirty="0" smtClean="0"/>
              <a:t>costi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b="1" u="sng" dirty="0" smtClean="0"/>
              <a:t>Velocità</a:t>
            </a:r>
            <a:r>
              <a:rPr lang="it-IT" sz="2000" dirty="0" smtClean="0"/>
              <a:t>: la tecnologia riduce il tempo, dalla fase di accettazione fino alla consegna del </a:t>
            </a:r>
            <a:r>
              <a:rPr lang="it-IT" sz="2000" dirty="0" smtClean="0"/>
              <a:t>capo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b="1" u="sng" dirty="0" smtClean="0"/>
              <a:t>Produttività</a:t>
            </a:r>
            <a:r>
              <a:rPr lang="it-IT" sz="2000" dirty="0" smtClean="0"/>
              <a:t>: la tecnologia porta a un aumento della </a:t>
            </a:r>
            <a:r>
              <a:rPr lang="it-IT" sz="2000" dirty="0" smtClean="0"/>
              <a:t>produttività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b="1" u="sng" dirty="0" smtClean="0"/>
              <a:t>Integrazione</a:t>
            </a:r>
            <a:r>
              <a:rPr lang="it-IT" sz="2000" dirty="0" smtClean="0"/>
              <a:t>: ottimizzazione della comunicazione interna ed </a:t>
            </a:r>
            <a:r>
              <a:rPr lang="it-IT" sz="2000" dirty="0" smtClean="0"/>
              <a:t>esterna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b="1" u="sng" dirty="0" smtClean="0"/>
              <a:t>Sicurezza</a:t>
            </a:r>
            <a:r>
              <a:rPr lang="it-IT" sz="2000" dirty="0" smtClean="0"/>
              <a:t>: agile interazione uomo-macchina con conseguente riduzione degli errori, degli </a:t>
            </a:r>
            <a:r>
              <a:rPr lang="it-IT" sz="2000" dirty="0" smtClean="0"/>
              <a:t>infortuni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b="1" u="sng" dirty="0" smtClean="0"/>
              <a:t>Sostenibilità</a:t>
            </a:r>
            <a:r>
              <a:rPr lang="it-IT" sz="2000" dirty="0" smtClean="0"/>
              <a:t>: riduzione dei consumi energetici e dell’uso di materie prime, delle emissioni</a:t>
            </a:r>
            <a:r>
              <a:rPr lang="it-IT" sz="2000" dirty="0" smtClean="0"/>
              <a:t>.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b="1" u="sng" dirty="0" smtClean="0"/>
              <a:t>Innovazione</a:t>
            </a:r>
            <a:r>
              <a:rPr lang="it-IT" sz="2000" dirty="0" smtClean="0"/>
              <a:t>: migliorare i processi grazie alla tecnologia</a:t>
            </a:r>
            <a:endParaRPr lang="it-IT" sz="20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62754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L’evoluzione digitale di beni strumentali e processi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Come </a:t>
            </a:r>
            <a:r>
              <a:rPr lang="it-IT" dirty="0"/>
              <a:t>si sono evoluti nel tempo </a:t>
            </a:r>
            <a:r>
              <a:rPr lang="it-IT" dirty="0" smtClean="0"/>
              <a:t>i </a:t>
            </a:r>
            <a:r>
              <a:rPr lang="it-IT" dirty="0" smtClean="0"/>
              <a:t>beni strumentali del settore delle </a:t>
            </a:r>
            <a:r>
              <a:rPr lang="it-IT" dirty="0" smtClean="0"/>
              <a:t>lavanderie?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In che modo l’azienda </a:t>
            </a:r>
            <a:r>
              <a:rPr lang="it-IT" dirty="0" smtClean="0"/>
              <a:t>affronta la necessità di gestire i processi che interessano macchine sempre più automatizzate e digitali?</a:t>
            </a:r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050" y="3996844"/>
            <a:ext cx="5040692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3850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03866" y="4799630"/>
            <a:ext cx="345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smtClean="0"/>
              <a:t>Smistatrice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277252" y="3250295"/>
            <a:ext cx="345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smtClean="0"/>
              <a:t>Etichettatrice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277252" y="1569709"/>
            <a:ext cx="345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smtClean="0"/>
              <a:t>Magazzino automatico capi appesi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303866" y="1569709"/>
            <a:ext cx="345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smtClean="0"/>
              <a:t>Lavatrice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303866" y="3250295"/>
            <a:ext cx="345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smtClean="0"/>
              <a:t>Stiratrice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652" y="1732929"/>
            <a:ext cx="614115" cy="72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12" y="1533850"/>
            <a:ext cx="720000" cy="72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824" y="3053515"/>
            <a:ext cx="720000" cy="720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072" y="4602850"/>
            <a:ext cx="720000" cy="720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767" y="3250295"/>
            <a:ext cx="720000" cy="7200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7277252" y="4767661"/>
            <a:ext cx="345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smtClean="0"/>
              <a:t>Software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104" y="4767661"/>
            <a:ext cx="720000" cy="720000"/>
          </a:xfrm>
          <a:prstGeom prst="rect">
            <a:avLst/>
          </a:prstGeom>
        </p:spPr>
      </p:pic>
      <p:sp>
        <p:nvSpPr>
          <p:cNvPr id="1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52" y="2534997"/>
            <a:ext cx="27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CasellaDiTesto 15"/>
          <p:cNvSpPr txBox="1"/>
          <p:nvPr/>
        </p:nvSpPr>
        <p:spPr>
          <a:xfrm>
            <a:off x="3031066" y="498118"/>
            <a:ext cx="8957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ea typeface="+mj-ea"/>
                <a:cs typeface="+mj-cs"/>
              </a:rPr>
              <a:t>Alcuni esempi di beni strumentali</a:t>
            </a:r>
            <a:endParaRPr lang="it-IT" sz="3200" b="1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3494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730" y="1819908"/>
            <a:ext cx="5203462" cy="375662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48976">
            <a:off x="6317931" y="704572"/>
            <a:ext cx="720000" cy="720000"/>
          </a:xfrm>
          <a:prstGeom prst="rect">
            <a:avLst/>
          </a:prstGeom>
        </p:spPr>
      </p:pic>
      <p:cxnSp>
        <p:nvCxnSpPr>
          <p:cNvPr id="8" name="Connettore diritto 7"/>
          <p:cNvCxnSpPr/>
          <p:nvPr/>
        </p:nvCxnSpPr>
        <p:spPr>
          <a:xfrm flipH="1">
            <a:off x="5477933" y="1710905"/>
            <a:ext cx="5503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/>
          <p:cNvCxnSpPr/>
          <p:nvPr/>
        </p:nvCxnSpPr>
        <p:spPr>
          <a:xfrm flipV="1">
            <a:off x="10938933" y="1710905"/>
            <a:ext cx="42333" cy="39956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/>
          <p:cNvCxnSpPr/>
          <p:nvPr/>
        </p:nvCxnSpPr>
        <p:spPr>
          <a:xfrm flipV="1">
            <a:off x="5435600" y="1710905"/>
            <a:ext cx="42333" cy="39956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magin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56090">
            <a:off x="9417337" y="771439"/>
            <a:ext cx="720000" cy="720000"/>
          </a:xfrm>
          <a:prstGeom prst="rect">
            <a:avLst/>
          </a:prstGeom>
        </p:spPr>
      </p:pic>
      <p:sp>
        <p:nvSpPr>
          <p:cNvPr id="18" name="CasellaDiTesto 17"/>
          <p:cNvSpPr txBox="1"/>
          <p:nvPr/>
        </p:nvSpPr>
        <p:spPr>
          <a:xfrm>
            <a:off x="6811432" y="1064574"/>
            <a:ext cx="2836333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/>
              <a:t>LAUNDRY</a:t>
            </a:r>
            <a:endParaRPr lang="it-IT" sz="3600" b="1" dirty="0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05" y="5706533"/>
            <a:ext cx="720000" cy="7200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456" y="5706533"/>
            <a:ext cx="720000" cy="720000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895" y="5685533"/>
            <a:ext cx="720000" cy="720000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1687628" y="2034529"/>
            <a:ext cx="342053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La lavanderia 4.0 può contare su:</a:t>
            </a:r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Macchinari 4.0</a:t>
            </a:r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Nuove idee</a:t>
            </a:r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Processi digitalizzati</a:t>
            </a:r>
          </a:p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Interconnessione tra tutti gli elementi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806" y="5783370"/>
            <a:ext cx="360000" cy="360000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144" y="5770504"/>
            <a:ext cx="360000" cy="360000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579" y="5770989"/>
            <a:ext cx="360000" cy="360000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914" y="2896931"/>
            <a:ext cx="360000" cy="360000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456" y="2357236"/>
            <a:ext cx="360000" cy="36000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49" y="4748653"/>
            <a:ext cx="360000" cy="360000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666" y="4268207"/>
            <a:ext cx="360000" cy="36000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16" y="3973522"/>
            <a:ext cx="360000" cy="360000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6872" y="2786201"/>
            <a:ext cx="359695" cy="359695"/>
          </a:xfrm>
          <a:prstGeom prst="rect">
            <a:avLst/>
          </a:prstGeom>
        </p:spPr>
      </p:pic>
      <p:sp>
        <p:nvSpPr>
          <p:cNvPr id="32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36462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L’importanza di un Software di gestione</a:t>
            </a:r>
            <a:endParaRPr lang="it-IT" dirty="0"/>
          </a:p>
        </p:txBody>
      </p:sp>
      <p:sp>
        <p:nvSpPr>
          <p:cNvPr id="67" name="CasellaDiTesto 66"/>
          <p:cNvSpPr txBox="1"/>
          <p:nvPr/>
        </p:nvSpPr>
        <p:spPr>
          <a:xfrm>
            <a:off x="1739348" y="1703224"/>
            <a:ext cx="3866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/>
              <a:t>Gestione delle operazioni di vendita</a:t>
            </a:r>
          </a:p>
          <a:p>
            <a:endParaRPr lang="it-IT" dirty="0" smtClean="0"/>
          </a:p>
        </p:txBody>
      </p:sp>
      <p:sp>
        <p:nvSpPr>
          <p:cNvPr id="68" name="CasellaDiTesto 67"/>
          <p:cNvSpPr txBox="1"/>
          <p:nvPr/>
        </p:nvSpPr>
        <p:spPr>
          <a:xfrm>
            <a:off x="2297611" y="2541307"/>
            <a:ext cx="20275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Clienti</a:t>
            </a:r>
          </a:p>
          <a:p>
            <a:r>
              <a:rPr lang="it-IT" dirty="0"/>
              <a:t>- Cassa</a:t>
            </a:r>
          </a:p>
          <a:p>
            <a:r>
              <a:rPr lang="it-IT" dirty="0"/>
              <a:t>- Ordini</a:t>
            </a:r>
          </a:p>
          <a:p>
            <a:r>
              <a:rPr lang="it-IT" dirty="0"/>
              <a:t>- Spedizioni</a:t>
            </a:r>
          </a:p>
          <a:p>
            <a:r>
              <a:rPr lang="it-IT" dirty="0"/>
              <a:t>- News e promozioni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1708807" y="4709844"/>
            <a:ext cx="4432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Gestione interna delle fasi di lavorazione</a:t>
            </a:r>
          </a:p>
        </p:txBody>
      </p:sp>
      <p:grpSp>
        <p:nvGrpSpPr>
          <p:cNvPr id="76" name="Gruppo 75"/>
          <p:cNvGrpSpPr/>
          <p:nvPr/>
        </p:nvGrpSpPr>
        <p:grpSpPr>
          <a:xfrm>
            <a:off x="4158820" y="1518558"/>
            <a:ext cx="7747426" cy="4796483"/>
            <a:chOff x="4158820" y="1518558"/>
            <a:chExt cx="7747426" cy="4796483"/>
          </a:xfrm>
        </p:grpSpPr>
        <p:grpSp>
          <p:nvGrpSpPr>
            <p:cNvPr id="66" name="Gruppo 65"/>
            <p:cNvGrpSpPr/>
            <p:nvPr/>
          </p:nvGrpSpPr>
          <p:grpSpPr>
            <a:xfrm>
              <a:off x="6340333" y="1518558"/>
              <a:ext cx="5565913" cy="4796483"/>
              <a:chOff x="6340333" y="1518558"/>
              <a:chExt cx="5565913" cy="4796483"/>
            </a:xfrm>
          </p:grpSpPr>
          <p:grpSp>
            <p:nvGrpSpPr>
              <p:cNvPr id="44" name="Gruppo 43"/>
              <p:cNvGrpSpPr/>
              <p:nvPr/>
            </p:nvGrpSpPr>
            <p:grpSpPr>
              <a:xfrm>
                <a:off x="6675567" y="1980223"/>
                <a:ext cx="1908314" cy="3645456"/>
                <a:chOff x="6479661" y="1660306"/>
                <a:chExt cx="1908314" cy="3645456"/>
              </a:xfrm>
            </p:grpSpPr>
            <p:grpSp>
              <p:nvGrpSpPr>
                <p:cNvPr id="26" name="Gruppo 25"/>
                <p:cNvGrpSpPr/>
                <p:nvPr/>
              </p:nvGrpSpPr>
              <p:grpSpPr>
                <a:xfrm>
                  <a:off x="6572828" y="1660306"/>
                  <a:ext cx="769113" cy="1079614"/>
                  <a:chOff x="6568489" y="1485668"/>
                  <a:chExt cx="769113" cy="1079614"/>
                </a:xfrm>
              </p:grpSpPr>
              <p:pic>
                <p:nvPicPr>
                  <p:cNvPr id="4" name="Immagine 3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568489" y="1485668"/>
                    <a:ext cx="769113" cy="769113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5" name="CasellaDiTesto 24"/>
                  <p:cNvSpPr txBox="1"/>
                  <p:nvPr/>
                </p:nvSpPr>
                <p:spPr>
                  <a:xfrm>
                    <a:off x="6654228" y="2288283"/>
                    <a:ext cx="596348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 smtClean="0"/>
                      <a:t>Clienti</a:t>
                    </a:r>
                    <a:endParaRPr lang="it-IT" sz="1200" dirty="0"/>
                  </a:p>
                </p:txBody>
              </p:sp>
            </p:grpSp>
            <p:grpSp>
              <p:nvGrpSpPr>
                <p:cNvPr id="28" name="Gruppo 27"/>
                <p:cNvGrpSpPr/>
                <p:nvPr/>
              </p:nvGrpSpPr>
              <p:grpSpPr>
                <a:xfrm>
                  <a:off x="7457636" y="1660306"/>
                  <a:ext cx="844826" cy="1232065"/>
                  <a:chOff x="7562911" y="1490898"/>
                  <a:chExt cx="844826" cy="1232065"/>
                </a:xfrm>
              </p:grpSpPr>
              <p:pic>
                <p:nvPicPr>
                  <p:cNvPr id="18" name="Immagine 17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600124" y="1490898"/>
                    <a:ext cx="770400" cy="770400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7" name="CasellaDiTesto 26"/>
                  <p:cNvSpPr txBox="1"/>
                  <p:nvPr/>
                </p:nvSpPr>
                <p:spPr>
                  <a:xfrm>
                    <a:off x="7562911" y="2261298"/>
                    <a:ext cx="844826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200" dirty="0" smtClean="0"/>
                      <a:t>Carta Cliente</a:t>
                    </a:r>
                    <a:endParaRPr lang="it-IT" sz="1200" dirty="0"/>
                  </a:p>
                </p:txBody>
              </p:sp>
            </p:grpSp>
            <p:grpSp>
              <p:nvGrpSpPr>
                <p:cNvPr id="31" name="Gruppo 30"/>
                <p:cNvGrpSpPr/>
                <p:nvPr/>
              </p:nvGrpSpPr>
              <p:grpSpPr>
                <a:xfrm>
                  <a:off x="6479662" y="3066817"/>
                  <a:ext cx="954157" cy="1047399"/>
                  <a:chOff x="6475323" y="2820117"/>
                  <a:chExt cx="954157" cy="1047399"/>
                </a:xfrm>
              </p:grpSpPr>
              <p:pic>
                <p:nvPicPr>
                  <p:cNvPr id="21" name="Immagine 20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567202" y="2820117"/>
                    <a:ext cx="770400" cy="770400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9" name="CasellaDiTesto 28"/>
                  <p:cNvSpPr txBox="1"/>
                  <p:nvPr/>
                </p:nvSpPr>
                <p:spPr>
                  <a:xfrm>
                    <a:off x="6475323" y="3590517"/>
                    <a:ext cx="954157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200" dirty="0" smtClean="0"/>
                      <a:t>Articoli</a:t>
                    </a:r>
                    <a:endParaRPr lang="it-IT" sz="1200" dirty="0"/>
                  </a:p>
                </p:txBody>
              </p:sp>
            </p:grpSp>
            <p:grpSp>
              <p:nvGrpSpPr>
                <p:cNvPr id="36" name="Gruppo 35"/>
                <p:cNvGrpSpPr/>
                <p:nvPr/>
              </p:nvGrpSpPr>
              <p:grpSpPr>
                <a:xfrm>
                  <a:off x="7412908" y="3066817"/>
                  <a:ext cx="954157" cy="1047399"/>
                  <a:chOff x="8812358" y="3650592"/>
                  <a:chExt cx="954157" cy="1047399"/>
                </a:xfrm>
              </p:grpSpPr>
              <p:pic>
                <p:nvPicPr>
                  <p:cNvPr id="19" name="Immagine 18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904237" y="3650592"/>
                    <a:ext cx="770400" cy="770400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30" name="CasellaDiTesto 29"/>
                  <p:cNvSpPr txBox="1"/>
                  <p:nvPr/>
                </p:nvSpPr>
                <p:spPr>
                  <a:xfrm>
                    <a:off x="8812358" y="4420992"/>
                    <a:ext cx="954157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200" dirty="0" smtClean="0"/>
                      <a:t>Cassa</a:t>
                    </a:r>
                    <a:endParaRPr lang="it-IT" sz="1200" dirty="0"/>
                  </a:p>
                </p:txBody>
              </p:sp>
            </p:grpSp>
            <p:grpSp>
              <p:nvGrpSpPr>
                <p:cNvPr id="41" name="Gruppo 40"/>
                <p:cNvGrpSpPr/>
                <p:nvPr/>
              </p:nvGrpSpPr>
              <p:grpSpPr>
                <a:xfrm>
                  <a:off x="6479661" y="4258363"/>
                  <a:ext cx="954157" cy="1047399"/>
                  <a:chOff x="3859348" y="3590517"/>
                  <a:chExt cx="954157" cy="1047399"/>
                </a:xfrm>
              </p:grpSpPr>
              <p:pic>
                <p:nvPicPr>
                  <p:cNvPr id="20" name="Immagine 19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951227" y="3590517"/>
                    <a:ext cx="770400" cy="770400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39" name="CasellaDiTesto 38"/>
                  <p:cNvSpPr txBox="1"/>
                  <p:nvPr/>
                </p:nvSpPr>
                <p:spPr>
                  <a:xfrm>
                    <a:off x="3859348" y="4360917"/>
                    <a:ext cx="954157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200" dirty="0" smtClean="0"/>
                      <a:t>Help Desk</a:t>
                    </a:r>
                    <a:endParaRPr lang="it-IT" sz="1200" dirty="0"/>
                  </a:p>
                </p:txBody>
              </p:sp>
            </p:grpSp>
            <p:grpSp>
              <p:nvGrpSpPr>
                <p:cNvPr id="43" name="Gruppo 42"/>
                <p:cNvGrpSpPr/>
                <p:nvPr/>
              </p:nvGrpSpPr>
              <p:grpSpPr>
                <a:xfrm>
                  <a:off x="7433818" y="4258363"/>
                  <a:ext cx="954157" cy="1047399"/>
                  <a:chOff x="6237402" y="4541053"/>
                  <a:chExt cx="954157" cy="1047399"/>
                </a:xfrm>
              </p:grpSpPr>
              <p:pic>
                <p:nvPicPr>
                  <p:cNvPr id="23" name="Immagine 22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329281" y="4541053"/>
                    <a:ext cx="770400" cy="770400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42" name="CasellaDiTesto 41"/>
                  <p:cNvSpPr txBox="1"/>
                  <p:nvPr/>
                </p:nvSpPr>
                <p:spPr>
                  <a:xfrm>
                    <a:off x="6237402" y="5311453"/>
                    <a:ext cx="954157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200" dirty="0" smtClean="0"/>
                      <a:t>Promozioni</a:t>
                    </a:r>
                    <a:endParaRPr lang="it-IT" sz="1200" dirty="0"/>
                  </a:p>
                </p:txBody>
              </p:sp>
            </p:grpSp>
          </p:grpSp>
          <p:grpSp>
            <p:nvGrpSpPr>
              <p:cNvPr id="61" name="Gruppo 60"/>
              <p:cNvGrpSpPr/>
              <p:nvPr/>
            </p:nvGrpSpPr>
            <p:grpSpPr>
              <a:xfrm>
                <a:off x="9123290" y="1518558"/>
                <a:ext cx="2240551" cy="4546651"/>
                <a:chOff x="8874812" y="1554234"/>
                <a:chExt cx="2240551" cy="4546651"/>
              </a:xfrm>
            </p:grpSpPr>
            <p:grpSp>
              <p:nvGrpSpPr>
                <p:cNvPr id="53" name="Gruppo 52"/>
                <p:cNvGrpSpPr/>
                <p:nvPr/>
              </p:nvGrpSpPr>
              <p:grpSpPr>
                <a:xfrm>
                  <a:off x="9113659" y="1554234"/>
                  <a:ext cx="2001704" cy="1878395"/>
                  <a:chOff x="9174161" y="1546059"/>
                  <a:chExt cx="2001704" cy="1878395"/>
                </a:xfrm>
              </p:grpSpPr>
              <p:grpSp>
                <p:nvGrpSpPr>
                  <p:cNvPr id="48" name="Gruppo 47"/>
                  <p:cNvGrpSpPr/>
                  <p:nvPr/>
                </p:nvGrpSpPr>
                <p:grpSpPr>
                  <a:xfrm>
                    <a:off x="9174161" y="2007724"/>
                    <a:ext cx="2001704" cy="1416730"/>
                    <a:chOff x="9248585" y="2293040"/>
                    <a:chExt cx="2001704" cy="1416730"/>
                  </a:xfrm>
                </p:grpSpPr>
                <p:grpSp>
                  <p:nvGrpSpPr>
                    <p:cNvPr id="40" name="Gruppo 39"/>
                    <p:cNvGrpSpPr/>
                    <p:nvPr/>
                  </p:nvGrpSpPr>
                  <p:grpSpPr>
                    <a:xfrm>
                      <a:off x="10296132" y="2293040"/>
                      <a:ext cx="954157" cy="1416730"/>
                      <a:chOff x="10015696" y="4612317"/>
                      <a:chExt cx="954157" cy="1416730"/>
                    </a:xfrm>
                  </p:grpSpPr>
                  <p:pic>
                    <p:nvPicPr>
                      <p:cNvPr id="17" name="Immagine 16"/>
                      <p:cNvPicPr>
                        <a:picLocks noChangeAspect="1"/>
                      </p:cNvPicPr>
                      <p:nvPr/>
                    </p:nvPicPr>
                    <p:blipFill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107575" y="4612317"/>
                        <a:ext cx="770400" cy="77040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  <p:sp>
                    <p:nvSpPr>
                      <p:cNvPr id="34" name="CasellaDiTesto 33"/>
                      <p:cNvSpPr txBox="1"/>
                      <p:nvPr/>
                    </p:nvSpPr>
                    <p:spPr>
                      <a:xfrm>
                        <a:off x="10015696" y="5382716"/>
                        <a:ext cx="954157" cy="646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it-IT" sz="1200" dirty="0" smtClean="0"/>
                          <a:t>Statistiche di lavorazione</a:t>
                        </a:r>
                        <a:endParaRPr lang="it-IT" sz="1200" dirty="0"/>
                      </a:p>
                    </p:txBody>
                  </p:sp>
                </p:grpSp>
                <p:grpSp>
                  <p:nvGrpSpPr>
                    <p:cNvPr id="47" name="Gruppo 46"/>
                    <p:cNvGrpSpPr/>
                    <p:nvPr/>
                  </p:nvGrpSpPr>
                  <p:grpSpPr>
                    <a:xfrm>
                      <a:off x="9248585" y="2294176"/>
                      <a:ext cx="883775" cy="1069094"/>
                      <a:chOff x="8243294" y="2476993"/>
                      <a:chExt cx="883775" cy="1069094"/>
                    </a:xfrm>
                  </p:grpSpPr>
                  <p:pic>
                    <p:nvPicPr>
                      <p:cNvPr id="5" name="Immagine 4"/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flipH="1">
                        <a:off x="8299982" y="2476993"/>
                        <a:ext cx="770400" cy="77040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  <p:sp>
                    <p:nvSpPr>
                      <p:cNvPr id="46" name="CasellaDiTesto 45"/>
                      <p:cNvSpPr txBox="1"/>
                      <p:nvPr/>
                    </p:nvSpPr>
                    <p:spPr>
                      <a:xfrm>
                        <a:off x="8243294" y="3263171"/>
                        <a:ext cx="883775" cy="2829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it-IT" sz="1200" dirty="0" smtClean="0"/>
                          <a:t>Operazioni</a:t>
                        </a:r>
                        <a:endParaRPr lang="it-IT" sz="1200" dirty="0"/>
                      </a:p>
                    </p:txBody>
                  </p:sp>
                </p:grpSp>
              </p:grpSp>
              <p:sp>
                <p:nvSpPr>
                  <p:cNvPr id="52" name="CasellaDiTesto 51"/>
                  <p:cNvSpPr txBox="1"/>
                  <p:nvPr/>
                </p:nvSpPr>
                <p:spPr>
                  <a:xfrm>
                    <a:off x="9523827" y="1546059"/>
                    <a:ext cx="123245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 smtClean="0"/>
                      <a:t>Cruscotto</a:t>
                    </a:r>
                    <a:endParaRPr lang="it-IT" dirty="0"/>
                  </a:p>
                </p:txBody>
              </p:sp>
            </p:grpSp>
            <p:grpSp>
              <p:nvGrpSpPr>
                <p:cNvPr id="60" name="Gruppo 59"/>
                <p:cNvGrpSpPr/>
                <p:nvPr/>
              </p:nvGrpSpPr>
              <p:grpSpPr>
                <a:xfrm>
                  <a:off x="8874812" y="3432630"/>
                  <a:ext cx="2105906" cy="2668255"/>
                  <a:chOff x="8874812" y="3432630"/>
                  <a:chExt cx="2105906" cy="2668255"/>
                </a:xfrm>
              </p:grpSpPr>
              <p:grpSp>
                <p:nvGrpSpPr>
                  <p:cNvPr id="51" name="Gruppo 50"/>
                  <p:cNvGrpSpPr/>
                  <p:nvPr/>
                </p:nvGrpSpPr>
                <p:grpSpPr>
                  <a:xfrm>
                    <a:off x="9021780" y="3432630"/>
                    <a:ext cx="1958938" cy="1451390"/>
                    <a:chOff x="8655145" y="4172842"/>
                    <a:chExt cx="1958938" cy="1451390"/>
                  </a:xfrm>
                </p:grpSpPr>
                <p:grpSp>
                  <p:nvGrpSpPr>
                    <p:cNvPr id="49" name="Gruppo 48"/>
                    <p:cNvGrpSpPr/>
                    <p:nvPr/>
                  </p:nvGrpSpPr>
                  <p:grpSpPr>
                    <a:xfrm>
                      <a:off x="8655145" y="4562284"/>
                      <a:ext cx="1958938" cy="1061948"/>
                      <a:chOff x="8906151" y="4898154"/>
                      <a:chExt cx="1958938" cy="1061948"/>
                    </a:xfrm>
                  </p:grpSpPr>
                  <p:grpSp>
                    <p:nvGrpSpPr>
                      <p:cNvPr id="35" name="Gruppo 34"/>
                      <p:cNvGrpSpPr/>
                      <p:nvPr/>
                    </p:nvGrpSpPr>
                    <p:grpSpPr>
                      <a:xfrm>
                        <a:off x="9910932" y="4898154"/>
                        <a:ext cx="954157" cy="1061948"/>
                        <a:chOff x="9129859" y="3590517"/>
                        <a:chExt cx="954157" cy="1061948"/>
                      </a:xfrm>
                    </p:grpSpPr>
                    <p:pic>
                      <p:nvPicPr>
                        <p:cNvPr id="22" name="Immagine 2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0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9221738" y="3590517"/>
                          <a:ext cx="770400" cy="7704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</p:spPr>
                    </p:pic>
                    <p:sp>
                      <p:nvSpPr>
                        <p:cNvPr id="32" name="CasellaDiTesto 31"/>
                        <p:cNvSpPr txBox="1"/>
                        <p:nvPr/>
                      </p:nvSpPr>
                      <p:spPr>
                        <a:xfrm>
                          <a:off x="9129859" y="4375466"/>
                          <a:ext cx="954157" cy="2769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it-IT" sz="1200" dirty="0" smtClean="0"/>
                            <a:t>Stiratrice</a:t>
                          </a:r>
                          <a:endParaRPr lang="it-IT" sz="1200" dirty="0"/>
                        </a:p>
                      </p:txBody>
                    </p:sp>
                  </p:grpSp>
                  <p:grpSp>
                    <p:nvGrpSpPr>
                      <p:cNvPr id="37" name="Gruppo 36"/>
                      <p:cNvGrpSpPr/>
                      <p:nvPr/>
                    </p:nvGrpSpPr>
                    <p:grpSpPr>
                      <a:xfrm>
                        <a:off x="8906151" y="4898154"/>
                        <a:ext cx="954157" cy="1047399"/>
                        <a:chOff x="8758391" y="3776243"/>
                        <a:chExt cx="954157" cy="1047399"/>
                      </a:xfrm>
                    </p:grpSpPr>
                    <p:pic>
                      <p:nvPicPr>
                        <p:cNvPr id="24" name="Immagine 2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1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850270" y="3776243"/>
                          <a:ext cx="770400" cy="7704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</p:spPr>
                    </p:pic>
                    <p:sp>
                      <p:nvSpPr>
                        <p:cNvPr id="33" name="CasellaDiTesto 32"/>
                        <p:cNvSpPr txBox="1"/>
                        <p:nvPr/>
                      </p:nvSpPr>
                      <p:spPr>
                        <a:xfrm>
                          <a:off x="8758391" y="4546643"/>
                          <a:ext cx="954157" cy="2769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it-IT" sz="1200" dirty="0" smtClean="0"/>
                            <a:t>Lavatrice</a:t>
                          </a:r>
                          <a:endParaRPr lang="it-IT" sz="1200" dirty="0"/>
                        </a:p>
                      </p:txBody>
                    </p:sp>
                  </p:grpSp>
                </p:grpSp>
                <p:sp>
                  <p:nvSpPr>
                    <p:cNvPr id="50" name="CasellaDiTesto 49"/>
                    <p:cNvSpPr txBox="1"/>
                    <p:nvPr/>
                  </p:nvSpPr>
                  <p:spPr>
                    <a:xfrm>
                      <a:off x="9004811" y="4172842"/>
                      <a:ext cx="1310229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it-IT" dirty="0" smtClean="0"/>
                        <a:t>Macchine</a:t>
                      </a:r>
                      <a:endParaRPr lang="it-IT" dirty="0"/>
                    </a:p>
                  </p:txBody>
                </p:sp>
              </p:grpSp>
              <p:grpSp>
                <p:nvGrpSpPr>
                  <p:cNvPr id="56" name="Gruppo 55"/>
                  <p:cNvGrpSpPr/>
                  <p:nvPr/>
                </p:nvGrpSpPr>
                <p:grpSpPr>
                  <a:xfrm>
                    <a:off x="8874812" y="5053486"/>
                    <a:ext cx="1248092" cy="1047399"/>
                    <a:chOff x="2385447" y="1344414"/>
                    <a:chExt cx="1248092" cy="1047399"/>
                  </a:xfrm>
                </p:grpSpPr>
                <p:pic>
                  <p:nvPicPr>
                    <p:cNvPr id="54" name="Immagine 53"/>
                    <p:cNvPicPr>
                      <a:picLocks noChangeAspect="1"/>
                    </p:cNvPicPr>
                    <p:nvPr/>
                  </p:nvPicPr>
                  <p:blipFill>
                    <a:blip r:embed="rId1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647592" y="1344414"/>
                      <a:ext cx="770400" cy="7704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5" name="CasellaDiTesto 54"/>
                    <p:cNvSpPr txBox="1"/>
                    <p:nvPr/>
                  </p:nvSpPr>
                  <p:spPr>
                    <a:xfrm>
                      <a:off x="2385447" y="2114814"/>
                      <a:ext cx="124809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it-IT" sz="1200" dirty="0" smtClean="0"/>
                        <a:t>Magazzino</a:t>
                      </a:r>
                      <a:endParaRPr lang="it-IT" sz="1200" dirty="0"/>
                    </a:p>
                  </p:txBody>
                </p:sp>
              </p:grpSp>
              <p:grpSp>
                <p:nvGrpSpPr>
                  <p:cNvPr id="59" name="Gruppo 58"/>
                  <p:cNvGrpSpPr/>
                  <p:nvPr/>
                </p:nvGrpSpPr>
                <p:grpSpPr>
                  <a:xfrm>
                    <a:off x="10041469" y="5053486"/>
                    <a:ext cx="924339" cy="1047398"/>
                    <a:chOff x="2752199" y="3406684"/>
                    <a:chExt cx="924339" cy="1047398"/>
                  </a:xfrm>
                </p:grpSpPr>
                <p:pic>
                  <p:nvPicPr>
                    <p:cNvPr id="57" name="Immagine 56"/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829169" y="3406684"/>
                      <a:ext cx="770400" cy="7704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8" name="CasellaDiTesto 57"/>
                    <p:cNvSpPr txBox="1"/>
                    <p:nvPr/>
                  </p:nvSpPr>
                  <p:spPr>
                    <a:xfrm>
                      <a:off x="2752199" y="4177083"/>
                      <a:ext cx="924339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it-IT" sz="1200" dirty="0" smtClean="0"/>
                        <a:t>Smistatore</a:t>
                      </a:r>
                      <a:endParaRPr lang="it-IT" sz="1200" dirty="0"/>
                    </a:p>
                  </p:txBody>
                </p:sp>
              </p:grpSp>
            </p:grpSp>
          </p:grpSp>
          <p:sp>
            <p:nvSpPr>
              <p:cNvPr id="62" name="Rettangolo 61"/>
              <p:cNvSpPr/>
              <p:nvPr/>
            </p:nvSpPr>
            <p:spPr>
              <a:xfrm>
                <a:off x="6340333" y="1518558"/>
                <a:ext cx="5565913" cy="4796483"/>
              </a:xfrm>
              <a:prstGeom prst="rect">
                <a:avLst/>
              </a:prstGeom>
              <a:noFill/>
              <a:ln w="762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64" name="Connettore diritto 63"/>
              <p:cNvCxnSpPr/>
              <p:nvPr/>
            </p:nvCxnSpPr>
            <p:spPr>
              <a:xfrm>
                <a:off x="9013498" y="1845314"/>
                <a:ext cx="0" cy="4184967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uppo 73"/>
            <p:cNvGrpSpPr/>
            <p:nvPr/>
          </p:nvGrpSpPr>
          <p:grpSpPr>
            <a:xfrm>
              <a:off x="4158820" y="3080556"/>
              <a:ext cx="1509076" cy="1248139"/>
              <a:chOff x="4354159" y="2588218"/>
              <a:chExt cx="1509076" cy="1248139"/>
            </a:xfrm>
          </p:grpSpPr>
          <p:grpSp>
            <p:nvGrpSpPr>
              <p:cNvPr id="72" name="Gruppo 71"/>
              <p:cNvGrpSpPr/>
              <p:nvPr/>
            </p:nvGrpSpPr>
            <p:grpSpPr>
              <a:xfrm>
                <a:off x="4673832" y="2691896"/>
                <a:ext cx="770400" cy="1094500"/>
                <a:chOff x="4643628" y="3401196"/>
                <a:chExt cx="770400" cy="1094500"/>
              </a:xfrm>
            </p:grpSpPr>
            <p:pic>
              <p:nvPicPr>
                <p:cNvPr id="70" name="Immagine 69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43628" y="3401196"/>
                  <a:ext cx="770400" cy="770400"/>
                </a:xfrm>
                <a:prstGeom prst="rect">
                  <a:avLst/>
                </a:prstGeom>
              </p:spPr>
            </p:pic>
            <p:sp>
              <p:nvSpPr>
                <p:cNvPr id="71" name="CasellaDiTesto 70"/>
                <p:cNvSpPr txBox="1"/>
                <p:nvPr/>
              </p:nvSpPr>
              <p:spPr>
                <a:xfrm>
                  <a:off x="4678187" y="4218697"/>
                  <a:ext cx="65457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1200" dirty="0" err="1" smtClean="0"/>
                    <a:t>App</a:t>
                  </a:r>
                  <a:endParaRPr lang="it-IT" sz="1200" dirty="0"/>
                </a:p>
              </p:txBody>
            </p:sp>
          </p:grpSp>
          <p:sp>
            <p:nvSpPr>
              <p:cNvPr id="73" name="Ovale 72"/>
              <p:cNvSpPr/>
              <p:nvPr/>
            </p:nvSpPr>
            <p:spPr>
              <a:xfrm>
                <a:off x="4354159" y="2588218"/>
                <a:ext cx="1509076" cy="1248139"/>
              </a:xfrm>
              <a:prstGeom prst="ellipse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75" name="Freccia a destra 74"/>
            <p:cNvSpPr/>
            <p:nvPr/>
          </p:nvSpPr>
          <p:spPr>
            <a:xfrm>
              <a:off x="5771966" y="3497519"/>
              <a:ext cx="448273" cy="414211"/>
            </a:xfrm>
            <a:prstGeom prst="rightArrow">
              <a:avLst/>
            </a:prstGeom>
            <a:solidFill>
              <a:srgbClr val="00B050"/>
            </a:solidFill>
            <a:effectLst>
              <a:outerShdw blurRad="50800" dist="50800" dir="5400000" algn="ctr" rotWithShape="0">
                <a:srgbClr val="00B05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63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58859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36978" y="358681"/>
            <a:ext cx="10114844" cy="761031"/>
          </a:xfrm>
        </p:spPr>
        <p:txBody>
          <a:bodyPr/>
          <a:lstStyle/>
          <a:p>
            <a:r>
              <a:rPr lang="it-IT" dirty="0" smtClean="0"/>
              <a:t>Data Protection e Cyber Security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854606"/>
            <a:ext cx="1783556" cy="1783556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34" y="5309007"/>
            <a:ext cx="922459" cy="92245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184400" y="1938867"/>
            <a:ext cx="762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E’ necessario per </a:t>
            </a:r>
            <a:r>
              <a:rPr lang="it-IT" dirty="0"/>
              <a:t>le </a:t>
            </a:r>
            <a:r>
              <a:rPr lang="it-IT" dirty="0" smtClean="0"/>
              <a:t>aziende adottare </a:t>
            </a:r>
            <a:r>
              <a:rPr lang="it-IT" dirty="0"/>
              <a:t>misure atte a proteggere informazioni sensibili, dati, reti e sistemi di loro proprietà</a:t>
            </a:r>
            <a:r>
              <a:rPr lang="it-IT" dirty="0" smtClean="0"/>
              <a:t>.</a:t>
            </a:r>
          </a:p>
          <a:p>
            <a:pPr algn="just"/>
            <a:endParaRPr lang="it-IT" dirty="0"/>
          </a:p>
          <a:p>
            <a:pPr algn="just"/>
            <a:r>
              <a:rPr lang="it-IT" dirty="0" smtClean="0"/>
              <a:t>La creazione di un sistema di gestione della Privacy, Data Protection e Cyber Security è un aspetto imprescindibile per le aziende che vogliono proteggere il </a:t>
            </a:r>
            <a:r>
              <a:rPr lang="it-IT" dirty="0" smtClean="0"/>
              <a:t>propri</a:t>
            </a:r>
            <a:r>
              <a:rPr lang="it-IT" dirty="0" smtClean="0"/>
              <a:t>o </a:t>
            </a:r>
            <a:r>
              <a:rPr lang="it-IT" dirty="0" smtClean="0"/>
              <a:t>patrimonio di dati e fornire sicurezza al cliente.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E’ consigliato acquisire un’adeguata </a:t>
            </a:r>
            <a:r>
              <a:rPr lang="it-IT" dirty="0"/>
              <a:t>consapevolezza aziendale su potenziali rischi di violazione e perdita di </a:t>
            </a:r>
            <a:r>
              <a:rPr lang="it-IT" dirty="0" smtClean="0"/>
              <a:t>dati, </a:t>
            </a:r>
            <a:r>
              <a:rPr lang="it-IT" dirty="0" smtClean="0"/>
              <a:t>e trasferire </a:t>
            </a:r>
            <a:r>
              <a:rPr lang="it-IT" dirty="0"/>
              <a:t>al </a:t>
            </a:r>
            <a:r>
              <a:rPr lang="it-IT" dirty="0" smtClean="0"/>
              <a:t>personale addetto, </a:t>
            </a:r>
            <a:r>
              <a:rPr lang="it-IT" dirty="0"/>
              <a:t>attraverso specifica formazione, le </a:t>
            </a:r>
            <a:r>
              <a:rPr lang="it-IT" i="1" dirty="0"/>
              <a:t>best </a:t>
            </a:r>
            <a:r>
              <a:rPr lang="it-IT" i="1" dirty="0" err="1"/>
              <a:t>practice</a:t>
            </a:r>
            <a:r>
              <a:rPr lang="it-IT" i="1" dirty="0"/>
              <a:t> </a:t>
            </a:r>
            <a:r>
              <a:rPr lang="it-IT" dirty="0"/>
              <a:t>per ridurre il rischio </a:t>
            </a:r>
            <a:r>
              <a:rPr lang="it-IT" dirty="0" smtClean="0"/>
              <a:t>di violazione </a:t>
            </a:r>
            <a:r>
              <a:rPr lang="it-IT" dirty="0"/>
              <a:t>e </a:t>
            </a:r>
            <a:r>
              <a:rPr lang="it-IT" dirty="0" err="1" smtClean="0"/>
              <a:t>cybercrime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64390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562" y="2209272"/>
            <a:ext cx="1080000" cy="1080000"/>
          </a:xfrm>
        </p:spPr>
      </p:pic>
      <p:pic>
        <p:nvPicPr>
          <p:cNvPr id="5" name="Segnaposto contenut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62" y="2209272"/>
            <a:ext cx="1080000" cy="1080000"/>
          </a:xfrm>
          <a:prstGeom prst="rect">
            <a:avLst/>
          </a:prstGeom>
        </p:spPr>
      </p:pic>
      <p:pic>
        <p:nvPicPr>
          <p:cNvPr id="6" name="Segnaposto contenut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228" y="2209272"/>
            <a:ext cx="1080000" cy="1080000"/>
          </a:xfrm>
          <a:prstGeom prst="rect">
            <a:avLst/>
          </a:prstGeom>
        </p:spPr>
      </p:pic>
      <p:pic>
        <p:nvPicPr>
          <p:cNvPr id="7" name="Segnaposto contenut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228" y="2209272"/>
            <a:ext cx="1080000" cy="10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971" y="5296038"/>
            <a:ext cx="720000" cy="72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594" y="5571371"/>
            <a:ext cx="720000" cy="720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333" y="5139572"/>
            <a:ext cx="720000" cy="720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933" y="5139572"/>
            <a:ext cx="720000" cy="720000"/>
          </a:xfrm>
          <a:prstGeom prst="rect">
            <a:avLst/>
          </a:prstGeom>
        </p:spPr>
      </p:pic>
      <p:cxnSp>
        <p:nvCxnSpPr>
          <p:cNvPr id="13" name="Connettore 7 12"/>
          <p:cNvCxnSpPr>
            <a:stCxn id="8" idx="0"/>
            <a:endCxn id="5" idx="2"/>
          </p:cNvCxnSpPr>
          <p:nvPr/>
        </p:nvCxnSpPr>
        <p:spPr>
          <a:xfrm rot="5400000" flipH="1" flipV="1">
            <a:off x="6424883" y="3405360"/>
            <a:ext cx="2006766" cy="1774591"/>
          </a:xfrm>
          <a:prstGeom prst="curvedConnector3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7 13"/>
          <p:cNvCxnSpPr>
            <a:stCxn id="11" idx="0"/>
          </p:cNvCxnSpPr>
          <p:nvPr/>
        </p:nvCxnSpPr>
        <p:spPr>
          <a:xfrm rot="5400000" flipH="1" flipV="1">
            <a:off x="8336220" y="2948565"/>
            <a:ext cx="1751721" cy="2630295"/>
          </a:xfrm>
          <a:prstGeom prst="curvedConnector2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7 16"/>
          <p:cNvCxnSpPr>
            <a:stCxn id="10" idx="0"/>
            <a:endCxn id="6" idx="2"/>
          </p:cNvCxnSpPr>
          <p:nvPr/>
        </p:nvCxnSpPr>
        <p:spPr>
          <a:xfrm rot="16200000" flipV="1">
            <a:off x="9156631" y="3579869"/>
            <a:ext cx="1850300" cy="1269105"/>
          </a:xfrm>
          <a:prstGeom prst="curvedConnector3">
            <a:avLst>
              <a:gd name="adj1" fmla="val 50000"/>
            </a:avLst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7 19"/>
          <p:cNvCxnSpPr>
            <a:stCxn id="9" idx="0"/>
          </p:cNvCxnSpPr>
          <p:nvPr/>
        </p:nvCxnSpPr>
        <p:spPr>
          <a:xfrm rot="16200000" flipV="1">
            <a:off x="7261430" y="3568206"/>
            <a:ext cx="2129698" cy="1876631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790179" y="2057794"/>
            <a:ext cx="44111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Una lavanderia </a:t>
            </a:r>
            <a:r>
              <a:rPr lang="it-IT" dirty="0" smtClean="0"/>
              <a:t>Self-service </a:t>
            </a:r>
            <a:r>
              <a:rPr lang="it-IT" dirty="0" smtClean="0"/>
              <a:t>ha deciso di digitalizzare il suo servizio. I clienti possono prenotare una lavatrice o un’asciugatrice direttamente </a:t>
            </a:r>
            <a:r>
              <a:rPr lang="it-IT" dirty="0" smtClean="0"/>
              <a:t>dall’</a:t>
            </a:r>
            <a:r>
              <a:rPr lang="it-IT" dirty="0" err="1"/>
              <a:t>a</a:t>
            </a:r>
            <a:r>
              <a:rPr lang="it-IT" dirty="0" err="1" smtClean="0"/>
              <a:t>pp</a:t>
            </a:r>
            <a:r>
              <a:rPr lang="it-IT" dirty="0" smtClean="0"/>
              <a:t>. La connessione tra i diversi elementi contribuisce a creare un </a:t>
            </a:r>
            <a:r>
              <a:rPr lang="it-IT" dirty="0"/>
              <a:t>servizio </a:t>
            </a:r>
            <a:r>
              <a:rPr lang="it-IT" dirty="0" smtClean="0"/>
              <a:t>rapido ed </a:t>
            </a:r>
            <a:r>
              <a:rPr lang="it-IT" dirty="0"/>
              <a:t>efficace che si traduce in un risparmio di tempo per il cliente. 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355896" y="595375"/>
            <a:ext cx="749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Alcuni esempi….</a:t>
            </a:r>
            <a:endParaRPr lang="it-IT" sz="3200" b="1" dirty="0"/>
          </a:p>
        </p:txBody>
      </p:sp>
      <p:sp>
        <p:nvSpPr>
          <p:cNvPr id="16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72085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38965" y="626531"/>
            <a:ext cx="8639227" cy="761031"/>
          </a:xfrm>
        </p:spPr>
        <p:txBody>
          <a:bodyPr/>
          <a:lstStyle/>
          <a:p>
            <a:r>
              <a:rPr lang="it-IT" dirty="0" smtClean="0"/>
              <a:t>Lavanderia La </a:t>
            </a:r>
            <a:r>
              <a:rPr lang="it-IT" dirty="0" err="1" smtClean="0"/>
              <a:t>Milù</a:t>
            </a:r>
            <a:r>
              <a:rPr lang="it-IT" dirty="0" smtClean="0"/>
              <a:t> - Un passo verso il futuro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722" y="1142878"/>
            <a:ext cx="1169528" cy="1127805"/>
          </a:xfrm>
        </p:spPr>
      </p:pic>
      <p:sp>
        <p:nvSpPr>
          <p:cNvPr id="5" name="CasellaDiTesto 4"/>
          <p:cNvSpPr txBox="1"/>
          <p:nvPr/>
        </p:nvSpPr>
        <p:spPr>
          <a:xfrm>
            <a:off x="1695435" y="1492602"/>
            <a:ext cx="7869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 smtClean="0"/>
              <a:t>La </a:t>
            </a:r>
            <a:r>
              <a:rPr lang="it-IT" i="1" dirty="0" err="1" smtClean="0"/>
              <a:t>Milù</a:t>
            </a:r>
            <a:r>
              <a:rPr lang="it-IT" i="1" dirty="0" smtClean="0"/>
              <a:t> </a:t>
            </a:r>
            <a:r>
              <a:rPr lang="it-IT" dirty="0" smtClean="0"/>
              <a:t>ha deciso di intraprendere un percorso di trasformazione tecnologica e digitale 4.0 introducendo nuove tecnologie abilitanti, digitalizzando i processi</a:t>
            </a:r>
            <a:r>
              <a:rPr lang="it-IT" dirty="0" smtClean="0"/>
              <a:t>, e </a:t>
            </a:r>
            <a:r>
              <a:rPr lang="it-IT" dirty="0" smtClean="0"/>
              <a:t>distinguendosi sul mercato per:</a:t>
            </a:r>
          </a:p>
          <a:p>
            <a:endParaRPr lang="it-IT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2638617" y="2516663"/>
            <a:ext cx="128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Qualità</a:t>
            </a:r>
            <a:endParaRPr lang="it-IT" sz="2000" b="1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7650317" y="2516663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Velocità</a:t>
            </a:r>
            <a:endParaRPr lang="it-IT" sz="2000" b="1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5306997" y="2516663"/>
            <a:ext cx="128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Prezzo</a:t>
            </a:r>
            <a:endParaRPr lang="it-IT" sz="2000" b="1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1695435" y="4826199"/>
            <a:ext cx="88139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Attraverso il Software di gestione, gli addetti sono in grado di monitorare le diverse fasi di lavorazione, l’azienda può gestire in maniera efficiente il suo </a:t>
            </a:r>
            <a:r>
              <a:rPr lang="it-IT" dirty="0" smtClean="0"/>
              <a:t>business, </a:t>
            </a:r>
            <a:r>
              <a:rPr lang="it-IT" dirty="0" smtClean="0"/>
              <a:t>e il cliente può verificare lo stato d’avanzamento del servizio </a:t>
            </a:r>
            <a:r>
              <a:rPr lang="it-IT" dirty="0" smtClean="0"/>
              <a:t>richiesto. A</a:t>
            </a:r>
            <a:r>
              <a:rPr lang="it-IT" dirty="0" smtClean="0"/>
              <a:t>ttraverso </a:t>
            </a:r>
            <a:r>
              <a:rPr lang="it-IT" dirty="0"/>
              <a:t>le diverse tecnologie </a:t>
            </a:r>
            <a:r>
              <a:rPr lang="it-IT" dirty="0" smtClean="0"/>
              <a:t>abilitanti, la connessione </a:t>
            </a:r>
            <a:r>
              <a:rPr lang="it-IT" dirty="0" smtClean="0"/>
              <a:t>tra il Sistema azienda e il cliente contribuisce alla creazione di maggior valore.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283" y="3080545"/>
            <a:ext cx="1620000" cy="1620000"/>
          </a:xfrm>
          <a:prstGeom prst="rect">
            <a:avLst/>
          </a:prstGeom>
        </p:spPr>
      </p:pic>
      <p:sp>
        <p:nvSpPr>
          <p:cNvPr id="10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83985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49792" y="355255"/>
            <a:ext cx="10114844" cy="761031"/>
          </a:xfrm>
        </p:spPr>
        <p:txBody>
          <a:bodyPr/>
          <a:lstStyle/>
          <a:p>
            <a:r>
              <a:rPr lang="it-IT" dirty="0" smtClean="0"/>
              <a:t>Piano Nazionale Transizione 4.0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72046" y="1353987"/>
            <a:ext cx="9774886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 smtClean="0"/>
              <a:t>Il Piano Nazionale Transizione 4.0 è un piano di misure economiche pensate per attuare la trasformazione digitale del tessuto produttivo italiano avviata nel 2017.</a:t>
            </a:r>
          </a:p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3200" b="1" dirty="0" smtClean="0">
                <a:ea typeface="+mj-ea"/>
                <a:cs typeface="+mj-cs"/>
              </a:rPr>
              <a:t>Principali Novità per il biennio 2021-2022</a:t>
            </a:r>
          </a:p>
          <a:p>
            <a:pPr marL="0" indent="0" algn="ctr">
              <a:buNone/>
            </a:pPr>
            <a:endParaRPr lang="it-IT" sz="3200" b="1" dirty="0" smtClean="0">
              <a:ea typeface="+mj-ea"/>
              <a:cs typeface="+mj-cs"/>
            </a:endParaRPr>
          </a:p>
          <a:p>
            <a:pPr>
              <a:buFontTx/>
              <a:buChar char="-"/>
            </a:pPr>
            <a:r>
              <a:rPr lang="it-IT" dirty="0" smtClean="0"/>
              <a:t>Credito </a:t>
            </a:r>
            <a:r>
              <a:rPr lang="it-IT" dirty="0"/>
              <a:t>d’imposta fino al </a:t>
            </a:r>
            <a:r>
              <a:rPr lang="it-IT" dirty="0" smtClean="0"/>
              <a:t>50% a fronte di investimenti</a:t>
            </a:r>
          </a:p>
          <a:p>
            <a:pPr>
              <a:buFontTx/>
              <a:buChar char="-"/>
            </a:pPr>
            <a:r>
              <a:rPr lang="it-IT" dirty="0" smtClean="0"/>
              <a:t>Tempi di fruizione del beneficio ridotti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329" y="4673156"/>
            <a:ext cx="1260000" cy="1260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23162">
            <a:off x="2799522" y="270130"/>
            <a:ext cx="720000" cy="720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5836">
            <a:off x="9113226" y="267769"/>
            <a:ext cx="720000" cy="720000"/>
          </a:xfrm>
          <a:prstGeom prst="rect">
            <a:avLst/>
          </a:prstGeom>
        </p:spPr>
      </p:pic>
      <p:sp>
        <p:nvSpPr>
          <p:cNvPr id="7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4040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14590" y="1452577"/>
            <a:ext cx="8577073" cy="4701806"/>
          </a:xfrm>
        </p:spPr>
        <p:txBody>
          <a:bodyPr>
            <a:normAutofit/>
          </a:bodyPr>
          <a:lstStyle/>
          <a:p>
            <a:pPr algn="just"/>
            <a:r>
              <a:rPr lang="it-IT" b="1" dirty="0" smtClean="0"/>
              <a:t>A cosa serve?</a:t>
            </a:r>
          </a:p>
          <a:p>
            <a:pPr marL="0" indent="0" algn="just">
              <a:buNone/>
            </a:pPr>
            <a:r>
              <a:rPr lang="it-IT" sz="2000" dirty="0" smtClean="0"/>
              <a:t>E’ un consistente piano di incentivi per le imprese che vogliono investire nella trasformazione tecnologica e digitale della propria azienda</a:t>
            </a:r>
          </a:p>
          <a:p>
            <a:pPr algn="just"/>
            <a:r>
              <a:rPr lang="it-IT" b="1" dirty="0" smtClean="0"/>
              <a:t>A chi si rivolge?</a:t>
            </a:r>
          </a:p>
          <a:p>
            <a:pPr marL="0" indent="0" algn="just">
              <a:buNone/>
            </a:pPr>
            <a:r>
              <a:rPr lang="it-IT" sz="2000" dirty="0"/>
              <a:t>Tutte le imprese residenti nel territorio italiano</a:t>
            </a:r>
          </a:p>
          <a:p>
            <a:pPr algn="just"/>
            <a:r>
              <a:rPr lang="it-IT" b="1" dirty="0" smtClean="0"/>
              <a:t>Quali sono i vantaggi?</a:t>
            </a:r>
          </a:p>
          <a:p>
            <a:pPr marL="0" indent="0" algn="just">
              <a:buNone/>
            </a:pPr>
            <a:r>
              <a:rPr lang="it-IT" dirty="0"/>
              <a:t> </a:t>
            </a:r>
            <a:r>
              <a:rPr lang="it-IT" sz="2000" dirty="0"/>
              <a:t>Ottenimento di un credito d’imposta che abbatte significativamente il costo dell’investimento</a:t>
            </a:r>
          </a:p>
          <a:p>
            <a:pPr algn="just"/>
            <a:r>
              <a:rPr lang="it-IT" b="1" dirty="0" smtClean="0"/>
              <a:t>Come si accede?</a:t>
            </a:r>
          </a:p>
          <a:p>
            <a:pPr marL="0" indent="0" algn="just">
              <a:buNone/>
            </a:pPr>
            <a:r>
              <a:rPr lang="it-IT" sz="2000" dirty="0"/>
              <a:t>E’ necessario produrre una documentazione tecnica, descrittiva </a:t>
            </a:r>
            <a:r>
              <a:rPr lang="it-IT" sz="2000" dirty="0" smtClean="0"/>
              <a:t>dell’investimento secondo le indicazioni previste dalla legge.</a:t>
            </a:r>
          </a:p>
          <a:p>
            <a:pPr marL="0" indent="0">
              <a:buNone/>
            </a:pPr>
            <a:endParaRPr lang="it-IT" sz="20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729959" y="260332"/>
            <a:ext cx="8769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   </a:t>
            </a:r>
            <a:r>
              <a:rPr lang="it-IT" sz="3200" b="1" dirty="0" smtClean="0"/>
              <a:t>Piano </a:t>
            </a:r>
            <a:r>
              <a:rPr lang="it-IT" sz="3200" b="1" dirty="0"/>
              <a:t>Nazionale Transizione 4.0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48976">
            <a:off x="2644074" y="270131"/>
            <a:ext cx="720000" cy="720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177">
            <a:off x="9097709" y="26700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6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Aree Tematiche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65960" y="1373582"/>
            <a:ext cx="9480972" cy="4351338"/>
          </a:xfrm>
        </p:spPr>
        <p:txBody>
          <a:bodyPr/>
          <a:lstStyle/>
          <a:p>
            <a:r>
              <a:rPr lang="it-IT" dirty="0" smtClean="0"/>
              <a:t>Investimenti </a:t>
            </a:r>
            <a:r>
              <a:rPr lang="it-IT" dirty="0"/>
              <a:t>in Beni Materiali 4.0</a:t>
            </a:r>
          </a:p>
          <a:p>
            <a:r>
              <a:rPr lang="it-IT" dirty="0" smtClean="0"/>
              <a:t>Investimenti </a:t>
            </a:r>
            <a:r>
              <a:rPr lang="it-IT" dirty="0"/>
              <a:t>in Beni Immateriali 4.0</a:t>
            </a:r>
          </a:p>
          <a:p>
            <a:r>
              <a:rPr lang="it-IT" dirty="0" smtClean="0"/>
              <a:t>Investimenti </a:t>
            </a:r>
            <a:r>
              <a:rPr lang="it-IT" dirty="0"/>
              <a:t>in beni NON 4.0</a:t>
            </a:r>
          </a:p>
          <a:p>
            <a:r>
              <a:rPr lang="it-IT" dirty="0" smtClean="0"/>
              <a:t>Credito </a:t>
            </a:r>
            <a:r>
              <a:rPr lang="it-IT" dirty="0"/>
              <a:t>Formazione 4.0</a:t>
            </a:r>
          </a:p>
          <a:p>
            <a:r>
              <a:rPr lang="it-IT" dirty="0" smtClean="0"/>
              <a:t>Ricerca </a:t>
            </a:r>
            <a:r>
              <a:rPr lang="it-IT" dirty="0"/>
              <a:t>&amp; Sviluppo</a:t>
            </a:r>
          </a:p>
          <a:p>
            <a:r>
              <a:rPr lang="it-IT" dirty="0" smtClean="0"/>
              <a:t>Innovazione </a:t>
            </a:r>
            <a:r>
              <a:rPr lang="it-IT" dirty="0"/>
              <a:t>Tecnologica</a:t>
            </a:r>
          </a:p>
          <a:p>
            <a:r>
              <a:rPr lang="it-IT" dirty="0" smtClean="0"/>
              <a:t>Innovazione </a:t>
            </a:r>
            <a:r>
              <a:rPr lang="it-IT" dirty="0"/>
              <a:t>Green e </a:t>
            </a:r>
            <a:r>
              <a:rPr lang="it-IT" dirty="0" smtClean="0"/>
              <a:t>Digitale</a:t>
            </a:r>
          </a:p>
          <a:p>
            <a:r>
              <a:rPr lang="it-IT" dirty="0" smtClean="0"/>
              <a:t>Design </a:t>
            </a:r>
            <a:r>
              <a:rPr lang="it-IT" dirty="0"/>
              <a:t>e Innovazione estetica</a:t>
            </a:r>
          </a:p>
          <a:p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470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Beni Materiali 4.0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55064" y="1353986"/>
            <a:ext cx="9791868" cy="55040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 smtClean="0"/>
              <a:t>Beni Materiali dell’allegato A della Legge 11 Dicembre 2016 n.232</a:t>
            </a:r>
            <a:endParaRPr lang="it-IT" sz="2400" dirty="0" smtClean="0"/>
          </a:p>
          <a:p>
            <a:pPr marL="0" indent="0">
              <a:buNone/>
            </a:pPr>
            <a:r>
              <a:rPr lang="it-IT" sz="2000" dirty="0" smtClean="0"/>
              <a:t>Possiamo raggrupparli in 3 categorie: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dirty="0" smtClean="0"/>
              <a:t>Beni strumentali il cui funzionamento è controllato da sistemi computerizzati o gestito tramite opportuni sensori e azionamenti (es. macchine per il confezionamento e l’imballaggio</a:t>
            </a:r>
            <a:r>
              <a:rPr lang="it-IT" sz="2000" dirty="0"/>
              <a:t>)</a:t>
            </a:r>
            <a:endParaRPr lang="it-IT" sz="2000" dirty="0" smtClean="0"/>
          </a:p>
          <a:p>
            <a:r>
              <a:rPr lang="it-IT" sz="2000" dirty="0" smtClean="0"/>
              <a:t>Sistemi per l’assicurazione della qualità e della sostenibilità (es. sistemi di dosaggio</a:t>
            </a:r>
            <a:r>
              <a:rPr lang="it-IT" sz="2000" dirty="0" smtClean="0"/>
              <a:t>)</a:t>
            </a:r>
            <a:endParaRPr lang="it-IT" sz="2000" dirty="0" smtClean="0"/>
          </a:p>
          <a:p>
            <a:r>
              <a:rPr lang="it-IT" sz="2000" dirty="0" smtClean="0"/>
              <a:t>Dispositivi per l’interazione uomo macchina e per il miglioramento dell’ergonomia e della sicurezza </a:t>
            </a:r>
            <a:r>
              <a:rPr lang="it-IT" sz="2000" dirty="0" smtClean="0"/>
              <a:t>sul </a:t>
            </a:r>
            <a:r>
              <a:rPr lang="it-IT" sz="2000" dirty="0" smtClean="0"/>
              <a:t>posto </a:t>
            </a:r>
            <a:r>
              <a:rPr lang="it-IT" sz="2000" dirty="0" smtClean="0"/>
              <a:t>di lavoro in logica 4.0 (es. stiratrice)</a:t>
            </a:r>
            <a:endParaRPr lang="it-IT" sz="2000" dirty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r>
              <a:rPr lang="it-IT" sz="2000" dirty="0" smtClean="0"/>
              <a:t>In questo gruppo è compreso l’ammodernamento </a:t>
            </a:r>
            <a:r>
              <a:rPr lang="it-IT" sz="2000" dirty="0" smtClean="0"/>
              <a:t>di </a:t>
            </a:r>
            <a:r>
              <a:rPr lang="it-IT" sz="2000" dirty="0" smtClean="0"/>
              <a:t>macchine già esistenti – Attività di </a:t>
            </a:r>
            <a:r>
              <a:rPr lang="it-IT" sz="2000" i="1" dirty="0" err="1" smtClean="0"/>
              <a:t>revamping</a:t>
            </a:r>
            <a:r>
              <a:rPr lang="it-IT" sz="2000" i="1" dirty="0" smtClean="0"/>
              <a:t>.</a:t>
            </a:r>
            <a:endParaRPr lang="it-IT" sz="2000" i="1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98274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5 Criteri obbligatori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45920" y="1126156"/>
            <a:ext cx="9263822" cy="2268779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it-IT" dirty="0" smtClean="0"/>
              <a:t>Controllo per mezzo di </a:t>
            </a:r>
            <a:r>
              <a:rPr lang="it-IT" dirty="0" smtClean="0"/>
              <a:t>CNC (</a:t>
            </a:r>
            <a:r>
              <a:rPr lang="it-IT" i="1" dirty="0" smtClean="0"/>
              <a:t>Computer </a:t>
            </a:r>
            <a:r>
              <a:rPr lang="it-IT" i="1" dirty="0" err="1" smtClean="0"/>
              <a:t>Numerical</a:t>
            </a:r>
            <a:r>
              <a:rPr lang="it-IT" i="1" dirty="0" smtClean="0"/>
              <a:t> Control</a:t>
            </a:r>
            <a:r>
              <a:rPr lang="it-IT" dirty="0" smtClean="0"/>
              <a:t>) e/o </a:t>
            </a:r>
            <a:r>
              <a:rPr lang="it-IT" dirty="0" smtClean="0"/>
              <a:t>PLC (</a:t>
            </a:r>
            <a:r>
              <a:rPr lang="it-IT" i="1" dirty="0" err="1" smtClean="0"/>
              <a:t>Programmable</a:t>
            </a:r>
            <a:r>
              <a:rPr lang="it-IT" i="1" dirty="0" smtClean="0"/>
              <a:t> </a:t>
            </a:r>
            <a:r>
              <a:rPr lang="it-IT" i="1" dirty="0" err="1" smtClean="0"/>
              <a:t>Logic</a:t>
            </a:r>
            <a:r>
              <a:rPr lang="it-IT" i="1" dirty="0" smtClean="0"/>
              <a:t> Controller</a:t>
            </a:r>
            <a:r>
              <a:rPr lang="it-IT" dirty="0" smtClean="0"/>
              <a:t>)</a:t>
            </a:r>
          </a:p>
          <a:p>
            <a:pPr algn="just"/>
            <a:r>
              <a:rPr lang="it-IT" dirty="0" smtClean="0"/>
              <a:t>Interconnessione ai sistemi informatici di fabbrica con caricamento da remoto di istruzioni e/o part </a:t>
            </a:r>
            <a:r>
              <a:rPr lang="it-IT" dirty="0" err="1" smtClean="0"/>
              <a:t>program</a:t>
            </a:r>
            <a:endParaRPr lang="it-IT" dirty="0" smtClean="0"/>
          </a:p>
          <a:p>
            <a:pPr algn="just"/>
            <a:r>
              <a:rPr lang="it-IT" dirty="0" smtClean="0"/>
              <a:t>Integrazione automatizzata con il sistema logistico della fabbrica o con la rete di fornitura e/o con altre macchine del ciclo produttivo</a:t>
            </a:r>
          </a:p>
          <a:p>
            <a:pPr algn="just"/>
            <a:r>
              <a:rPr lang="it-IT" dirty="0" smtClean="0"/>
              <a:t>Interfacce </a:t>
            </a:r>
            <a:r>
              <a:rPr lang="it-IT" dirty="0" smtClean="0"/>
              <a:t>tra uomo e macchina semplici e intuitive</a:t>
            </a:r>
          </a:p>
          <a:p>
            <a:pPr algn="just"/>
            <a:r>
              <a:rPr lang="it-IT" dirty="0" smtClean="0"/>
              <a:t>Rispondenza ai più recenti parametri di sicurezza, salute e igiene del lavoro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737360" y="4336868"/>
            <a:ext cx="9172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M</a:t>
            </a:r>
            <a:r>
              <a:rPr lang="it-IT" dirty="0" smtClean="0"/>
              <a:t>onitoraggio </a:t>
            </a:r>
            <a:r>
              <a:rPr lang="it-IT" dirty="0"/>
              <a:t>continuo delle condizioni di lavoro e dei parametri di processo mediante opportuni set di sensori e </a:t>
            </a:r>
            <a:r>
              <a:rPr lang="it-IT" dirty="0" err="1"/>
              <a:t>adattività</a:t>
            </a:r>
            <a:r>
              <a:rPr lang="it-IT" dirty="0"/>
              <a:t> alle derive di </a:t>
            </a:r>
            <a:r>
              <a:rPr lang="it-IT" dirty="0" smtClean="0"/>
              <a:t>processo</a:t>
            </a:r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C</a:t>
            </a:r>
            <a:r>
              <a:rPr lang="it-IT" dirty="0" smtClean="0"/>
              <a:t>aratteristiche </a:t>
            </a:r>
            <a:r>
              <a:rPr lang="it-IT" dirty="0"/>
              <a:t>di integrazione tra macchina </a:t>
            </a:r>
            <a:r>
              <a:rPr lang="it-IT" dirty="0" smtClean="0"/>
              <a:t>fisica </a:t>
            </a:r>
            <a:r>
              <a:rPr lang="it-IT" dirty="0"/>
              <a:t>e/o impianto con la modellizzazione e/o </a:t>
            </a:r>
            <a:r>
              <a:rPr lang="it-IT" dirty="0" smtClean="0"/>
              <a:t>la</a:t>
            </a:r>
          </a:p>
          <a:p>
            <a:r>
              <a:rPr lang="it-IT" dirty="0" smtClean="0"/>
              <a:t>simulazione </a:t>
            </a:r>
            <a:r>
              <a:rPr lang="it-IT" dirty="0"/>
              <a:t>del proprio comportamento nello svolgimento del processo (sistema </a:t>
            </a:r>
            <a:r>
              <a:rPr lang="it-IT" dirty="0" err="1"/>
              <a:t>cyberfisico</a:t>
            </a:r>
            <a:r>
              <a:rPr lang="it-IT" dirty="0" smtClean="0"/>
              <a:t>)</a:t>
            </a:r>
            <a:endParaRPr lang="it-IT" dirty="0"/>
          </a:p>
          <a:p>
            <a:r>
              <a:rPr lang="it-IT" dirty="0"/>
              <a:t>3. </a:t>
            </a:r>
            <a:r>
              <a:rPr lang="it-IT" dirty="0" smtClean="0"/>
              <a:t>   Sistemi </a:t>
            </a:r>
            <a:r>
              <a:rPr lang="it-IT" dirty="0"/>
              <a:t>di </a:t>
            </a:r>
            <a:r>
              <a:rPr lang="it-IT" dirty="0" err="1"/>
              <a:t>telemanutenzione</a:t>
            </a:r>
            <a:r>
              <a:rPr lang="it-IT" dirty="0"/>
              <a:t> e/o telediagnosi e/o controllo in remoto</a:t>
            </a:r>
            <a:endParaRPr lang="it-IT" dirty="0" smtClean="0"/>
          </a:p>
        </p:txBody>
      </p:sp>
      <p:sp>
        <p:nvSpPr>
          <p:cNvPr id="5" name="CasellaDiTesto 4"/>
          <p:cNvSpPr txBox="1"/>
          <p:nvPr/>
        </p:nvSpPr>
        <p:spPr>
          <a:xfrm>
            <a:off x="1737360" y="3394935"/>
            <a:ext cx="917238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Inoltre, le macchine </a:t>
            </a:r>
            <a:r>
              <a:rPr lang="it-IT" dirty="0" smtClean="0"/>
              <a:t>sopracitate </a:t>
            </a:r>
            <a:r>
              <a:rPr lang="it-IT" b="1" dirty="0"/>
              <a:t>devono essere dotate di </a:t>
            </a:r>
            <a:r>
              <a:rPr lang="it-IT" sz="2800" b="1" dirty="0"/>
              <a:t>almeno due tra </a:t>
            </a:r>
            <a:r>
              <a:rPr lang="it-IT" b="1" dirty="0"/>
              <a:t>le seguenti </a:t>
            </a:r>
            <a:r>
              <a:rPr lang="it-IT" dirty="0" smtClean="0"/>
              <a:t>caratteristiche </a:t>
            </a:r>
            <a:r>
              <a:rPr lang="it-IT" dirty="0"/>
              <a:t>per </a:t>
            </a:r>
            <a:r>
              <a:rPr lang="it-IT" dirty="0" smtClean="0"/>
              <a:t>essere</a:t>
            </a:r>
            <a:r>
              <a:rPr lang="it-IT" dirty="0" smtClean="0"/>
              <a:t> </a:t>
            </a:r>
            <a:r>
              <a:rPr lang="it-IT" dirty="0"/>
              <a:t>assimilabili o integrabili </a:t>
            </a:r>
            <a:r>
              <a:rPr lang="it-IT" dirty="0" smtClean="0"/>
              <a:t>ai </a:t>
            </a:r>
            <a:r>
              <a:rPr lang="it-IT" dirty="0"/>
              <a:t>sistemi </a:t>
            </a:r>
            <a:r>
              <a:rPr lang="it-IT" dirty="0" err="1"/>
              <a:t>cyberfisici</a:t>
            </a:r>
            <a:r>
              <a:rPr lang="it-IT" dirty="0"/>
              <a:t>: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96717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Credito d’imposta per investimenti in Beni Materiali 4.0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74520" y="1353987"/>
            <a:ext cx="9784080" cy="4351338"/>
          </a:xfrm>
        </p:spPr>
        <p:txBody>
          <a:bodyPr>
            <a:normAutofit fontScale="92500" lnSpcReduction="20000"/>
          </a:bodyPr>
          <a:lstStyle/>
          <a:p>
            <a:endParaRPr lang="it-IT" u="sng" dirty="0" smtClean="0"/>
          </a:p>
          <a:p>
            <a:r>
              <a:rPr lang="it-IT" b="1" u="sng" dirty="0" smtClean="0"/>
              <a:t>50 % </a:t>
            </a:r>
            <a:r>
              <a:rPr lang="it-IT" sz="2200" dirty="0" smtClean="0"/>
              <a:t>per gli investimenti effettuati nel 2021 e </a:t>
            </a:r>
            <a:r>
              <a:rPr lang="it-IT" b="1" dirty="0" smtClean="0"/>
              <a:t>40% </a:t>
            </a:r>
            <a:r>
              <a:rPr lang="it-IT" sz="2200" dirty="0" smtClean="0"/>
              <a:t>per il 2022 per spese inferiori a 2,5 mln</a:t>
            </a:r>
          </a:p>
          <a:p>
            <a:pPr marL="0" indent="0">
              <a:buNone/>
            </a:pPr>
            <a:endParaRPr lang="it-IT" sz="1700" dirty="0"/>
          </a:p>
          <a:p>
            <a:pPr marL="0" indent="0">
              <a:buNone/>
            </a:pPr>
            <a:endParaRPr lang="it-IT" sz="1700" dirty="0"/>
          </a:p>
          <a:p>
            <a:r>
              <a:rPr lang="it-IT" b="1" u="sng" dirty="0" smtClean="0"/>
              <a:t>30 </a:t>
            </a:r>
            <a:r>
              <a:rPr lang="it-IT" b="1" u="sng" dirty="0"/>
              <a:t>% </a:t>
            </a:r>
            <a:r>
              <a:rPr lang="it-IT" sz="2000" dirty="0"/>
              <a:t>per gli investimenti effettuati nel 2021 e </a:t>
            </a:r>
            <a:r>
              <a:rPr lang="it-IT" b="1" dirty="0" smtClean="0"/>
              <a:t>20</a:t>
            </a:r>
            <a:r>
              <a:rPr lang="it-IT" b="1" dirty="0"/>
              <a:t>% </a:t>
            </a:r>
            <a:r>
              <a:rPr lang="it-IT" sz="2200" dirty="0"/>
              <a:t>per il 2022 per spese </a:t>
            </a:r>
            <a:r>
              <a:rPr lang="it-IT" sz="2200" dirty="0" smtClean="0"/>
              <a:t>superiori </a:t>
            </a:r>
            <a:r>
              <a:rPr lang="it-IT" sz="2200" dirty="0"/>
              <a:t>a 2,5 </a:t>
            </a:r>
            <a:r>
              <a:rPr lang="it-IT" sz="2200" dirty="0" smtClean="0"/>
              <a:t>mln e fino a 10 </a:t>
            </a:r>
            <a:r>
              <a:rPr lang="it-IT" sz="2200" dirty="0" smtClean="0"/>
              <a:t>mln</a:t>
            </a:r>
            <a:endParaRPr lang="it-IT" sz="1700" dirty="0"/>
          </a:p>
          <a:p>
            <a:endParaRPr lang="it-IT" sz="1700" dirty="0" smtClean="0"/>
          </a:p>
          <a:p>
            <a:endParaRPr lang="it-IT" sz="1700" dirty="0"/>
          </a:p>
          <a:p>
            <a:r>
              <a:rPr lang="it-IT" b="1" u="sng" dirty="0"/>
              <a:t>1</a:t>
            </a:r>
            <a:r>
              <a:rPr lang="it-IT" b="1" u="sng" dirty="0" smtClean="0"/>
              <a:t>0 </a:t>
            </a:r>
            <a:r>
              <a:rPr lang="it-IT" b="1" u="sng" dirty="0"/>
              <a:t>% </a:t>
            </a:r>
            <a:r>
              <a:rPr lang="it-IT" sz="2000" dirty="0"/>
              <a:t>per gli investimenti effettuati nel 2021 </a:t>
            </a:r>
            <a:r>
              <a:rPr lang="it-IT" sz="2000" dirty="0" smtClean="0"/>
              <a:t>e </a:t>
            </a:r>
            <a:r>
              <a:rPr lang="it-IT" sz="2000" dirty="0"/>
              <a:t>2022 per spese </a:t>
            </a:r>
            <a:r>
              <a:rPr lang="it-IT" sz="2000" dirty="0" smtClean="0"/>
              <a:t>superiori </a:t>
            </a:r>
            <a:r>
              <a:rPr lang="it-IT" sz="2000" dirty="0"/>
              <a:t>a </a:t>
            </a:r>
            <a:r>
              <a:rPr lang="it-IT" sz="2000" dirty="0" smtClean="0"/>
              <a:t>10 mln e fino a 20 mln</a:t>
            </a:r>
            <a:endParaRPr lang="it-IT" sz="2000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2000" dirty="0" smtClean="0"/>
              <a:t>La fruizione del credito d’imposta è di </a:t>
            </a:r>
            <a:r>
              <a:rPr lang="it-IT" sz="2000" b="1" u="sng" dirty="0" smtClean="0"/>
              <a:t>3 anni</a:t>
            </a:r>
            <a:endParaRPr lang="it-IT" sz="2000" b="1" u="sng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16851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Aspetti fondamentali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65960" y="1353987"/>
            <a:ext cx="9480972" cy="5238402"/>
          </a:xfrm>
        </p:spPr>
        <p:txBody>
          <a:bodyPr>
            <a:normAutofit/>
          </a:bodyPr>
          <a:lstStyle/>
          <a:p>
            <a:r>
              <a:rPr lang="it-IT" b="1" dirty="0" smtClean="0"/>
              <a:t>Data dell’investimento</a:t>
            </a:r>
          </a:p>
          <a:p>
            <a:pPr marL="0" indent="0">
              <a:buNone/>
            </a:pPr>
            <a:r>
              <a:rPr lang="it-IT" sz="2000" dirty="0" smtClean="0"/>
              <a:t>E’ fondamentale per la determinazione dell’aliquota del credito d’imposta; </a:t>
            </a:r>
          </a:p>
          <a:p>
            <a:pPr marL="0" indent="0">
              <a:buNone/>
            </a:pPr>
            <a:r>
              <a:rPr lang="it-IT" sz="2000" dirty="0" smtClean="0"/>
              <a:t>per ottenere le aliquote del 2021 è necessario che:</a:t>
            </a:r>
          </a:p>
          <a:p>
            <a:pPr>
              <a:buFontTx/>
              <a:buChar char="-"/>
            </a:pPr>
            <a:r>
              <a:rPr lang="it-IT" sz="2000" dirty="0" smtClean="0"/>
              <a:t>Il relativo ordine risulti accettato dal venditore</a:t>
            </a:r>
          </a:p>
          <a:p>
            <a:pPr>
              <a:buFontTx/>
              <a:buChar char="-"/>
            </a:pPr>
            <a:r>
              <a:rPr lang="it-IT" sz="2000" dirty="0" smtClean="0"/>
              <a:t>Sia avvenuto il pagamento di acconti in misura pari al 20% del costo di acquisizione</a:t>
            </a:r>
          </a:p>
          <a:p>
            <a:pPr marL="0" indent="0">
              <a:buNone/>
            </a:pPr>
            <a:r>
              <a:rPr lang="it-IT" sz="1700" dirty="0" smtClean="0"/>
              <a:t>				</a:t>
            </a:r>
            <a:r>
              <a:rPr lang="it-IT" sz="1700" b="1" u="sng" dirty="0" smtClean="0"/>
              <a:t>Dal 16/11/2020 al 31/12/2021</a:t>
            </a:r>
          </a:p>
          <a:p>
            <a:r>
              <a:rPr lang="it-IT" b="1" dirty="0" smtClean="0"/>
              <a:t>Entrata in funzione del bene</a:t>
            </a:r>
          </a:p>
          <a:p>
            <a:pPr marL="0" indent="0">
              <a:buNone/>
            </a:pPr>
            <a:r>
              <a:rPr lang="it-IT" sz="2000" dirty="0" smtClean="0"/>
              <a:t>E</a:t>
            </a:r>
            <a:r>
              <a:rPr lang="it-IT" sz="2000" dirty="0"/>
              <a:t>’ necessario che il bene entri in funzione entro il </a:t>
            </a:r>
            <a:r>
              <a:rPr lang="it-IT" sz="2000" b="1" dirty="0"/>
              <a:t>30 Giugno </a:t>
            </a:r>
            <a:r>
              <a:rPr lang="it-IT" sz="2000" b="1" dirty="0" smtClean="0"/>
              <a:t>2022</a:t>
            </a:r>
          </a:p>
          <a:p>
            <a:pPr marL="0" indent="0">
              <a:buNone/>
            </a:pPr>
            <a:endParaRPr lang="it-IT" sz="1700" dirty="0"/>
          </a:p>
          <a:p>
            <a:r>
              <a:rPr lang="it-IT" b="1" dirty="0" smtClean="0"/>
              <a:t>Data di avvenuta interconnessione</a:t>
            </a:r>
          </a:p>
          <a:p>
            <a:pPr marL="0" indent="0">
              <a:buNone/>
            </a:pPr>
            <a:r>
              <a:rPr lang="it-IT" sz="2000" dirty="0" smtClean="0"/>
              <a:t>E’ fondamentale in quanto a partire da questa si può beneficiare del credito d’imposta in compensazione</a:t>
            </a:r>
            <a:endParaRPr lang="it-IT" sz="20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81649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Che cos’è l’interconnessione?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83080" y="1353987"/>
            <a:ext cx="9663852" cy="4351338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Un bene strumentale è interconnesso quando scambia informazioni con i sistemi interni (es. gestionale, sistemi di pianificazione, sistemi di progettazione, controllo da remoto) e/o esterni (es</a:t>
            </a:r>
            <a:r>
              <a:rPr lang="it-IT" dirty="0" smtClean="0"/>
              <a:t>. clienti</a:t>
            </a:r>
            <a:r>
              <a:rPr lang="it-IT" dirty="0" smtClean="0"/>
              <a:t>, fornitori, partner) per mezzo di specifiche documentate che sono i protocolli di comunicazione.</a:t>
            </a:r>
            <a:endParaRPr lang="it-IT" dirty="0"/>
          </a:p>
        </p:txBody>
      </p:sp>
      <p:grpSp>
        <p:nvGrpSpPr>
          <p:cNvPr id="25" name="Gruppo 24"/>
          <p:cNvGrpSpPr/>
          <p:nvPr/>
        </p:nvGrpSpPr>
        <p:grpSpPr>
          <a:xfrm>
            <a:off x="4537922" y="3529656"/>
            <a:ext cx="3529059" cy="2490131"/>
            <a:chOff x="3512672" y="3327195"/>
            <a:chExt cx="4327130" cy="2852046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2691" y="3368186"/>
              <a:ext cx="720000" cy="720000"/>
            </a:xfrm>
            <a:prstGeom prst="rect">
              <a:avLst/>
            </a:prstGeom>
          </p:spPr>
        </p:pic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9802" y="5132282"/>
              <a:ext cx="720000" cy="720000"/>
            </a:xfrm>
            <a:prstGeom prst="rect">
              <a:avLst/>
            </a:prstGeom>
          </p:spPr>
        </p:pic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2672" y="4548840"/>
              <a:ext cx="720000" cy="720000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9753" y="3327195"/>
              <a:ext cx="720000" cy="720000"/>
            </a:xfrm>
            <a:prstGeom prst="rect">
              <a:avLst/>
            </a:prstGeom>
          </p:spPr>
        </p:pic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1961" y="5459241"/>
              <a:ext cx="720000" cy="720000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6835" y="4337128"/>
              <a:ext cx="720000" cy="720000"/>
            </a:xfrm>
            <a:prstGeom prst="rect">
              <a:avLst/>
            </a:prstGeom>
          </p:spPr>
        </p:pic>
        <p:cxnSp>
          <p:nvCxnSpPr>
            <p:cNvPr id="11" name="Connettore 4 10"/>
            <p:cNvCxnSpPr>
              <a:stCxn id="7" idx="2"/>
              <a:endCxn id="9" idx="0"/>
            </p:cNvCxnSpPr>
            <p:nvPr/>
          </p:nvCxnSpPr>
          <p:spPr>
            <a:xfrm rot="16200000" flipH="1">
              <a:off x="5058328" y="3748620"/>
              <a:ext cx="289933" cy="887082"/>
            </a:xfrm>
            <a:prstGeom prst="bentConnector3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Connettore 4 12"/>
            <p:cNvCxnSpPr>
              <a:stCxn id="9" idx="2"/>
              <a:endCxn id="8" idx="0"/>
            </p:cNvCxnSpPr>
            <p:nvPr/>
          </p:nvCxnSpPr>
          <p:spPr>
            <a:xfrm rot="5400000">
              <a:off x="5223342" y="5035747"/>
              <a:ext cx="402113" cy="444874"/>
            </a:xfrm>
            <a:prstGeom prst="bentConnector3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ttore 4 14"/>
            <p:cNvCxnSpPr>
              <a:stCxn id="9" idx="3"/>
              <a:endCxn id="5" idx="1"/>
            </p:cNvCxnSpPr>
            <p:nvPr/>
          </p:nvCxnSpPr>
          <p:spPr>
            <a:xfrm>
              <a:off x="6006835" y="4697128"/>
              <a:ext cx="1112967" cy="795154"/>
            </a:xfrm>
            <a:prstGeom prst="bentConnector3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ttore 4 16"/>
            <p:cNvCxnSpPr>
              <a:stCxn id="6" idx="3"/>
              <a:endCxn id="9" idx="1"/>
            </p:cNvCxnSpPr>
            <p:nvPr/>
          </p:nvCxnSpPr>
          <p:spPr>
            <a:xfrm flipV="1">
              <a:off x="4232672" y="4697128"/>
              <a:ext cx="1054163" cy="211712"/>
            </a:xfrm>
            <a:prstGeom prst="bentConnector3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ttore 4 18"/>
            <p:cNvCxnSpPr/>
            <p:nvPr/>
          </p:nvCxnSpPr>
          <p:spPr>
            <a:xfrm flipV="1">
              <a:off x="6006835" y="4000178"/>
              <a:ext cx="832942" cy="516950"/>
            </a:xfrm>
            <a:prstGeom prst="bentConnector3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5489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Documentazione necessaria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37360" y="1353987"/>
            <a:ext cx="9709572" cy="4351338"/>
          </a:xfrm>
        </p:spPr>
        <p:txBody>
          <a:bodyPr>
            <a:normAutofit/>
          </a:bodyPr>
          <a:lstStyle/>
          <a:p>
            <a:r>
              <a:rPr lang="it-IT" dirty="0" smtClean="0"/>
              <a:t>Verifica dell’interconnessione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Relazione Tecnica (circolare 4/E del 30-03-2017)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Perizia asseverata per i beni il cui costo è superiore a €300.000</a:t>
            </a:r>
          </a:p>
          <a:p>
            <a:endParaRPr lang="it-IT" dirty="0" smtClean="0"/>
          </a:p>
          <a:p>
            <a:pPr marL="0" indent="0" algn="just">
              <a:buNone/>
            </a:pPr>
            <a:r>
              <a:rPr lang="it-IT" sz="1800" dirty="0" smtClean="0"/>
              <a:t>La </a:t>
            </a:r>
            <a:r>
              <a:rPr lang="it-IT" sz="1800" dirty="0"/>
              <a:t>perizia deve essere asseverata (non è necessario che sia giurata) </a:t>
            </a:r>
            <a:r>
              <a:rPr lang="it-IT" sz="1800" dirty="0" smtClean="0"/>
              <a:t>e rilasciata </a:t>
            </a:r>
            <a:r>
              <a:rPr lang="it-IT" sz="1800" dirty="0"/>
              <a:t>da un ingegnere o da un perito industriale iscritti nei rispettivi albi professionali o da un ente di certificazione accreditato.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686" y="1220183"/>
            <a:ext cx="1800000" cy="1800000"/>
          </a:xfrm>
          <a:prstGeom prst="rect">
            <a:avLst/>
          </a:prstGeom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22335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Simulazione di un investimento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Supponiamo </a:t>
            </a:r>
            <a:r>
              <a:rPr lang="it-IT" dirty="0" smtClean="0"/>
              <a:t>che </a:t>
            </a:r>
            <a:r>
              <a:rPr lang="it-IT" dirty="0" smtClean="0"/>
              <a:t>nel </a:t>
            </a:r>
            <a:r>
              <a:rPr lang="it-IT" dirty="0" smtClean="0"/>
              <a:t>2021 </a:t>
            </a:r>
            <a:r>
              <a:rPr lang="it-IT" dirty="0" smtClean="0"/>
              <a:t>l’azienda </a:t>
            </a:r>
            <a:r>
              <a:rPr lang="it-IT" dirty="0" err="1" smtClean="0"/>
              <a:t>TorittoEasyWash</a:t>
            </a:r>
            <a:r>
              <a:rPr lang="it-IT" dirty="0" smtClean="0"/>
              <a:t> decida di acquistare una Lavatrice </a:t>
            </a:r>
            <a:r>
              <a:rPr lang="it-IT" dirty="0" smtClean="0"/>
              <a:t>industriale, </a:t>
            </a:r>
            <a:r>
              <a:rPr lang="it-IT" dirty="0" smtClean="0"/>
              <a:t>e </a:t>
            </a:r>
            <a:r>
              <a:rPr lang="it-IT" dirty="0" smtClean="0"/>
              <a:t>che la </a:t>
            </a:r>
            <a:r>
              <a:rPr lang="it-IT" dirty="0" smtClean="0"/>
              <a:t>interconnetta al </a:t>
            </a:r>
            <a:r>
              <a:rPr lang="it-IT" dirty="0" smtClean="0"/>
              <a:t>Sistema-azienda </a:t>
            </a:r>
            <a:r>
              <a:rPr lang="it-IT" dirty="0" smtClean="0"/>
              <a:t>nello stesso anno.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409488"/>
              </p:ext>
            </p:extLst>
          </p:nvPr>
        </p:nvGraphicFramePr>
        <p:xfrm>
          <a:off x="3884022" y="2789365"/>
          <a:ext cx="4415245" cy="3143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6348">
                  <a:extLst>
                    <a:ext uri="{9D8B030D-6E8A-4147-A177-3AD203B41FA5}">
                      <a16:colId xmlns:a16="http://schemas.microsoft.com/office/drawing/2014/main" val="213910914"/>
                    </a:ext>
                  </a:extLst>
                </a:gridCol>
                <a:gridCol w="1438897">
                  <a:extLst>
                    <a:ext uri="{9D8B030D-6E8A-4147-A177-3AD203B41FA5}">
                      <a16:colId xmlns:a16="http://schemas.microsoft.com/office/drawing/2014/main" val="3746607017"/>
                    </a:ext>
                  </a:extLst>
                </a:gridCol>
              </a:tblGrid>
              <a:tr h="3572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Tipologia bene strumentale: 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Lavatrice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789100"/>
                  </a:ext>
                </a:extLst>
              </a:tr>
              <a:tr h="34295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 dirty="0">
                          <a:effectLst/>
                        </a:rPr>
                        <a:t>Costo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50.000,00 €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686735"/>
                  </a:ext>
                </a:extLst>
              </a:tr>
              <a:tr h="34295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Aliquota del Credito d'imposta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50%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873405"/>
                  </a:ext>
                </a:extLst>
              </a:tr>
              <a:tr h="34295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Beneficio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25.000,00 €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141415"/>
                  </a:ext>
                </a:extLst>
              </a:tr>
              <a:tr h="3572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547671"/>
                  </a:ext>
                </a:extLst>
              </a:tr>
              <a:tr h="3572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Tempi di fruizione del beneficio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3 anni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914510"/>
                  </a:ext>
                </a:extLst>
              </a:tr>
              <a:tr h="34295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1° Tranche nel 2021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8.333,33 €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981656"/>
                  </a:ext>
                </a:extLst>
              </a:tr>
              <a:tr h="34295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2° Tranche nel 2022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8.333,33 €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566333"/>
                  </a:ext>
                </a:extLst>
              </a:tr>
              <a:tr h="3572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3° Tranche nel 2023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8.333,33 €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7620" marT="7620" marB="7200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710868"/>
                  </a:ext>
                </a:extLst>
              </a:tr>
            </a:tbl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150" y="4457156"/>
            <a:ext cx="1476000" cy="14760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3884022" y="2789365"/>
            <a:ext cx="4415246" cy="31437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61056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Ulteriore contributo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266" y="1574271"/>
            <a:ext cx="5582177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812867" y="1871133"/>
            <a:ext cx="2108200" cy="13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003" y="2336615"/>
            <a:ext cx="2090246" cy="2090246"/>
          </a:xfrm>
          <a:prstGeom prst="rect">
            <a:avLst/>
          </a:prstGeom>
        </p:spPr>
      </p:pic>
      <p:sp>
        <p:nvSpPr>
          <p:cNvPr id="7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69263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Beni Immateriali 4.0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46504" y="1353987"/>
            <a:ext cx="10003536" cy="4351338"/>
          </a:xfrm>
        </p:spPr>
        <p:txBody>
          <a:bodyPr/>
          <a:lstStyle/>
          <a:p>
            <a:pPr marL="0" indent="0">
              <a:buNone/>
            </a:pPr>
            <a:r>
              <a:rPr lang="it-IT" sz="2400" b="1" dirty="0"/>
              <a:t>Beni Materiali dell’allegato </a:t>
            </a:r>
            <a:r>
              <a:rPr lang="it-IT" sz="2400" b="1" dirty="0" smtClean="0"/>
              <a:t>B </a:t>
            </a:r>
            <a:r>
              <a:rPr lang="it-IT" sz="2400" b="1" dirty="0"/>
              <a:t>della Legge 11 Dicembre 2016 </a:t>
            </a:r>
            <a:r>
              <a:rPr lang="it-IT" sz="2400" b="1" dirty="0" smtClean="0"/>
              <a:t>n.232</a:t>
            </a:r>
          </a:p>
          <a:p>
            <a:r>
              <a:rPr lang="it-IT" sz="2400" b="1" dirty="0" smtClean="0"/>
              <a:t> </a:t>
            </a:r>
            <a:r>
              <a:rPr lang="it-IT" sz="2400" dirty="0" smtClean="0"/>
              <a:t>Software di gestione delle commesse/ordini - </a:t>
            </a:r>
            <a:r>
              <a:rPr lang="it-IT" sz="2400" dirty="0" err="1" smtClean="0"/>
              <a:t>app</a:t>
            </a:r>
            <a:endParaRPr lang="it-IT" sz="2400" dirty="0" smtClean="0"/>
          </a:p>
          <a:p>
            <a:r>
              <a:rPr lang="it-IT" sz="2400" b="1" dirty="0" smtClean="0"/>
              <a:t> </a:t>
            </a:r>
            <a:r>
              <a:rPr lang="it-IT" sz="2400" dirty="0" smtClean="0"/>
              <a:t>Software di gestioni dei </a:t>
            </a:r>
            <a:r>
              <a:rPr lang="it-IT" sz="2400" dirty="0" smtClean="0"/>
              <a:t>macchinari/manutenzioni</a:t>
            </a:r>
            <a:endParaRPr lang="it-IT" sz="2400" b="1" dirty="0" smtClean="0"/>
          </a:p>
          <a:p>
            <a:pPr marL="0" indent="0">
              <a:buNone/>
            </a:pPr>
            <a:endParaRPr lang="it-IT" sz="2400" dirty="0" smtClean="0"/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3200" b="1" dirty="0"/>
              <a:t>Credito d’imposta per investimenti in Beni Immateriali 4.0</a:t>
            </a:r>
            <a:endParaRPr lang="it-IT" sz="3200" b="1" dirty="0" smtClean="0"/>
          </a:p>
          <a:p>
            <a:pPr marL="0" indent="0">
              <a:buNone/>
            </a:pPr>
            <a:r>
              <a:rPr lang="it-IT" sz="2400" b="1" u="sng" dirty="0"/>
              <a:t>20 % </a:t>
            </a:r>
            <a:r>
              <a:rPr lang="it-IT" sz="2000" dirty="0"/>
              <a:t>per gli investimenti effettuati nel 2021/2022 per spese fino a 1 mln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9069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Investimenti in Beni NON 4.0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4248" y="1353986"/>
            <a:ext cx="9462684" cy="5504013"/>
          </a:xfrm>
        </p:spPr>
        <p:txBody>
          <a:bodyPr>
            <a:noAutofit/>
          </a:bodyPr>
          <a:lstStyle/>
          <a:p>
            <a:r>
              <a:rPr lang="it-IT" sz="2000" dirty="0" smtClean="0"/>
              <a:t>Credito d’imposta del </a:t>
            </a:r>
            <a:r>
              <a:rPr lang="it-IT" sz="2400" b="1" dirty="0" smtClean="0"/>
              <a:t>10% </a:t>
            </a:r>
            <a:r>
              <a:rPr lang="it-IT" sz="2000" dirty="0" smtClean="0"/>
              <a:t>per acquisto di beni strumentali materiali per il solo anno 2021</a:t>
            </a:r>
          </a:p>
          <a:p>
            <a:pPr marL="0" indent="0">
              <a:buNone/>
            </a:pPr>
            <a:r>
              <a:rPr lang="it-IT" sz="2000" dirty="0" smtClean="0"/>
              <a:t>(banco di lavoro, scaffale</a:t>
            </a:r>
            <a:r>
              <a:rPr lang="it-IT" sz="2000" dirty="0" smtClean="0"/>
              <a:t>)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dirty="0" smtClean="0"/>
              <a:t>Credito d’imposta del </a:t>
            </a:r>
            <a:r>
              <a:rPr lang="it-IT" sz="2400" b="1" dirty="0"/>
              <a:t>15% </a:t>
            </a:r>
            <a:r>
              <a:rPr lang="it-IT" sz="2000" dirty="0" smtClean="0"/>
              <a:t>per investimenti effettuati nel 2021 per l’implementazione di lavoro agile</a:t>
            </a:r>
          </a:p>
          <a:p>
            <a:pPr marL="0" indent="0">
              <a:buNone/>
            </a:pPr>
            <a:r>
              <a:rPr lang="it-IT" sz="2000" dirty="0"/>
              <a:t> </a:t>
            </a:r>
            <a:r>
              <a:rPr lang="it-IT" sz="2000" dirty="0" smtClean="0"/>
              <a:t>(non è il caso di una lavanderia)</a:t>
            </a:r>
          </a:p>
          <a:p>
            <a:pPr marL="0" indent="0">
              <a:buNone/>
            </a:pPr>
            <a:endParaRPr lang="it-IT" sz="2000" dirty="0" smtClean="0"/>
          </a:p>
          <a:p>
            <a:r>
              <a:rPr lang="it-IT" sz="2000" dirty="0" smtClean="0"/>
              <a:t>Credito d’imposta del </a:t>
            </a:r>
            <a:r>
              <a:rPr lang="it-IT" sz="2400" b="1" dirty="0"/>
              <a:t>10% </a:t>
            </a:r>
            <a:r>
              <a:rPr lang="it-IT" sz="2000" dirty="0" smtClean="0"/>
              <a:t>per beni immateriali NON 4.0</a:t>
            </a:r>
          </a:p>
          <a:p>
            <a:pPr marL="0" indent="0">
              <a:buNone/>
            </a:pPr>
            <a:r>
              <a:rPr lang="it-IT" sz="2000" dirty="0" smtClean="0"/>
              <a:t> (</a:t>
            </a:r>
            <a:r>
              <a:rPr lang="it-IT" sz="2000" dirty="0" err="1" smtClean="0"/>
              <a:t>Crm</a:t>
            </a:r>
            <a:r>
              <a:rPr lang="it-IT" sz="2000" dirty="0" smtClean="0"/>
              <a:t> indirizzario)</a:t>
            </a:r>
            <a:endParaRPr lang="it-IT" sz="20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1596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Formazione 4.0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93822" y="1719746"/>
            <a:ext cx="9380388" cy="5504013"/>
          </a:xfrm>
        </p:spPr>
        <p:txBody>
          <a:bodyPr>
            <a:noAutofit/>
          </a:bodyPr>
          <a:lstStyle/>
          <a:p>
            <a:r>
              <a:rPr lang="it-IT" sz="2400" b="1" dirty="0"/>
              <a:t>50% </a:t>
            </a:r>
            <a:r>
              <a:rPr lang="it-IT" sz="2000" dirty="0"/>
              <a:t>delle spese ammissibili (fino a 300mila euro) per le piccole </a:t>
            </a:r>
            <a:r>
              <a:rPr lang="it-IT" sz="2000" dirty="0" smtClean="0"/>
              <a:t>imprese</a:t>
            </a:r>
          </a:p>
          <a:p>
            <a:pPr marL="0" indent="0">
              <a:buNone/>
            </a:pPr>
            <a:endParaRPr lang="it-IT" sz="2000" dirty="0"/>
          </a:p>
          <a:p>
            <a:r>
              <a:rPr lang="it-IT" sz="2400" b="1" dirty="0"/>
              <a:t>40%</a:t>
            </a:r>
            <a:r>
              <a:rPr lang="it-IT" sz="2400" dirty="0"/>
              <a:t> </a:t>
            </a:r>
            <a:r>
              <a:rPr lang="it-IT" sz="2000" dirty="0"/>
              <a:t>delle spese ammissibili (fino a 250mila euro) per le </a:t>
            </a:r>
            <a:r>
              <a:rPr lang="it-IT" sz="2000" dirty="0" smtClean="0"/>
              <a:t>medie</a:t>
            </a:r>
          </a:p>
          <a:p>
            <a:pPr marL="0" indent="0">
              <a:buNone/>
            </a:pPr>
            <a:endParaRPr lang="it-IT" sz="2000" dirty="0"/>
          </a:p>
          <a:p>
            <a:r>
              <a:rPr lang="it-IT" sz="2400" b="1" dirty="0"/>
              <a:t>30% </a:t>
            </a:r>
            <a:r>
              <a:rPr lang="it-IT" sz="2000" dirty="0"/>
              <a:t>delle spese ammissibili (fino a 250mila euro) per le grandi imprese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017" y="4264408"/>
            <a:ext cx="1800000" cy="1800000"/>
          </a:xfrm>
          <a:prstGeom prst="rect">
            <a:avLst/>
          </a:prstGeom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421301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4413" y="907233"/>
            <a:ext cx="10114844" cy="761031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Credito </a:t>
            </a:r>
            <a:r>
              <a:rPr lang="it-IT" dirty="0"/>
              <a:t>d’imposta in </a:t>
            </a:r>
            <a:r>
              <a:rPr lang="it-IT" dirty="0" smtClean="0"/>
              <a:t>Innovazione Tecnologica  Digitale</a:t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68297" y="1595112"/>
            <a:ext cx="7836408" cy="38950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400" dirty="0" smtClean="0"/>
              <a:t>Le aziende che intraprendono attività finalizzate al raggiungimento di obiettivi di innovazione digitale 4.0 possono beneficiare di un </a:t>
            </a:r>
            <a:r>
              <a:rPr lang="it-IT" sz="2400" b="1" dirty="0" smtClean="0"/>
              <a:t>credito d’imposta del </a:t>
            </a:r>
            <a:r>
              <a:rPr lang="it-IT" sz="3200" b="1" dirty="0" smtClean="0"/>
              <a:t>15%  </a:t>
            </a:r>
            <a:r>
              <a:rPr lang="it-IT" sz="2400" dirty="0" smtClean="0"/>
              <a:t>per lavori svolti nell’ambito di progetti relativi alla trasformazione dei processi aziendali attraverso l’integrazione e l’interconnessione dei fattori interni ed esterni all’azienda.</a:t>
            </a:r>
            <a:endParaRPr lang="it-IT" sz="24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42649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0608" y="343937"/>
            <a:ext cx="10114844" cy="761031"/>
          </a:xfrm>
        </p:spPr>
        <p:txBody>
          <a:bodyPr/>
          <a:lstStyle/>
          <a:p>
            <a:r>
              <a:rPr lang="it-IT" dirty="0" smtClean="0"/>
              <a:t>Il percorso di Qualifica della </a:t>
            </a:r>
            <a:r>
              <a:rPr lang="it-IT" dirty="0" err="1" smtClean="0"/>
              <a:t>Tintolavanderia</a:t>
            </a:r>
            <a:r>
              <a:rPr lang="it-IT" dirty="0" smtClean="0"/>
              <a:t> 4.0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511277" y="1804762"/>
            <a:ext cx="65300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Il percorso di trasformazione tecnologia e digitale in ottica 4.0 consente all’impresa di introdurre tecnologie innovative abilitanti per accrescere il valore di beni e servizi offerti sul mercato.</a:t>
            </a:r>
          </a:p>
          <a:p>
            <a:pPr algn="just"/>
            <a:r>
              <a:rPr lang="it-IT" sz="2000" dirty="0"/>
              <a:t>Le aziende saranno inoltre in grado di </a:t>
            </a:r>
            <a:r>
              <a:rPr lang="it-IT" sz="2000" dirty="0" smtClean="0"/>
              <a:t>garantire una </a:t>
            </a:r>
            <a:r>
              <a:rPr lang="it-IT" sz="2000" dirty="0"/>
              <a:t>qualità migliore dei propri </a:t>
            </a:r>
            <a:r>
              <a:rPr lang="it-IT" sz="2000" dirty="0" smtClean="0"/>
              <a:t>servizi, </a:t>
            </a:r>
            <a:r>
              <a:rPr lang="it-IT" sz="2000" dirty="0" smtClean="0"/>
              <a:t>migliorare</a:t>
            </a:r>
            <a:r>
              <a:rPr lang="it-IT" sz="2000" dirty="0" smtClean="0"/>
              <a:t> l’</a:t>
            </a:r>
            <a:r>
              <a:rPr lang="it-IT" sz="2000" dirty="0" smtClean="0"/>
              <a:t>efficienza, e </a:t>
            </a:r>
            <a:r>
              <a:rPr lang="it-IT" sz="2000" dirty="0" smtClean="0"/>
              <a:t>avere </a:t>
            </a:r>
            <a:r>
              <a:rPr lang="it-IT" sz="2000" dirty="0"/>
              <a:t>una maggiore </a:t>
            </a:r>
            <a:r>
              <a:rPr lang="it-IT" sz="2000" dirty="0" smtClean="0"/>
              <a:t>produttività</a:t>
            </a:r>
            <a:endParaRPr lang="it-IT" sz="20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511277" y="4594286"/>
            <a:ext cx="6335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E’ </a:t>
            </a:r>
            <a:r>
              <a:rPr lang="it-IT" sz="2000" dirty="0" smtClean="0"/>
              <a:t>fondamentale mettere in evidenza l’attenzione </a:t>
            </a:r>
            <a:r>
              <a:rPr lang="it-IT" sz="2000" dirty="0" smtClean="0"/>
              <a:t>posta dall’azienda alla Transizione </a:t>
            </a:r>
            <a:r>
              <a:rPr lang="it-IT" sz="2000" dirty="0"/>
              <a:t>4.0 ai propri clienti, </a:t>
            </a:r>
            <a:r>
              <a:rPr lang="it-IT" sz="2000" dirty="0" smtClean="0"/>
              <a:t>comunicando all’esterno il proprio valore.</a:t>
            </a:r>
            <a:endParaRPr lang="it-IT" sz="2000" dirty="0"/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pic>
        <p:nvPicPr>
          <p:cNvPr id="8" name="Immagine 7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686" y="2347293"/>
            <a:ext cx="2258710" cy="225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8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599660" y="1415534"/>
            <a:ext cx="11651682" cy="4340021"/>
            <a:chOff x="581738" y="1570539"/>
            <a:chExt cx="11550553" cy="4155355"/>
          </a:xfrm>
        </p:grpSpPr>
        <p:cxnSp>
          <p:nvCxnSpPr>
            <p:cNvPr id="9" name="Connettore 1 8"/>
            <p:cNvCxnSpPr/>
            <p:nvPr/>
          </p:nvCxnSpPr>
          <p:spPr>
            <a:xfrm>
              <a:off x="7391449" y="2562536"/>
              <a:ext cx="424489" cy="41297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>
              <a:off x="6641428" y="1792431"/>
              <a:ext cx="424489" cy="41297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asellaDiTesto 10"/>
            <p:cNvSpPr txBox="1"/>
            <p:nvPr/>
          </p:nvSpPr>
          <p:spPr>
            <a:xfrm rot="2599986">
              <a:off x="707541" y="1953851"/>
              <a:ext cx="2144608" cy="618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rgbClr val="317ABD"/>
                  </a:solidFill>
                </a:rPr>
                <a:t>       Confronto e orientamento</a:t>
              </a:r>
              <a:r>
                <a:rPr lang="it-IT" sz="1200" b="1" dirty="0">
                  <a:solidFill>
                    <a:srgbClr val="317ABD"/>
                  </a:solidFill>
                </a:rPr>
                <a:t> </a:t>
              </a:r>
              <a:r>
                <a:rPr lang="it-IT" sz="1200" b="1" dirty="0" smtClean="0">
                  <a:solidFill>
                    <a:srgbClr val="317ABD"/>
                  </a:solidFill>
                </a:rPr>
                <a:t>   </a:t>
              </a:r>
              <a:br>
                <a:rPr lang="it-IT" sz="1200" b="1" dirty="0" smtClean="0">
                  <a:solidFill>
                    <a:srgbClr val="317ABD"/>
                  </a:solidFill>
                </a:rPr>
              </a:br>
              <a:r>
                <a:rPr lang="it-IT" sz="1200" b="1" dirty="0" smtClean="0">
                  <a:solidFill>
                    <a:srgbClr val="317ABD"/>
                  </a:solidFill>
                </a:rPr>
                <a:t>    all’Innovazione digitale o  R&amp;S</a:t>
              </a:r>
              <a:endParaRPr lang="it-IT" sz="1200" b="1" dirty="0">
                <a:solidFill>
                  <a:srgbClr val="317ABD"/>
                </a:solidFill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 rot="2631116">
              <a:off x="2433164" y="3978581"/>
              <a:ext cx="2894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smtClean="0">
                  <a:solidFill>
                    <a:srgbClr val="317ABD"/>
                  </a:solidFill>
                </a:rPr>
                <a:t>Consulenza tecnica</a:t>
              </a:r>
              <a:br>
                <a:rPr lang="it-IT" sz="1200" b="1" dirty="0" smtClean="0">
                  <a:solidFill>
                    <a:srgbClr val="317ABD"/>
                  </a:solidFill>
                </a:rPr>
              </a:br>
              <a:r>
                <a:rPr lang="it-IT" sz="1200" b="1" dirty="0" smtClean="0">
                  <a:solidFill>
                    <a:srgbClr val="317ABD"/>
                  </a:solidFill>
                </a:rPr>
                <a:t> e metodologica</a:t>
              </a:r>
              <a:endParaRPr lang="it-IT" sz="1200" b="1" dirty="0">
                <a:solidFill>
                  <a:srgbClr val="317ABD"/>
                </a:solidFill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 rot="2572765">
              <a:off x="3570230" y="4820172"/>
              <a:ext cx="24793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rgbClr val="317ABD"/>
                  </a:solidFill>
                </a:rPr>
                <a:t>Valorizzazione</a:t>
              </a:r>
              <a:br>
                <a:rPr lang="it-IT" sz="1200" b="1" dirty="0" smtClean="0">
                  <a:solidFill>
                    <a:srgbClr val="317ABD"/>
                  </a:solidFill>
                </a:rPr>
              </a:br>
              <a:r>
                <a:rPr lang="it-IT" sz="1200" b="1" dirty="0" smtClean="0">
                  <a:solidFill>
                    <a:srgbClr val="317ABD"/>
                  </a:solidFill>
                </a:rPr>
                <a:t> dei risultati</a:t>
              </a:r>
              <a:endParaRPr lang="it-IT" sz="1200" b="1" dirty="0">
                <a:solidFill>
                  <a:srgbClr val="317ABD"/>
                </a:solidFill>
              </a:endParaRPr>
            </a:p>
          </p:txBody>
        </p:sp>
        <p:grpSp>
          <p:nvGrpSpPr>
            <p:cNvPr id="15" name="Gruppo 14"/>
            <p:cNvGrpSpPr/>
            <p:nvPr/>
          </p:nvGrpSpPr>
          <p:grpSpPr>
            <a:xfrm>
              <a:off x="1634997" y="1601866"/>
              <a:ext cx="7350691" cy="1312989"/>
              <a:chOff x="2225189" y="1875235"/>
              <a:chExt cx="6394318" cy="1534149"/>
            </a:xfrm>
          </p:grpSpPr>
          <p:sp>
            <p:nvSpPr>
              <p:cNvPr id="33" name="Dati 32"/>
              <p:cNvSpPr/>
              <p:nvPr/>
            </p:nvSpPr>
            <p:spPr>
              <a:xfrm flipV="1">
                <a:off x="2225189" y="1875235"/>
                <a:ext cx="6333975" cy="1534149"/>
              </a:xfrm>
              <a:prstGeom prst="flowChartInputOutpu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4" name="CasellaDiTesto 33"/>
              <p:cNvSpPr txBox="1"/>
              <p:nvPr/>
            </p:nvSpPr>
            <p:spPr>
              <a:xfrm>
                <a:off x="2598772" y="1994876"/>
                <a:ext cx="6020735" cy="3596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t-IT" sz="1400" b="1" dirty="0"/>
                  <a:t>1.   Analisi preliminare del contesto organizzativo e degli investimenti </a:t>
                </a:r>
                <a:r>
                  <a:rPr lang="it-IT" sz="1400" b="1" dirty="0" smtClean="0"/>
                  <a:t>4.0</a:t>
                </a:r>
                <a:endParaRPr lang="it-IT" sz="1400" dirty="0"/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3009607" y="2492926"/>
                <a:ext cx="5337707" cy="34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spcBef>
                    <a:spcPts val="600"/>
                  </a:spcBef>
                  <a:buAutoNum type="arabicPeriod" startAt="2"/>
                </a:pPr>
                <a:r>
                  <a:rPr lang="it-IT" sz="1400" b="1" dirty="0"/>
                  <a:t>Analisi e gestione </a:t>
                </a:r>
                <a:r>
                  <a:rPr lang="it-IT" sz="1400" b="1" dirty="0" smtClean="0"/>
                  <a:t>delle pratiche </a:t>
                </a:r>
                <a:r>
                  <a:rPr lang="it-IT" sz="1400" b="1" dirty="0"/>
                  <a:t>di accesso al </a:t>
                </a:r>
                <a:r>
                  <a:rPr lang="it-IT" sz="1400" b="1" dirty="0" smtClean="0"/>
                  <a:t>credito o contributi</a:t>
                </a:r>
                <a:endParaRPr lang="it-IT" sz="1400" b="1" dirty="0"/>
              </a:p>
            </p:txBody>
          </p:sp>
        </p:grpSp>
        <p:grpSp>
          <p:nvGrpSpPr>
            <p:cNvPr id="16" name="Gruppo 15"/>
            <p:cNvGrpSpPr/>
            <p:nvPr/>
          </p:nvGrpSpPr>
          <p:grpSpPr>
            <a:xfrm>
              <a:off x="3144647" y="2973948"/>
              <a:ext cx="7524449" cy="1325956"/>
              <a:chOff x="2225188" y="1875236"/>
              <a:chExt cx="6545467" cy="1534149"/>
            </a:xfrm>
          </p:grpSpPr>
          <p:sp>
            <p:nvSpPr>
              <p:cNvPr id="30" name="Dati 29"/>
              <p:cNvSpPr/>
              <p:nvPr/>
            </p:nvSpPr>
            <p:spPr>
              <a:xfrm flipV="1">
                <a:off x="2225188" y="1875236"/>
                <a:ext cx="6333974" cy="1534149"/>
              </a:xfrm>
              <a:prstGeom prst="flowChartInputOutpu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2548601" y="1919052"/>
                <a:ext cx="4640344" cy="818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buAutoNum type="arabicPeriod" startAt="4"/>
                </a:pPr>
                <a:r>
                  <a:rPr lang="it-IT" sz="1400" b="1" dirty="0" smtClean="0"/>
                  <a:t>Supporto </a:t>
                </a:r>
                <a:r>
                  <a:rPr lang="it-IT" sz="1400" b="1" dirty="0" smtClean="0"/>
                  <a:t>all’interconnessione  </a:t>
                </a:r>
                <a:r>
                  <a:rPr lang="it-IT" sz="1400" b="1" dirty="0" smtClean="0"/>
                  <a:t>e </a:t>
                </a:r>
                <a:r>
                  <a:rPr lang="it-IT" sz="1400" b="1" dirty="0" smtClean="0"/>
                  <a:t>all’integrazione </a:t>
                </a:r>
                <a:r>
                  <a:rPr lang="it-IT" sz="1400" b="1" dirty="0" smtClean="0"/>
                  <a:t>informativa</a:t>
                </a:r>
                <a:br>
                  <a:rPr lang="it-IT" sz="1400" b="1" dirty="0" smtClean="0"/>
                </a:br>
                <a:r>
                  <a:rPr lang="it-IT" sz="1400" b="1" dirty="0" smtClean="0"/>
                  <a:t/>
                </a:r>
                <a:br>
                  <a:rPr lang="it-IT" sz="1400" b="1" dirty="0" smtClean="0"/>
                </a:br>
                <a:r>
                  <a:rPr lang="it-IT" sz="1400" b="1" dirty="0" smtClean="0"/>
                  <a:t>         </a:t>
                </a:r>
                <a:endParaRPr lang="it-IT" sz="1400" dirty="0"/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3432948" y="2826299"/>
                <a:ext cx="5337707" cy="340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t-IT" sz="1400" b="1" dirty="0" smtClean="0"/>
                  <a:t>6. Realizzazione della relazione tecnica e della perizia</a:t>
                </a:r>
                <a:endParaRPr lang="it-IT" sz="1400" i="1" dirty="0" smtClean="0"/>
              </a:p>
            </p:txBody>
          </p:sp>
        </p:grpSp>
        <p:sp>
          <p:nvSpPr>
            <p:cNvPr id="17" name="Dati 16"/>
            <p:cNvSpPr/>
            <p:nvPr/>
          </p:nvSpPr>
          <p:spPr>
            <a:xfrm flipV="1">
              <a:off x="4693852" y="4376114"/>
              <a:ext cx="7175304" cy="1349780"/>
            </a:xfrm>
            <a:prstGeom prst="flowChartInputOutpu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5305605" y="4585378"/>
              <a:ext cx="57795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AutoNum type="arabicPeriod" startAt="7"/>
              </a:pPr>
              <a:r>
                <a:rPr lang="it-IT" sz="1400" b="1" dirty="0" smtClean="0"/>
                <a:t>Performance e tecnologie abilitanti «Impresa </a:t>
              </a:r>
              <a:r>
                <a:rPr lang="it-IT" sz="1400" b="1" dirty="0"/>
                <a:t>4.0</a:t>
              </a:r>
              <a:r>
                <a:rPr lang="it-IT" sz="1400" b="1" dirty="0" smtClean="0"/>
                <a:t>»</a:t>
              </a:r>
              <a:endParaRPr lang="it-IT" sz="1400" dirty="0" smtClean="0"/>
            </a:p>
          </p:txBody>
        </p:sp>
        <p:grpSp>
          <p:nvGrpSpPr>
            <p:cNvPr id="19" name="Gruppo 18"/>
            <p:cNvGrpSpPr/>
            <p:nvPr/>
          </p:nvGrpSpPr>
          <p:grpSpPr>
            <a:xfrm>
              <a:off x="581738" y="1570539"/>
              <a:ext cx="5414505" cy="4155355"/>
              <a:chOff x="-130472" y="901334"/>
              <a:chExt cx="5414505" cy="4155355"/>
            </a:xfrm>
          </p:grpSpPr>
          <p:grpSp>
            <p:nvGrpSpPr>
              <p:cNvPr id="23" name="Gruppo 22"/>
              <p:cNvGrpSpPr/>
              <p:nvPr/>
            </p:nvGrpSpPr>
            <p:grpSpPr>
              <a:xfrm>
                <a:off x="-130472" y="901334"/>
                <a:ext cx="5414505" cy="4155355"/>
                <a:chOff x="-130472" y="901334"/>
                <a:chExt cx="5414505" cy="4155355"/>
              </a:xfrm>
            </p:grpSpPr>
            <p:cxnSp>
              <p:nvCxnSpPr>
                <p:cNvPr id="26" name="Connettore 1 25"/>
                <p:cNvCxnSpPr/>
                <p:nvPr/>
              </p:nvCxnSpPr>
              <p:spPr>
                <a:xfrm>
                  <a:off x="809469" y="913173"/>
                  <a:ext cx="4474564" cy="412402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ttore 1 26"/>
                <p:cNvCxnSpPr/>
                <p:nvPr/>
              </p:nvCxnSpPr>
              <p:spPr>
                <a:xfrm>
                  <a:off x="-122503" y="913173"/>
                  <a:ext cx="4474564" cy="412402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ttore 1 27"/>
                <p:cNvCxnSpPr/>
                <p:nvPr/>
              </p:nvCxnSpPr>
              <p:spPr>
                <a:xfrm>
                  <a:off x="4341268" y="5030172"/>
                  <a:ext cx="942765" cy="26517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ttore 1 28"/>
                <p:cNvCxnSpPr/>
                <p:nvPr/>
              </p:nvCxnSpPr>
              <p:spPr>
                <a:xfrm>
                  <a:off x="-130472" y="901334"/>
                  <a:ext cx="942765" cy="26517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Connettore 1 23"/>
              <p:cNvCxnSpPr/>
              <p:nvPr/>
            </p:nvCxnSpPr>
            <p:spPr>
              <a:xfrm>
                <a:off x="2899580" y="3671320"/>
                <a:ext cx="942765" cy="26517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ttore 1 24"/>
              <p:cNvCxnSpPr/>
              <p:nvPr/>
            </p:nvCxnSpPr>
            <p:spPr>
              <a:xfrm>
                <a:off x="1363388" y="2278697"/>
                <a:ext cx="942765" cy="26517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CasellaDiTesto 19"/>
            <p:cNvSpPr txBox="1"/>
            <p:nvPr/>
          </p:nvSpPr>
          <p:spPr>
            <a:xfrm>
              <a:off x="3020499" y="2493772"/>
              <a:ext cx="6136048" cy="294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it-IT" sz="1400" b="1" dirty="0" smtClean="0"/>
                <a:t>3.  Impostazione metodologica di Progetti di R&amp;S&amp;I</a:t>
              </a:r>
              <a:endParaRPr lang="it-IT" sz="1400" dirty="0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4083172" y="3421870"/>
              <a:ext cx="6136048" cy="294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it-IT" sz="1400" b="1" dirty="0"/>
                <a:t>5</a:t>
              </a:r>
              <a:r>
                <a:rPr lang="it-IT" sz="1400" b="1" dirty="0" smtClean="0"/>
                <a:t>. Formazione 4.0 </a:t>
              </a:r>
              <a:endParaRPr lang="it-IT" sz="1400" dirty="0"/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5996243" y="5077246"/>
              <a:ext cx="6136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it-IT" sz="1400" b="1" dirty="0"/>
                <a:t>8</a:t>
              </a:r>
              <a:r>
                <a:rPr lang="it-IT" sz="1400" b="1" dirty="0" smtClean="0"/>
                <a:t>.  Valorizzazione delle competenze digitali acquisite (C-Box®)</a:t>
              </a:r>
              <a:endParaRPr lang="it-IT" sz="1400" dirty="0"/>
            </a:p>
          </p:txBody>
        </p:sp>
      </p:grpSp>
      <p:sp>
        <p:nvSpPr>
          <p:cNvPr id="36" name="Titolo 1"/>
          <p:cNvSpPr txBox="1">
            <a:spLocks/>
          </p:cNvSpPr>
          <p:nvPr/>
        </p:nvSpPr>
        <p:spPr>
          <a:xfrm>
            <a:off x="438102" y="239618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 smtClean="0">
                <a:latin typeface="+mn-lt"/>
              </a:rPr>
              <a:t>Il nostro percorso</a:t>
            </a:r>
            <a:endParaRPr lang="it-IT" sz="3200" b="1" dirty="0">
              <a:latin typeface="+mn-lt"/>
            </a:endParaRPr>
          </a:p>
        </p:txBody>
      </p:sp>
      <p:sp>
        <p:nvSpPr>
          <p:cNvPr id="37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90509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2100974" y="221044"/>
            <a:ext cx="8002844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>
                <a:latin typeface="+mn-lt"/>
              </a:rPr>
              <a:t>La Certificazione Digitale PDT</a:t>
            </a:r>
            <a:r>
              <a:rPr lang="it-IT" sz="3200" b="1" dirty="0" smtClean="0">
                <a:latin typeface="+mn-lt"/>
              </a:rPr>
              <a:t>®</a:t>
            </a:r>
            <a:endParaRPr lang="it-IT" sz="3200" b="1" dirty="0">
              <a:latin typeface="+mn-lt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661" y="3052582"/>
            <a:ext cx="449968" cy="4499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217" y="1327965"/>
            <a:ext cx="3880595" cy="3893597"/>
          </a:xfrm>
          <a:prstGeom prst="rect">
            <a:avLst/>
          </a:prstGeom>
        </p:spPr>
      </p:pic>
      <p:sp>
        <p:nvSpPr>
          <p:cNvPr id="17" name="Freccia a destra 16"/>
          <p:cNvSpPr/>
          <p:nvPr/>
        </p:nvSpPr>
        <p:spPr>
          <a:xfrm>
            <a:off x="4796107" y="3062478"/>
            <a:ext cx="633569" cy="5779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491783" y="2435840"/>
            <a:ext cx="2318905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it-IT" sz="1100" b="1" dirty="0" smtClean="0">
                <a:solidFill>
                  <a:srgbClr val="317ABD"/>
                </a:solidFill>
              </a:rPr>
              <a:t>Dati Organizzazione -</a:t>
            </a:r>
          </a:p>
          <a:p>
            <a:pPr algn="r">
              <a:spcBef>
                <a:spcPts val="600"/>
              </a:spcBef>
            </a:pPr>
            <a:r>
              <a:rPr lang="it-IT" sz="1100" b="1" dirty="0" smtClean="0">
                <a:solidFill>
                  <a:srgbClr val="317ABD"/>
                </a:solidFill>
              </a:rPr>
              <a:t>Obiettivi -</a:t>
            </a:r>
          </a:p>
          <a:p>
            <a:pPr algn="r">
              <a:spcBef>
                <a:spcPts val="600"/>
              </a:spcBef>
            </a:pPr>
            <a:r>
              <a:rPr lang="it-IT" sz="1100" b="1" dirty="0" smtClean="0">
                <a:solidFill>
                  <a:srgbClr val="317ABD"/>
                </a:solidFill>
              </a:rPr>
              <a:t>Campo di applicazione/processi coinvolti -</a:t>
            </a:r>
          </a:p>
          <a:p>
            <a:pPr algn="r">
              <a:spcBef>
                <a:spcPts val="600"/>
              </a:spcBef>
            </a:pPr>
            <a:r>
              <a:rPr lang="it-IT" sz="1100" b="1" dirty="0" smtClean="0">
                <a:solidFill>
                  <a:srgbClr val="317ABD"/>
                </a:solidFill>
              </a:rPr>
              <a:t>Tempo (Date) - </a:t>
            </a:r>
          </a:p>
          <a:p>
            <a:pPr algn="r">
              <a:spcBef>
                <a:spcPts val="600"/>
              </a:spcBef>
            </a:pPr>
            <a:r>
              <a:rPr lang="it-IT" sz="1100" b="1" dirty="0" smtClean="0">
                <a:solidFill>
                  <a:srgbClr val="317ABD"/>
                </a:solidFill>
              </a:rPr>
              <a:t>Standard di riferimento -  </a:t>
            </a:r>
          </a:p>
          <a:p>
            <a:pPr algn="r">
              <a:spcBef>
                <a:spcPts val="600"/>
              </a:spcBef>
            </a:pPr>
            <a:r>
              <a:rPr lang="it-IT" sz="1100" b="1" dirty="0" smtClean="0">
                <a:solidFill>
                  <a:srgbClr val="317ABD"/>
                </a:solidFill>
              </a:rPr>
              <a:t>Raccolta discreta e continua dei - dati (Statico-Dinamico)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5729271" y="1736860"/>
            <a:ext cx="3104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Certificato digitale PDT®</a:t>
            </a:r>
          </a:p>
        </p:txBody>
      </p:sp>
      <p:grpSp>
        <p:nvGrpSpPr>
          <p:cNvPr id="20" name="Gruppo 19"/>
          <p:cNvGrpSpPr/>
          <p:nvPr/>
        </p:nvGrpSpPr>
        <p:grpSpPr>
          <a:xfrm>
            <a:off x="2928221" y="2507196"/>
            <a:ext cx="553341" cy="1695900"/>
            <a:chOff x="4295642" y="3683326"/>
            <a:chExt cx="1215544" cy="2110400"/>
          </a:xfrm>
        </p:grpSpPr>
        <p:sp>
          <p:nvSpPr>
            <p:cNvPr id="21" name="Parentesi graffa chiusa 20"/>
            <p:cNvSpPr/>
            <p:nvPr/>
          </p:nvSpPr>
          <p:spPr>
            <a:xfrm>
              <a:off x="4295642" y="3683326"/>
              <a:ext cx="1215544" cy="2110400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2" name="Parentesi graffa chiusa 21"/>
            <p:cNvSpPr/>
            <p:nvPr/>
          </p:nvSpPr>
          <p:spPr>
            <a:xfrm>
              <a:off x="4295642" y="4022076"/>
              <a:ext cx="1215544" cy="1492250"/>
            </a:xfrm>
            <a:prstGeom prst="rightBrace">
              <a:avLst>
                <a:gd name="adj1" fmla="val 11688"/>
                <a:gd name="adj2" fmla="val 48298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3" name="Parentesi graffa chiusa 22"/>
            <p:cNvSpPr/>
            <p:nvPr/>
          </p:nvSpPr>
          <p:spPr>
            <a:xfrm>
              <a:off x="4295642" y="4364976"/>
              <a:ext cx="1215544" cy="768350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</p:grpSp>
      <p:sp>
        <p:nvSpPr>
          <p:cNvPr id="24" name="Rettangolo 23"/>
          <p:cNvSpPr/>
          <p:nvPr/>
        </p:nvSpPr>
        <p:spPr>
          <a:xfrm>
            <a:off x="1552107" y="1720367"/>
            <a:ext cx="46338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Processo di </a:t>
            </a:r>
            <a:r>
              <a:rPr 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rilevazione</a:t>
            </a: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Freccia a destra 24"/>
          <p:cNvSpPr/>
          <p:nvPr/>
        </p:nvSpPr>
        <p:spPr>
          <a:xfrm>
            <a:off x="9139765" y="3108693"/>
            <a:ext cx="633569" cy="5779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9917267" y="1747220"/>
            <a:ext cx="15520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Diffusione</a:t>
            </a: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739" y="2311668"/>
            <a:ext cx="723495" cy="723495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9990" y="2703648"/>
            <a:ext cx="484657" cy="484657"/>
          </a:xfrm>
          <a:prstGeom prst="rect">
            <a:avLst/>
          </a:prstGeom>
        </p:spPr>
      </p:pic>
      <p:pic>
        <p:nvPicPr>
          <p:cNvPr id="29" name="Picture 6" descr="Immagine correl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643" y="3386013"/>
            <a:ext cx="443029" cy="44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9990" y="3782847"/>
            <a:ext cx="626226" cy="626226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0739" y="4092611"/>
            <a:ext cx="735600" cy="561002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194646" y="3829042"/>
            <a:ext cx="1989536" cy="527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EVIDENCE BASED TRACEABILITY</a:t>
            </a:r>
            <a:endParaRPr lang="it-IT" sz="1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magine 2">
            <a:hlinkClick r:id="rId9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069" y="2658590"/>
            <a:ext cx="1921342" cy="192134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1862" y="4782900"/>
            <a:ext cx="1178980" cy="1191391"/>
          </a:xfrm>
          <a:prstGeom prst="rect">
            <a:avLst/>
          </a:prstGeom>
        </p:spPr>
      </p:pic>
      <p:sp>
        <p:nvSpPr>
          <p:cNvPr id="33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67768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57859" y="1674027"/>
            <a:ext cx="5184773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dirty="0" smtClean="0"/>
              <a:t>Il paradigma 4.0 sta cambiando la modalità di lavoro e la struttura delle aziende.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E</a:t>
            </a:r>
            <a:r>
              <a:rPr lang="it-IT" sz="2400" dirty="0" smtClean="0"/>
              <a:t>’ importante che le aziende </a:t>
            </a:r>
            <a:r>
              <a:rPr lang="it-IT" sz="2400" dirty="0" smtClean="0"/>
              <a:t>capiscano </a:t>
            </a:r>
            <a:r>
              <a:rPr lang="it-IT" sz="2400" dirty="0" smtClean="0"/>
              <a:t>quante e quali opportunità ci sono nell’intraprendere il percorso di trasformazione tecnologica e digitale</a:t>
            </a:r>
            <a:r>
              <a:rPr lang="it-IT" sz="2400" dirty="0" smtClean="0"/>
              <a:t>.</a:t>
            </a:r>
          </a:p>
          <a:p>
            <a:pPr marL="0" indent="0" algn="just">
              <a:buNone/>
            </a:pPr>
            <a:r>
              <a:rPr lang="it-IT" sz="2400" dirty="0" smtClean="0"/>
              <a:t>Implementare </a:t>
            </a:r>
            <a:r>
              <a:rPr lang="it-IT" sz="2400" dirty="0" smtClean="0"/>
              <a:t>nuove tecnologie e digitalizzare i processi ci consentirà di rispondere prontamente ai cambiamenti del </a:t>
            </a:r>
            <a:r>
              <a:rPr lang="it-IT" sz="2400" dirty="0" smtClean="0"/>
              <a:t>mercato, e di essere </a:t>
            </a:r>
            <a:r>
              <a:rPr lang="it-IT" sz="2400" dirty="0" smtClean="0"/>
              <a:t>sempre competitivi.</a:t>
            </a:r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22" y="2100007"/>
            <a:ext cx="3779674" cy="28834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252728" y="361917"/>
            <a:ext cx="8677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Dare una risposta al cambiamento in corso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113759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6043" y="667434"/>
            <a:ext cx="10114844" cy="761031"/>
          </a:xfrm>
        </p:spPr>
        <p:txBody>
          <a:bodyPr/>
          <a:lstStyle/>
          <a:p>
            <a:r>
              <a:rPr lang="it-IT" dirty="0" smtClean="0"/>
              <a:t>Per informazioni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46042" y="2415222"/>
            <a:ext cx="10114845" cy="4351338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 smtClean="0"/>
              <a:t>Raffaello Saracino </a:t>
            </a:r>
          </a:p>
          <a:p>
            <a:pPr marL="0" indent="0" algn="ctr">
              <a:buNone/>
            </a:pPr>
            <a:r>
              <a:rPr lang="it-IT" sz="2000" dirty="0" smtClean="0"/>
              <a:t>Sales Account – IQC Srl</a:t>
            </a:r>
          </a:p>
          <a:p>
            <a:pPr marL="0" indent="0" algn="ctr">
              <a:buNone/>
            </a:pPr>
            <a:r>
              <a:rPr lang="it-IT" dirty="0" smtClean="0">
                <a:hlinkClick r:id="rId2"/>
              </a:rPr>
              <a:t>Commerciale@itaqua.it</a:t>
            </a:r>
            <a:r>
              <a:rPr lang="it-IT" dirty="0" smtClean="0"/>
              <a:t> / </a:t>
            </a:r>
            <a:r>
              <a:rPr lang="it-IT" dirty="0" smtClean="0">
                <a:hlinkClick r:id="rId3"/>
              </a:rPr>
              <a:t>raffaello@itaqua.it</a:t>
            </a: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Cell. 333 62 76 241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439" y="185676"/>
            <a:ext cx="2398341" cy="6858000"/>
          </a:xfrm>
          <a:prstGeom prst="rect">
            <a:avLst/>
          </a:prstGeom>
        </p:spPr>
      </p:pic>
      <p:sp>
        <p:nvSpPr>
          <p:cNvPr id="6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76547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030334" y="688896"/>
            <a:ext cx="8553785" cy="1389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7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dell’attenzione </a:t>
            </a:r>
            <a:endParaRPr lang="it-IT" sz="7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073" y="3939566"/>
            <a:ext cx="2014367" cy="2014367"/>
          </a:xfrm>
          <a:prstGeom prst="rect">
            <a:avLst/>
          </a:prstGeom>
        </p:spPr>
      </p:pic>
      <p:pic>
        <p:nvPicPr>
          <p:cNvPr id="8" name="Immagin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105" y="4526679"/>
            <a:ext cx="1626655" cy="1230481"/>
          </a:xfrm>
          <a:prstGeom prst="rect">
            <a:avLst/>
          </a:prstGeom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630583" y="6429182"/>
            <a:ext cx="10943627" cy="21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i="1" dirty="0" err="1" smtClean="0"/>
              <a:t>Webinar</a:t>
            </a:r>
            <a:r>
              <a:rPr lang="it-IT" sz="1800" i="1" dirty="0" smtClean="0"/>
              <a:t> </a:t>
            </a:r>
            <a:r>
              <a:rPr lang="it-IT" sz="1800" i="1" dirty="0"/>
              <a:t>«L’evoluzione digitale delle </a:t>
            </a:r>
            <a:r>
              <a:rPr lang="it-IT" sz="1800" i="1" dirty="0" err="1"/>
              <a:t>tintolavanderie</a:t>
            </a:r>
            <a:r>
              <a:rPr lang="it-IT" sz="1800" i="1" dirty="0"/>
              <a:t> nella «Transizione 4.0»: opportunità e </a:t>
            </a:r>
            <a:r>
              <a:rPr lang="it-IT" sz="1800" i="1" dirty="0" smtClean="0"/>
              <a:t>benefici» del 25/03/2021 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35" y="2172377"/>
            <a:ext cx="2890922" cy="289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1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5140</TotalTime>
  <Words>3007</Words>
  <Application>Microsoft Office PowerPoint</Application>
  <PresentationFormat>Widescreen</PresentationFormat>
  <Paragraphs>345</Paragraphs>
  <Slides>40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Presentazione standard di PowerPoint</vt:lpstr>
      <vt:lpstr>IQC – chi siamo</vt:lpstr>
      <vt:lpstr>IQC – chi siamo</vt:lpstr>
      <vt:lpstr>Presentazione standard di PowerPoint</vt:lpstr>
      <vt:lpstr>Programma</vt:lpstr>
      <vt:lpstr>Presentazione standard di PowerPoint</vt:lpstr>
      <vt:lpstr>Presentazione standard di PowerPoint</vt:lpstr>
      <vt:lpstr>Impresa 4.0</vt:lpstr>
      <vt:lpstr>Le tecnologie abilitanti</vt:lpstr>
      <vt:lpstr>Integrazione Orizzontale/Verticale</vt:lpstr>
      <vt:lpstr>Il ruolo del Cliente</vt:lpstr>
      <vt:lpstr>Vantaggi</vt:lpstr>
      <vt:lpstr>L’evoluzione digitale di beni strumentali e processi</vt:lpstr>
      <vt:lpstr>Presentazione standard di PowerPoint</vt:lpstr>
      <vt:lpstr>Presentazione standard di PowerPoint</vt:lpstr>
      <vt:lpstr>L’importanza di un Software di gestione</vt:lpstr>
      <vt:lpstr>Data Protection e Cyber Security</vt:lpstr>
      <vt:lpstr>Presentazione standard di PowerPoint</vt:lpstr>
      <vt:lpstr>Lavanderia La Milù - Un passo verso il futuro</vt:lpstr>
      <vt:lpstr>Piano Nazionale Transizione 4.0</vt:lpstr>
      <vt:lpstr>Presentazione standard di PowerPoint</vt:lpstr>
      <vt:lpstr>Aree Tematiche</vt:lpstr>
      <vt:lpstr>Beni Materiali 4.0</vt:lpstr>
      <vt:lpstr>5 Criteri obbligatori</vt:lpstr>
      <vt:lpstr>Credito d’imposta per investimenti in Beni Materiali 4.0</vt:lpstr>
      <vt:lpstr>Aspetti fondamentali</vt:lpstr>
      <vt:lpstr>Che cos’è l’interconnessione?</vt:lpstr>
      <vt:lpstr>Documentazione necessaria</vt:lpstr>
      <vt:lpstr>Simulazione di un investimento</vt:lpstr>
      <vt:lpstr>Ulteriore contributo</vt:lpstr>
      <vt:lpstr>Beni Immateriali 4.0</vt:lpstr>
      <vt:lpstr>Investimenti in Beni NON 4.0</vt:lpstr>
      <vt:lpstr>Formazione 4.0</vt:lpstr>
      <vt:lpstr>Credito d’imposta in Innovazione Tecnologica  Digitale  </vt:lpstr>
      <vt:lpstr>Il percorso di Qualifica della Tintolavanderia 4.0</vt:lpstr>
      <vt:lpstr>Presentazione standard di PowerPoint</vt:lpstr>
      <vt:lpstr>Presentazione standard di PowerPoint</vt:lpstr>
      <vt:lpstr>Presentazione standard di PowerPoint</vt:lpstr>
      <vt:lpstr>Per informazioni</vt:lpstr>
      <vt:lpstr>Presentazione standard di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Bonamici Denis</dc:creator>
  <cp:lastModifiedBy>Elena Sofia Safina</cp:lastModifiedBy>
  <cp:revision>597</cp:revision>
  <cp:lastPrinted>2018-01-10T18:43:07Z</cp:lastPrinted>
  <dcterms:created xsi:type="dcterms:W3CDTF">2014-07-16T15:18:11Z</dcterms:created>
  <dcterms:modified xsi:type="dcterms:W3CDTF">2021-03-25T10:07:00Z</dcterms:modified>
</cp:coreProperties>
</file>