
<file path=[Content_Types].xml><?xml version="1.0" encoding="utf-8"?>
<Types xmlns="http://schemas.openxmlformats.org/package/2006/content-types">
  <Default ContentType="application/x-fontdata" Extension="fntdata"/>
  <Default ContentType="image/jpeg" Extension="jpeg"/>
  <Default ContentType="image/png" Extension="png"/>
  <Default ContentType="application/vnd.openxmlformats-package.relationships+xml" Extension="rels"/>
  <Default ContentType="application/xml" Extension="xml"/>
  <Override ContentType="application/vnd.openxmlformats-officedocument.extended-properties+xml" PartName="/docProps/app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1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4.xml"/>
  <Override ContentType="application/vnd.openxmlformats-officedocument.presentationml.slide+xml" PartName="/ppt/slides/slide5.xml"/>
  <Override ContentType="application/vnd.openxmlformats-officedocument.presentationml.slide+xml" PartName="/ppt/slides/slide6.xml"/>
  <Override ContentType="application/vnd.openxmlformats-officedocument.presentationml.slide+xml" PartName="/ppt/slides/slide7.xml"/>
  <Override ContentType="application/vnd.openxmlformats-officedocument.presentationml.slide+xml" PartName="/ppt/slides/slide8.xml"/>
  <Override ContentType="application/vnd.openxmlformats-officedocument.presentationml.slide+xml" PartName="/ppt/slides/slide9.xml"/>
  <Override ContentType="application/vnd.openxmlformats-officedocument.presentationml.slide+xml" PartName="/ppt/slides/slide10.xml"/>
  <Override ContentType="application/vnd.openxmlformats-officedocument.presentationml.slide+xml" PartName="/ppt/slides/slide11.xml"/>
  <Override ContentType="application/vnd.openxmlformats-officedocument.presentationml.slide+xml" PartName="/ppt/slides/slide12.xml"/>
  <Override ContentType="application/vnd.openxmlformats-officedocument.presentationml.slide+xml" PartName="/ppt/slides/slide13.xml"/>
  <Override ContentType="application/vnd.openxmlformats-officedocument.presentationml.slide+xml" PartName="/ppt/slides/slide14.xml"/>
  <Override ContentType="application/vnd.openxmlformats-officedocument.presentationml.slide+xml" PartName="/ppt/slides/slide15.xml"/>
  <Override ContentType="application/vnd.openxmlformats-officedocument.presentationml.slide+xml" PartName="/ppt/slides/slide16.xml"/>
  <Override ContentType="application/vnd.openxmlformats-officedocument.presentationml.tableStyles+xml" PartName="/ppt/tableStyles.xml"/>
  <Override ContentType="application/vnd.openxmlformats-officedocument.theme+xml" PartName="/ppt/theme/theme1.xml"/>
  <Override ContentType="application/vnd.openxmlformats-officedocument.presentationml.viewProps+xml" PartName="/ppt/viewProps.xml"/>
</Types>
</file>

<file path=_rels/.rels><?xml version="1.0" encoding="UTF-8" standalone="yes"?><Relationships xmlns="http://schemas.openxmlformats.org/package/2006/relationships"><Relationship Id="rId1" Target="ppt/presentation.xml" Type="http://schemas.openxmlformats.org/officeDocument/2006/relationships/officeDocument"/><Relationship Id="rId2" Target="docProps/thumbnail.jpeg" Type="http://schemas.openxmlformats.org/package/2006/relationships/metadata/thumbnail"/><Relationship Id="rId3" Target="docProps/core.xml" Type="http://schemas.openxmlformats.org/package/2006/relationships/metadata/core-properties"/><Relationship Id="rId4" Target="docProps/app.xml" Type="http://schemas.openxmlformats.org/officeDocument/2006/relationships/extended-properties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embedTrueTypeFonts="true">
  <p:sldMasterIdLst>
    <p:sldMasterId id="2147483648" r:id="rId1"/>
  </p:sldMasterIdLst>
  <p:sldIdLst>
    <p:sldId id="256" r:id="rId18"/>
    <p:sldId id="257" r:id="rId19"/>
    <p:sldId id="258" r:id="rId20"/>
    <p:sldId id="259" r:id="rId21"/>
    <p:sldId id="260" r:id="rId22"/>
    <p:sldId id="261" r:id="rId23"/>
    <p:sldId id="262" r:id="rId24"/>
    <p:sldId id="263" r:id="rId25"/>
    <p:sldId id="264" r:id="rId26"/>
    <p:sldId id="265" r:id="rId27"/>
    <p:sldId id="266" r:id="rId28"/>
    <p:sldId id="267" r:id="rId29"/>
    <p:sldId id="268" r:id="rId30"/>
    <p:sldId id="269" r:id="rId31"/>
    <p:sldId id="270" r:id="rId32"/>
    <p:sldId id="271" r:id="rId33"/>
  </p:sldIdLst>
  <p:sldSz cx="18288000" cy="10287000"/>
  <p:notesSz cx="6858000" cy="9144000"/>
  <p:embeddedFontLst>
    <p:embeddedFont>
      <p:font typeface="Arimo" charset="1" panose="020B0604020202020204"/>
      <p:regular r:id="rId6"/>
    </p:embeddedFont>
    <p:embeddedFont>
      <p:font typeface="Arimo Bold" charset="1" panose="020B0704020202020204"/>
      <p:regular r:id="rId7"/>
    </p:embeddedFont>
    <p:embeddedFont>
      <p:font typeface="Arimo Italics" charset="1" panose="020B0604020202090204"/>
      <p:regular r:id="rId8"/>
    </p:embeddedFont>
    <p:embeddedFont>
      <p:font typeface="Arimo Bold Italics" charset="1" panose="020B0704020202090204"/>
      <p:regular r:id="rId9"/>
    </p:embeddedFont>
    <p:embeddedFont>
      <p:font typeface="Agrandir" charset="1" panose="00000500000000000000"/>
      <p:regular r:id="rId10"/>
    </p:embeddedFont>
    <p:embeddedFont>
      <p:font typeface="Agrandir Bold" charset="1" panose="00000800000000000000"/>
      <p:regular r:id="rId11"/>
    </p:embeddedFont>
    <p:embeddedFont>
      <p:font typeface="Agrandir Italics" charset="1" panose="00000500000000000000"/>
      <p:regular r:id="rId12"/>
    </p:embeddedFont>
    <p:embeddedFont>
      <p:font typeface="Agrandir Bold Italics" charset="1" panose="00000800000000000000"/>
      <p:regular r:id="rId13"/>
    </p:embeddedFont>
    <p:embeddedFont>
      <p:font typeface="Agrandir Grand" charset="1" panose="00000507000000000000"/>
      <p:regular r:id="rId14"/>
    </p:embeddedFont>
    <p:embeddedFont>
      <p:font typeface="Agrandir Grand Bold" charset="1" panose="00000807000000000000"/>
      <p:regular r:id="rId15"/>
    </p:embeddedFont>
    <p:embeddedFont>
      <p:font typeface="Agrandir Grand Italics" charset="1" panose="00000507000000000000"/>
      <p:regular r:id="rId16"/>
    </p:embeddedFont>
    <p:embeddedFont>
      <p:font typeface="Agrandir Grand Bold Italics" charset="1" panose="00000807000000000000"/>
      <p:regular r:id="rId17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74" d="100"/>
          <a:sy n="74" d="100"/>
        </p:scale>
        <p:origin x="-1092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<Relationships xmlns="http://schemas.openxmlformats.org/package/2006/relationships"><Relationship Id="rId1" Target="slideMasters/slideMaster1.xml" Type="http://schemas.openxmlformats.org/officeDocument/2006/relationships/slideMaster"/><Relationship Id="rId10" Target="fonts/font10.fntdata" Type="http://schemas.openxmlformats.org/officeDocument/2006/relationships/font"/><Relationship Id="rId11" Target="fonts/font11.fntdata" Type="http://schemas.openxmlformats.org/officeDocument/2006/relationships/font"/><Relationship Id="rId12" Target="fonts/font12.fntdata" Type="http://schemas.openxmlformats.org/officeDocument/2006/relationships/font"/><Relationship Id="rId13" Target="fonts/font13.fntdata" Type="http://schemas.openxmlformats.org/officeDocument/2006/relationships/font"/><Relationship Id="rId14" Target="fonts/font14.fntdata" Type="http://schemas.openxmlformats.org/officeDocument/2006/relationships/font"/><Relationship Id="rId15" Target="fonts/font15.fntdata" Type="http://schemas.openxmlformats.org/officeDocument/2006/relationships/font"/><Relationship Id="rId16" Target="fonts/font16.fntdata" Type="http://schemas.openxmlformats.org/officeDocument/2006/relationships/font"/><Relationship Id="rId17" Target="fonts/font17.fntdata" Type="http://schemas.openxmlformats.org/officeDocument/2006/relationships/font"/><Relationship Id="rId18" Target="slides/slide1.xml" Type="http://schemas.openxmlformats.org/officeDocument/2006/relationships/slide"/><Relationship Id="rId19" Target="slides/slide2.xml" Type="http://schemas.openxmlformats.org/officeDocument/2006/relationships/slide"/><Relationship Id="rId2" Target="presProps.xml" Type="http://schemas.openxmlformats.org/officeDocument/2006/relationships/presProps"/><Relationship Id="rId20" Target="slides/slide3.xml" Type="http://schemas.openxmlformats.org/officeDocument/2006/relationships/slide"/><Relationship Id="rId21" Target="slides/slide4.xml" Type="http://schemas.openxmlformats.org/officeDocument/2006/relationships/slide"/><Relationship Id="rId22" Target="slides/slide5.xml" Type="http://schemas.openxmlformats.org/officeDocument/2006/relationships/slide"/><Relationship Id="rId23" Target="slides/slide6.xml" Type="http://schemas.openxmlformats.org/officeDocument/2006/relationships/slide"/><Relationship Id="rId24" Target="slides/slide7.xml" Type="http://schemas.openxmlformats.org/officeDocument/2006/relationships/slide"/><Relationship Id="rId25" Target="slides/slide8.xml" Type="http://schemas.openxmlformats.org/officeDocument/2006/relationships/slide"/><Relationship Id="rId26" Target="slides/slide9.xml" Type="http://schemas.openxmlformats.org/officeDocument/2006/relationships/slide"/><Relationship Id="rId27" Target="slides/slide10.xml" Type="http://schemas.openxmlformats.org/officeDocument/2006/relationships/slide"/><Relationship Id="rId28" Target="slides/slide11.xml" Type="http://schemas.openxmlformats.org/officeDocument/2006/relationships/slide"/><Relationship Id="rId29" Target="slides/slide12.xml" Type="http://schemas.openxmlformats.org/officeDocument/2006/relationships/slide"/><Relationship Id="rId3" Target="viewProps.xml" Type="http://schemas.openxmlformats.org/officeDocument/2006/relationships/viewProps"/><Relationship Id="rId30" Target="slides/slide13.xml" Type="http://schemas.openxmlformats.org/officeDocument/2006/relationships/slide"/><Relationship Id="rId31" Target="slides/slide14.xml" Type="http://schemas.openxmlformats.org/officeDocument/2006/relationships/slide"/><Relationship Id="rId32" Target="slides/slide15.xml" Type="http://schemas.openxmlformats.org/officeDocument/2006/relationships/slide"/><Relationship Id="rId33" Target="slides/slide16.xml" Type="http://schemas.openxmlformats.org/officeDocument/2006/relationships/slide"/><Relationship Id="rId4" Target="theme/theme1.xml" Type="http://schemas.openxmlformats.org/officeDocument/2006/relationships/theme"/><Relationship Id="rId5" Target="tableStyles.xml" Type="http://schemas.openxmlformats.org/officeDocument/2006/relationships/tableStyles"/><Relationship Id="rId6" Target="fonts/font6.fntdata" Type="http://schemas.openxmlformats.org/officeDocument/2006/relationships/font"/><Relationship Id="rId7" Target="fonts/font7.fntdata" Type="http://schemas.openxmlformats.org/officeDocument/2006/relationships/font"/><Relationship Id="rId8" Target="fonts/font8.fntdata" Type="http://schemas.openxmlformats.org/officeDocument/2006/relationships/font"/><Relationship Id="rId9" Target="fonts/font9.fntdata" Type="http://schemas.openxmlformats.org/officeDocument/2006/relationships/font"/></Relationships>
</file>

<file path=ppt/slideLayouts/_rels/slideLayout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2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3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4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5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6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7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8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9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0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arget="../slideLayouts/slideLayout1.xml" Type="http://schemas.openxmlformats.org/officeDocument/2006/relationships/slideLayout"/><Relationship Id="rId10" Target="../slideLayouts/slideLayout10.xml" Type="http://schemas.openxmlformats.org/officeDocument/2006/relationships/slideLayout"/><Relationship Id="rId11" Target="../slideLayouts/slideLayout11.xml" Type="http://schemas.openxmlformats.org/officeDocument/2006/relationships/slideLayout"/><Relationship Id="rId12" Target="../theme/theme1.xml" Type="http://schemas.openxmlformats.org/officeDocument/2006/relationships/theme"/><Relationship Id="rId2" Target="../slideLayouts/slideLayout2.xml" Type="http://schemas.openxmlformats.org/officeDocument/2006/relationships/slideLayout"/><Relationship Id="rId3" Target="../slideLayouts/slideLayout3.xml" Type="http://schemas.openxmlformats.org/officeDocument/2006/relationships/slideLayout"/><Relationship Id="rId4" Target="../slideLayouts/slideLayout4.xml" Type="http://schemas.openxmlformats.org/officeDocument/2006/relationships/slideLayout"/><Relationship Id="rId5" Target="../slideLayouts/slideLayout5.xml" Type="http://schemas.openxmlformats.org/officeDocument/2006/relationships/slideLayout"/><Relationship Id="rId6" Target="../slideLayouts/slideLayout6.xml" Type="http://schemas.openxmlformats.org/officeDocument/2006/relationships/slideLayout"/><Relationship Id="rId7" Target="../slideLayouts/slideLayout7.xml" Type="http://schemas.openxmlformats.org/officeDocument/2006/relationships/slideLayout"/><Relationship Id="rId8" Target="../slideLayouts/slideLayout8.xml" Type="http://schemas.openxmlformats.org/officeDocument/2006/relationships/slideLayout"/><Relationship Id="rId9" Target="../slideLayouts/slideLayout9.xml" Type="http://schemas.openxmlformats.org/officeDocument/2006/relationships/slideLayout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2.png" Type="http://schemas.openxmlformats.org/officeDocument/2006/relationships/image"/><Relationship Id="rId4" Target="../media/image3.png" Type="http://schemas.openxmlformats.org/officeDocument/2006/relationships/image"/><Relationship Id="rId5" Target="../media/image4.png" Type="http://schemas.openxmlformats.org/officeDocument/2006/relationships/image"/><Relationship Id="rId6" Target="../media/image5.png" Type="http://schemas.openxmlformats.org/officeDocument/2006/relationships/image"/><Relationship Id="rId7" Target="../media/image6.png" Type="http://schemas.openxmlformats.org/officeDocument/2006/relationships/image"/><Relationship Id="rId8" Target="../media/image7.png" Type="http://schemas.openxmlformats.org/officeDocument/2006/relationships/image"/></Relationships>
</file>

<file path=ppt/slides/_rels/slide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7.png" Type="http://schemas.openxmlformats.org/officeDocument/2006/relationships/image"/><Relationship Id="rId3" Target="../media/image8.png" Type="http://schemas.openxmlformats.org/officeDocument/2006/relationships/image"/><Relationship Id="rId4" Target="../media/image9.png" Type="http://schemas.openxmlformats.org/officeDocument/2006/relationships/image"/><Relationship Id="rId5" Target="../media/image4.png" Type="http://schemas.openxmlformats.org/officeDocument/2006/relationships/image"/></Relationships>
</file>

<file path=ppt/slides/_rels/slide3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7.png" Type="http://schemas.openxmlformats.org/officeDocument/2006/relationships/image"/><Relationship Id="rId3" Target="../media/image8.png" Type="http://schemas.openxmlformats.org/officeDocument/2006/relationships/image"/><Relationship Id="rId4" Target="../media/image9.png" Type="http://schemas.openxmlformats.org/officeDocument/2006/relationships/image"/><Relationship Id="rId5" Target="../media/image4.png" Type="http://schemas.openxmlformats.org/officeDocument/2006/relationships/image"/></Relationships>
</file>

<file path=ppt/slides/_rels/slide4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0.png" Type="http://schemas.openxmlformats.org/officeDocument/2006/relationships/image"/><Relationship Id="rId3" Target="../media/image11.png" Type="http://schemas.openxmlformats.org/officeDocument/2006/relationships/image"/></Relationships>
</file>

<file path=ppt/slides/_rels/slide5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2.png" Type="http://schemas.openxmlformats.org/officeDocument/2006/relationships/image"/></Relationships>
</file>

<file path=ppt/slides/_rels/slide6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2.png" Type="http://schemas.openxmlformats.org/officeDocument/2006/relationships/image"/></Relationships>
</file>

<file path=ppt/slides/_rels/slide7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3.png" Type="http://schemas.openxmlformats.org/officeDocument/2006/relationships/image"/><Relationship Id="rId3" Target="../media/image5.png" Type="http://schemas.openxmlformats.org/officeDocument/2006/relationships/image"/><Relationship Id="rId4" Target="../media/image14.png" Type="http://schemas.openxmlformats.org/officeDocument/2006/relationships/image"/><Relationship Id="rId5" Target="../media/image15.png" Type="http://schemas.openxmlformats.org/officeDocument/2006/relationships/image"/></Relationships>
</file>

<file path=ppt/slides/_rels/slide8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3.png" Type="http://schemas.openxmlformats.org/officeDocument/2006/relationships/image"/><Relationship Id="rId3" Target="../media/image5.png" Type="http://schemas.openxmlformats.org/officeDocument/2006/relationships/image"/><Relationship Id="rId4" Target="../media/image14.png" Type="http://schemas.openxmlformats.org/officeDocument/2006/relationships/image"/><Relationship Id="rId5" Target="../media/image15.png" Type="http://schemas.openxmlformats.org/officeDocument/2006/relationships/image"/></Relationships>
</file>

<file path=ppt/slides/_rels/slide9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6.png" Type="http://schemas.openxmlformats.org/officeDocument/2006/relationships/image"/></Relationships>
</file>

<file path=ppt/slides/_rels/slide10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2.png" Type="http://schemas.openxmlformats.org/officeDocument/2006/relationships/image"/></Relationships>
</file>

<file path=ppt/slides/_rels/slide1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3.png" Type="http://schemas.openxmlformats.org/officeDocument/2006/relationships/image"/><Relationship Id="rId3" Target="../media/image5.png" Type="http://schemas.openxmlformats.org/officeDocument/2006/relationships/image"/><Relationship Id="rId4" Target="../media/image14.png" Type="http://schemas.openxmlformats.org/officeDocument/2006/relationships/image"/><Relationship Id="rId5" Target="../media/image15.png" Type="http://schemas.openxmlformats.org/officeDocument/2006/relationships/image"/></Relationships>
</file>

<file path=ppt/slides/_rels/slide1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/Relationships>
</file>

<file path=ppt/slides/_rels/slide13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7.png" Type="http://schemas.openxmlformats.org/officeDocument/2006/relationships/image"/><Relationship Id="rId3" Target="../media/image8.png" Type="http://schemas.openxmlformats.org/officeDocument/2006/relationships/image"/><Relationship Id="rId4" Target="../media/image9.png" Type="http://schemas.openxmlformats.org/officeDocument/2006/relationships/image"/><Relationship Id="rId5" Target="../media/image4.png" Type="http://schemas.openxmlformats.org/officeDocument/2006/relationships/image"/></Relationships>
</file>

<file path=ppt/slides/_rels/slide14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2.png" Type="http://schemas.openxmlformats.org/officeDocument/2006/relationships/image"/></Relationships>
</file>

<file path=ppt/slides/_rels/slide15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2.png" Type="http://schemas.openxmlformats.org/officeDocument/2006/relationships/image"/></Relationships>
</file>

<file path=ppt/slides/_rels/slide16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7.jpeg" Type="http://schemas.openxmlformats.org/officeDocument/2006/relationships/image"/><Relationship Id="rId3" Target="../media/image4.png" Type="http://schemas.openxmlformats.org/officeDocument/2006/relationships/image"/><Relationship Id="rId4" Target="../media/image9.png" Type="http://schemas.openxmlformats.org/officeDocument/2006/relationships/image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DF9E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name="Picture 2" id="2"/>
          <p:cNvPicPr>
            <a:picLocks noChangeAspect="true"/>
          </p:cNvPicPr>
          <p:nvPr/>
        </p:nvPicPr>
        <p:blipFill>
          <a:blip r:embed="rId2"/>
          <a:srcRect l="0" t="0" r="0" b="0"/>
          <a:stretch>
            <a:fillRect/>
          </a:stretch>
        </p:blipFill>
        <p:spPr>
          <a:xfrm flipH="false" flipV="false" rot="0">
            <a:off x="4273566" y="2154267"/>
            <a:ext cx="9759918" cy="6051149"/>
          </a:xfrm>
          <a:prstGeom prst="rect">
            <a:avLst/>
          </a:prstGeom>
        </p:spPr>
      </p:pic>
      <p:pic>
        <p:nvPicPr>
          <p:cNvPr name="Picture 3" id="3"/>
          <p:cNvPicPr>
            <a:picLocks noChangeAspect="true"/>
          </p:cNvPicPr>
          <p:nvPr/>
        </p:nvPicPr>
        <p:blipFill>
          <a:blip r:embed="rId3"/>
          <a:srcRect l="0" t="0" r="0" b="0"/>
          <a:stretch>
            <a:fillRect/>
          </a:stretch>
        </p:blipFill>
        <p:spPr>
          <a:xfrm flipH="false" flipV="false" rot="0">
            <a:off x="-2635877" y="5703279"/>
            <a:ext cx="4971331" cy="5546110"/>
          </a:xfrm>
          <a:prstGeom prst="rect">
            <a:avLst/>
          </a:prstGeom>
        </p:spPr>
      </p:pic>
      <p:pic>
        <p:nvPicPr>
          <p:cNvPr name="Picture 4" id="4"/>
          <p:cNvPicPr>
            <a:picLocks noChangeAspect="true"/>
          </p:cNvPicPr>
          <p:nvPr/>
        </p:nvPicPr>
        <p:blipFill>
          <a:blip r:embed="rId3"/>
          <a:srcRect l="0" t="0" r="0" b="0"/>
          <a:stretch>
            <a:fillRect/>
          </a:stretch>
        </p:blipFill>
        <p:spPr>
          <a:xfrm flipH="false" flipV="false" rot="0">
            <a:off x="15363327" y="-2147095"/>
            <a:ext cx="4971331" cy="5546110"/>
          </a:xfrm>
          <a:prstGeom prst="rect">
            <a:avLst/>
          </a:prstGeom>
        </p:spPr>
      </p:pic>
      <p:pic>
        <p:nvPicPr>
          <p:cNvPr name="Picture 5" id="5"/>
          <p:cNvPicPr>
            <a:picLocks noChangeAspect="true"/>
          </p:cNvPicPr>
          <p:nvPr/>
        </p:nvPicPr>
        <p:blipFill>
          <a:blip r:embed="rId4"/>
          <a:srcRect l="0" t="0" r="0" b="0"/>
          <a:stretch>
            <a:fillRect/>
          </a:stretch>
        </p:blipFill>
        <p:spPr>
          <a:xfrm flipH="false" flipV="false" rot="1730531">
            <a:off x="-319776" y="-75580"/>
            <a:ext cx="2696953" cy="2647917"/>
          </a:xfrm>
          <a:prstGeom prst="rect">
            <a:avLst/>
          </a:prstGeom>
        </p:spPr>
      </p:pic>
      <p:sp>
        <p:nvSpPr>
          <p:cNvPr name="TextBox 6" id="6"/>
          <p:cNvSpPr txBox="true"/>
          <p:nvPr/>
        </p:nvSpPr>
        <p:spPr>
          <a:xfrm rot="0">
            <a:off x="3307004" y="3261287"/>
            <a:ext cx="11673993" cy="414204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4400"/>
              </a:lnSpc>
            </a:pPr>
            <a:r>
              <a:rPr lang="en-US" sz="14400">
                <a:solidFill>
                  <a:srgbClr val="3D3D3D"/>
                </a:solidFill>
                <a:latin typeface="Agrandir Grand Bold"/>
              </a:rPr>
              <a:t>Lezione di Storia</a:t>
            </a:r>
          </a:p>
        </p:txBody>
      </p:sp>
      <p:pic>
        <p:nvPicPr>
          <p:cNvPr name="Picture 7" id="7"/>
          <p:cNvPicPr>
            <a:picLocks noChangeAspect="true"/>
          </p:cNvPicPr>
          <p:nvPr/>
        </p:nvPicPr>
        <p:blipFill>
          <a:blip r:embed="rId5"/>
          <a:srcRect l="0" t="0" r="0" b="0"/>
          <a:stretch>
            <a:fillRect/>
          </a:stretch>
        </p:blipFill>
        <p:spPr>
          <a:xfrm flipH="false" flipV="false" rot="0">
            <a:off x="1002712" y="8476334"/>
            <a:ext cx="2665483" cy="954727"/>
          </a:xfrm>
          <a:prstGeom prst="rect">
            <a:avLst/>
          </a:prstGeom>
        </p:spPr>
      </p:pic>
      <p:sp>
        <p:nvSpPr>
          <p:cNvPr name="TextBox 8" id="8"/>
          <p:cNvSpPr txBox="true"/>
          <p:nvPr/>
        </p:nvSpPr>
        <p:spPr>
          <a:xfrm rot="0">
            <a:off x="5490032" y="8615856"/>
            <a:ext cx="7307936" cy="5431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920"/>
              </a:lnSpc>
            </a:pPr>
            <a:r>
              <a:rPr lang="en-US" sz="2800" spc="420">
                <a:solidFill>
                  <a:srgbClr val="3D3D3D"/>
                </a:solidFill>
                <a:latin typeface="Agrandir"/>
              </a:rPr>
              <a:t>I.C. PACINOTTI - TORINO</a:t>
            </a:r>
          </a:p>
        </p:txBody>
      </p:sp>
      <p:pic>
        <p:nvPicPr>
          <p:cNvPr name="Picture 9" id="9"/>
          <p:cNvPicPr>
            <a:picLocks noChangeAspect="true"/>
          </p:cNvPicPr>
          <p:nvPr/>
        </p:nvPicPr>
        <p:blipFill>
          <a:blip r:embed="rId6"/>
          <a:srcRect l="0" t="0" r="0" b="0"/>
          <a:stretch>
            <a:fillRect/>
          </a:stretch>
        </p:blipFill>
        <p:spPr>
          <a:xfrm flipH="false" flipV="false" rot="0">
            <a:off x="15363327" y="7827033"/>
            <a:ext cx="3138018" cy="2618819"/>
          </a:xfrm>
          <a:prstGeom prst="rect">
            <a:avLst/>
          </a:prstGeom>
        </p:spPr>
      </p:pic>
      <p:pic>
        <p:nvPicPr>
          <p:cNvPr name="Picture 10" id="10"/>
          <p:cNvPicPr>
            <a:picLocks noChangeAspect="true"/>
          </p:cNvPicPr>
          <p:nvPr/>
        </p:nvPicPr>
        <p:blipFill>
          <a:blip r:embed="rId7"/>
          <a:srcRect l="0" t="0" r="0" b="0"/>
          <a:stretch>
            <a:fillRect/>
          </a:stretch>
        </p:blipFill>
        <p:spPr>
          <a:xfrm flipH="false" flipV="false" rot="-5648484">
            <a:off x="14410639" y="1575836"/>
            <a:ext cx="2226951" cy="1716776"/>
          </a:xfrm>
          <a:prstGeom prst="rect">
            <a:avLst/>
          </a:prstGeom>
        </p:spPr>
      </p:pic>
      <p:pic>
        <p:nvPicPr>
          <p:cNvPr name="Picture 11" id="11"/>
          <p:cNvPicPr>
            <a:picLocks noChangeAspect="true"/>
          </p:cNvPicPr>
          <p:nvPr/>
        </p:nvPicPr>
        <p:blipFill>
          <a:blip r:embed="rId8"/>
          <a:srcRect l="0" t="0" r="0" b="0"/>
          <a:stretch>
            <a:fillRect/>
          </a:stretch>
        </p:blipFill>
        <p:spPr>
          <a:xfrm flipH="false" flipV="false" rot="0">
            <a:off x="13781172" y="8853844"/>
            <a:ext cx="2679502" cy="940261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DF9E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1350419" y="3159012"/>
            <a:ext cx="8668099" cy="3968976"/>
            <a:chOff x="0" y="0"/>
            <a:chExt cx="6350000" cy="6350000"/>
          </a:xfrm>
        </p:grpSpPr>
        <p:sp>
          <p:nvSpPr>
            <p:cNvPr name="Freeform 3" id="3"/>
            <p:cNvSpPr/>
            <p:nvPr/>
          </p:nvSpPr>
          <p:spPr>
            <a:xfrm>
              <a:off x="14167" y="0"/>
              <a:ext cx="6321665" cy="6350000"/>
            </a:xfrm>
            <a:custGeom>
              <a:avLst/>
              <a:gdLst/>
              <a:ahLst/>
              <a:cxnLst/>
              <a:rect r="r" b="b" t="t" l="l"/>
              <a:pathLst>
                <a:path h="6350000" w="6321665">
                  <a:moveTo>
                    <a:pt x="3160833" y="0"/>
                  </a:moveTo>
                  <a:lnTo>
                    <a:pt x="3160833" y="0"/>
                  </a:lnTo>
                  <a:cubicBezTo>
                    <a:pt x="4908795" y="7817"/>
                    <a:pt x="6321666" y="1427021"/>
                    <a:pt x="6321666" y="3175000"/>
                  </a:cubicBezTo>
                  <a:cubicBezTo>
                    <a:pt x="6321666" y="4922979"/>
                    <a:pt x="4908795" y="6342183"/>
                    <a:pt x="3160833" y="6350000"/>
                  </a:cubicBezTo>
                  <a:cubicBezTo>
                    <a:pt x="1412871" y="6342183"/>
                    <a:pt x="0" y="4922979"/>
                    <a:pt x="0" y="3175000"/>
                  </a:cubicBezTo>
                  <a:cubicBezTo>
                    <a:pt x="0" y="1427021"/>
                    <a:pt x="1412871" y="7817"/>
                    <a:pt x="3160833" y="0"/>
                  </a:cubicBezTo>
                  <a:close/>
                </a:path>
              </a:pathLst>
            </a:custGeom>
            <a:solidFill>
              <a:srgbClr val="85CB71"/>
            </a:solidFill>
          </p:spPr>
        </p:sp>
      </p:grpSp>
      <p:sp>
        <p:nvSpPr>
          <p:cNvPr name="TextBox 4" id="4"/>
          <p:cNvSpPr txBox="true"/>
          <p:nvPr/>
        </p:nvSpPr>
        <p:spPr>
          <a:xfrm rot="0">
            <a:off x="1836121" y="4280535"/>
            <a:ext cx="7696695" cy="184053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6399"/>
              </a:lnSpc>
            </a:pPr>
            <a:r>
              <a:rPr lang="en-US" sz="6399">
                <a:solidFill>
                  <a:srgbClr val="3D3D3D"/>
                </a:solidFill>
                <a:latin typeface="Agrandir Grand Bold"/>
              </a:rPr>
              <a:t>I COMUNI MEDIEVALI</a:t>
            </a:r>
          </a:p>
        </p:txBody>
      </p:sp>
      <p:sp>
        <p:nvSpPr>
          <p:cNvPr name="TextBox 5" id="5"/>
          <p:cNvSpPr txBox="true"/>
          <p:nvPr/>
        </p:nvSpPr>
        <p:spPr>
          <a:xfrm rot="0">
            <a:off x="10509627" y="3654050"/>
            <a:ext cx="6331010" cy="270931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7200"/>
              </a:lnSpc>
            </a:pPr>
            <a:r>
              <a:rPr lang="en-US" sz="3600">
                <a:solidFill>
                  <a:srgbClr val="3D3D3D"/>
                </a:solidFill>
                <a:latin typeface="Agrandir Bold"/>
              </a:rPr>
              <a:t>QUANDO ?</a:t>
            </a:r>
          </a:p>
          <a:p>
            <a:pPr algn="ctr">
              <a:lnSpc>
                <a:spcPts val="7200"/>
              </a:lnSpc>
            </a:pPr>
            <a:r>
              <a:rPr lang="en-US" sz="3600">
                <a:solidFill>
                  <a:srgbClr val="3D3D3D"/>
                </a:solidFill>
                <a:latin typeface="Agrandir"/>
              </a:rPr>
              <a:t>NASCONO TRA XI E XII SECOLO</a:t>
            </a:r>
          </a:p>
        </p:txBody>
      </p:sp>
      <p:sp>
        <p:nvSpPr>
          <p:cNvPr name="TextBox 6" id="6"/>
          <p:cNvSpPr txBox="true"/>
          <p:nvPr/>
        </p:nvSpPr>
        <p:spPr>
          <a:xfrm rot="0">
            <a:off x="5490032" y="8981987"/>
            <a:ext cx="7307936" cy="27631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960"/>
              </a:lnSpc>
            </a:pPr>
            <a:r>
              <a:rPr lang="en-US" sz="1400" spc="210">
                <a:solidFill>
                  <a:srgbClr val="3D3D3D"/>
                </a:solidFill>
                <a:latin typeface="Agrandir"/>
              </a:rPr>
              <a:t>I.C. PACINOTTI</a:t>
            </a:r>
          </a:p>
        </p:txBody>
      </p:sp>
      <p:pic>
        <p:nvPicPr>
          <p:cNvPr name="Picture 7" id="7"/>
          <p:cNvPicPr>
            <a:picLocks noChangeAspect="true"/>
          </p:cNvPicPr>
          <p:nvPr/>
        </p:nvPicPr>
        <p:blipFill>
          <a:blip r:embed="rId2"/>
          <a:srcRect l="0" t="0" r="0" b="0"/>
          <a:stretch>
            <a:fillRect/>
          </a:stretch>
        </p:blipFill>
        <p:spPr>
          <a:xfrm flipH="false" flipV="false" rot="0">
            <a:off x="2375082" y="6631198"/>
            <a:ext cx="2831446" cy="993580"/>
          </a:xfrm>
          <a:prstGeom prst="rect">
            <a:avLst/>
          </a:prstGeom>
        </p:spPr>
      </p:pic>
      <p:pic>
        <p:nvPicPr>
          <p:cNvPr name="Picture 8" id="8"/>
          <p:cNvPicPr>
            <a:picLocks noChangeAspect="true"/>
          </p:cNvPicPr>
          <p:nvPr/>
        </p:nvPicPr>
        <p:blipFill>
          <a:blip r:embed="rId3"/>
          <a:srcRect l="0" t="0" r="0" b="0"/>
          <a:stretch>
            <a:fillRect/>
          </a:stretch>
        </p:blipFill>
        <p:spPr>
          <a:xfrm flipH="false" flipV="false" rot="0">
            <a:off x="7713247" y="2725810"/>
            <a:ext cx="2305271" cy="2250783"/>
          </a:xfrm>
          <a:prstGeom prst="rect">
            <a:avLst/>
          </a:prstGeom>
        </p:spPr>
      </p:pic>
      <p:pic>
        <p:nvPicPr>
          <p:cNvPr name="Picture 9" id="9"/>
          <p:cNvPicPr>
            <a:picLocks noChangeAspect="true"/>
          </p:cNvPicPr>
          <p:nvPr/>
        </p:nvPicPr>
        <p:blipFill>
          <a:blip r:embed="rId4"/>
          <a:srcRect l="0" t="0" r="0" b="0"/>
          <a:stretch>
            <a:fillRect/>
          </a:stretch>
        </p:blipFill>
        <p:spPr>
          <a:xfrm flipH="false" flipV="false" rot="1730531">
            <a:off x="15040859" y="-408376"/>
            <a:ext cx="2696953" cy="2647917"/>
          </a:xfrm>
          <a:prstGeom prst="rect">
            <a:avLst/>
          </a:prstGeom>
        </p:spPr>
      </p:pic>
      <p:pic>
        <p:nvPicPr>
          <p:cNvPr name="Picture 10" id="10"/>
          <p:cNvPicPr>
            <a:picLocks noChangeAspect="true"/>
          </p:cNvPicPr>
          <p:nvPr/>
        </p:nvPicPr>
        <p:blipFill>
          <a:blip r:embed="rId5"/>
          <a:srcRect l="0" t="0" r="0" b="0"/>
          <a:stretch>
            <a:fillRect/>
          </a:stretch>
        </p:blipFill>
        <p:spPr>
          <a:xfrm flipH="false" flipV="false" rot="-2183370">
            <a:off x="15599192" y="8322371"/>
            <a:ext cx="2665483" cy="954727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DF9E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1350419" y="3159012"/>
            <a:ext cx="8668099" cy="3968976"/>
            <a:chOff x="0" y="0"/>
            <a:chExt cx="6350000" cy="6350000"/>
          </a:xfrm>
        </p:grpSpPr>
        <p:sp>
          <p:nvSpPr>
            <p:cNvPr name="Freeform 3" id="3"/>
            <p:cNvSpPr/>
            <p:nvPr/>
          </p:nvSpPr>
          <p:spPr>
            <a:xfrm>
              <a:off x="14167" y="0"/>
              <a:ext cx="6321665" cy="6350000"/>
            </a:xfrm>
            <a:custGeom>
              <a:avLst/>
              <a:gdLst/>
              <a:ahLst/>
              <a:cxnLst/>
              <a:rect r="r" b="b" t="t" l="l"/>
              <a:pathLst>
                <a:path h="6350000" w="6321665">
                  <a:moveTo>
                    <a:pt x="3160833" y="0"/>
                  </a:moveTo>
                  <a:lnTo>
                    <a:pt x="3160833" y="0"/>
                  </a:lnTo>
                  <a:cubicBezTo>
                    <a:pt x="4908795" y="7817"/>
                    <a:pt x="6321666" y="1427021"/>
                    <a:pt x="6321666" y="3175000"/>
                  </a:cubicBezTo>
                  <a:cubicBezTo>
                    <a:pt x="6321666" y="4922979"/>
                    <a:pt x="4908795" y="6342183"/>
                    <a:pt x="3160833" y="6350000"/>
                  </a:cubicBezTo>
                  <a:cubicBezTo>
                    <a:pt x="1412871" y="6342183"/>
                    <a:pt x="0" y="4922979"/>
                    <a:pt x="0" y="3175000"/>
                  </a:cubicBezTo>
                  <a:cubicBezTo>
                    <a:pt x="0" y="1427021"/>
                    <a:pt x="1412871" y="7817"/>
                    <a:pt x="3160833" y="0"/>
                  </a:cubicBezTo>
                  <a:close/>
                </a:path>
              </a:pathLst>
            </a:custGeom>
            <a:solidFill>
              <a:srgbClr val="85CB71"/>
            </a:solidFill>
          </p:spPr>
        </p:sp>
      </p:grpSp>
      <p:sp>
        <p:nvSpPr>
          <p:cNvPr name="TextBox 4" id="4"/>
          <p:cNvSpPr txBox="true"/>
          <p:nvPr/>
        </p:nvSpPr>
        <p:spPr>
          <a:xfrm rot="0">
            <a:off x="1836121" y="4280535"/>
            <a:ext cx="7696695" cy="184053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6399"/>
              </a:lnSpc>
            </a:pPr>
            <a:r>
              <a:rPr lang="en-US" sz="6399">
                <a:solidFill>
                  <a:srgbClr val="3D3D3D"/>
                </a:solidFill>
                <a:latin typeface="Agrandir Grand Bold"/>
              </a:rPr>
              <a:t>I COMUNI MEDIEVALI</a:t>
            </a:r>
          </a:p>
        </p:txBody>
      </p:sp>
      <p:sp>
        <p:nvSpPr>
          <p:cNvPr name="TextBox 5" id="5"/>
          <p:cNvSpPr txBox="true"/>
          <p:nvPr/>
        </p:nvSpPr>
        <p:spPr>
          <a:xfrm rot="0">
            <a:off x="11057830" y="1840726"/>
            <a:ext cx="5782807" cy="645345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6400"/>
              </a:lnSpc>
            </a:pPr>
            <a:r>
              <a:rPr lang="en-US" sz="3200">
                <a:solidFill>
                  <a:srgbClr val="3D3D3D"/>
                </a:solidFill>
                <a:latin typeface="Agrandir Bold"/>
              </a:rPr>
              <a:t>DOVE?</a:t>
            </a:r>
          </a:p>
          <a:p>
            <a:pPr algn="ctr">
              <a:lnSpc>
                <a:spcPts val="6400"/>
              </a:lnSpc>
            </a:pPr>
            <a:r>
              <a:rPr lang="en-US" sz="3200">
                <a:solidFill>
                  <a:srgbClr val="3D3D3D"/>
                </a:solidFill>
                <a:latin typeface="Agrandir Bold"/>
              </a:rPr>
              <a:t> </a:t>
            </a:r>
            <a:r>
              <a:rPr lang="en-US" sz="3200">
                <a:solidFill>
                  <a:srgbClr val="3D3D3D"/>
                </a:solidFill>
                <a:latin typeface="Agrandir"/>
              </a:rPr>
              <a:t>- CENTRO E NORD ITALIA</a:t>
            </a:r>
          </a:p>
          <a:p>
            <a:pPr algn="ctr">
              <a:lnSpc>
                <a:spcPts val="6400"/>
              </a:lnSpc>
            </a:pPr>
            <a:r>
              <a:rPr lang="en-US" sz="3200">
                <a:solidFill>
                  <a:srgbClr val="3D3D3D"/>
                </a:solidFill>
                <a:latin typeface="Agrandir"/>
              </a:rPr>
              <a:t> - FIANDRE</a:t>
            </a:r>
          </a:p>
          <a:p>
            <a:pPr algn="ctr">
              <a:lnSpc>
                <a:spcPts val="6399"/>
              </a:lnSpc>
            </a:pPr>
            <a:r>
              <a:rPr lang="en-US" sz="3200">
                <a:solidFill>
                  <a:srgbClr val="3D3D3D"/>
                </a:solidFill>
                <a:latin typeface="Agrandir"/>
              </a:rPr>
              <a:t> - GERMANIA</a:t>
            </a:r>
          </a:p>
          <a:p>
            <a:pPr algn="ctr">
              <a:lnSpc>
                <a:spcPts val="6399"/>
              </a:lnSpc>
            </a:pPr>
            <a:r>
              <a:rPr lang="en-US" sz="3199">
                <a:solidFill>
                  <a:srgbClr val="3D3D3D"/>
                </a:solidFill>
                <a:latin typeface="Agrandir Bold"/>
              </a:rPr>
              <a:t>PERCHE' PROPRIO QUI?</a:t>
            </a:r>
          </a:p>
          <a:p>
            <a:pPr algn="ctr">
              <a:lnSpc>
                <a:spcPts val="6400"/>
              </a:lnSpc>
            </a:pPr>
            <a:r>
              <a:rPr lang="en-US" sz="3199">
                <a:solidFill>
                  <a:srgbClr val="3D3D3D"/>
                </a:solidFill>
                <a:latin typeface="Agrandir"/>
              </a:rPr>
              <a:t>IN QUESTE REGIONI NON C'E' UN FORTE POTERE CENTRALE</a:t>
            </a:r>
          </a:p>
        </p:txBody>
      </p:sp>
      <p:sp>
        <p:nvSpPr>
          <p:cNvPr name="TextBox 6" id="6"/>
          <p:cNvSpPr txBox="true"/>
          <p:nvPr/>
        </p:nvSpPr>
        <p:spPr>
          <a:xfrm rot="0">
            <a:off x="5490032" y="8981987"/>
            <a:ext cx="7307936" cy="27631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960"/>
              </a:lnSpc>
            </a:pPr>
            <a:r>
              <a:rPr lang="en-US" sz="1400" spc="210">
                <a:solidFill>
                  <a:srgbClr val="3D3D3D"/>
                </a:solidFill>
                <a:latin typeface="Agrandir"/>
              </a:rPr>
              <a:t>I.C. PACINOTTI</a:t>
            </a:r>
          </a:p>
        </p:txBody>
      </p:sp>
      <p:pic>
        <p:nvPicPr>
          <p:cNvPr name="Picture 7" id="7"/>
          <p:cNvPicPr>
            <a:picLocks noChangeAspect="true"/>
          </p:cNvPicPr>
          <p:nvPr/>
        </p:nvPicPr>
        <p:blipFill>
          <a:blip r:embed="rId2"/>
          <a:srcRect l="0" t="0" r="0" b="0"/>
          <a:stretch>
            <a:fillRect/>
          </a:stretch>
        </p:blipFill>
        <p:spPr>
          <a:xfrm flipH="false" flipV="false" rot="0">
            <a:off x="2375082" y="6631198"/>
            <a:ext cx="2831446" cy="993580"/>
          </a:xfrm>
          <a:prstGeom prst="rect">
            <a:avLst/>
          </a:prstGeom>
        </p:spPr>
      </p:pic>
      <p:pic>
        <p:nvPicPr>
          <p:cNvPr name="Picture 8" id="8"/>
          <p:cNvPicPr>
            <a:picLocks noChangeAspect="true"/>
          </p:cNvPicPr>
          <p:nvPr/>
        </p:nvPicPr>
        <p:blipFill>
          <a:blip r:embed="rId3"/>
          <a:srcRect l="0" t="0" r="0" b="0"/>
          <a:stretch>
            <a:fillRect/>
          </a:stretch>
        </p:blipFill>
        <p:spPr>
          <a:xfrm flipH="false" flipV="false" rot="0">
            <a:off x="7713247" y="2725810"/>
            <a:ext cx="2305271" cy="2250783"/>
          </a:xfrm>
          <a:prstGeom prst="rect">
            <a:avLst/>
          </a:prstGeom>
        </p:spPr>
      </p:pic>
      <p:pic>
        <p:nvPicPr>
          <p:cNvPr name="Picture 9" id="9"/>
          <p:cNvPicPr>
            <a:picLocks noChangeAspect="true"/>
          </p:cNvPicPr>
          <p:nvPr/>
        </p:nvPicPr>
        <p:blipFill>
          <a:blip r:embed="rId4"/>
          <a:srcRect l="0" t="0" r="0" b="0"/>
          <a:stretch>
            <a:fillRect/>
          </a:stretch>
        </p:blipFill>
        <p:spPr>
          <a:xfrm flipH="false" flipV="false" rot="1730531">
            <a:off x="15040859" y="-408376"/>
            <a:ext cx="2696953" cy="2647917"/>
          </a:xfrm>
          <a:prstGeom prst="rect">
            <a:avLst/>
          </a:prstGeom>
        </p:spPr>
      </p:pic>
      <p:pic>
        <p:nvPicPr>
          <p:cNvPr name="Picture 10" id="10"/>
          <p:cNvPicPr>
            <a:picLocks noChangeAspect="true"/>
          </p:cNvPicPr>
          <p:nvPr/>
        </p:nvPicPr>
        <p:blipFill>
          <a:blip r:embed="rId5"/>
          <a:srcRect l="0" t="0" r="0" b="0"/>
          <a:stretch>
            <a:fillRect/>
          </a:stretch>
        </p:blipFill>
        <p:spPr>
          <a:xfrm flipH="false" flipV="false" rot="-2183370">
            <a:off x="15599192" y="8322371"/>
            <a:ext cx="2665483" cy="954727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DF9E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4543283" y="414860"/>
            <a:ext cx="9201434" cy="9758306"/>
            <a:chOff x="0" y="0"/>
            <a:chExt cx="12268579" cy="13011075"/>
          </a:xfrm>
        </p:grpSpPr>
        <p:sp>
          <p:nvSpPr>
            <p:cNvPr name="TextBox 3" id="3"/>
            <p:cNvSpPr txBox="true"/>
            <p:nvPr/>
          </p:nvSpPr>
          <p:spPr>
            <a:xfrm rot="0">
              <a:off x="0" y="-66675"/>
              <a:ext cx="12268579" cy="2618488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6905"/>
                </a:lnSpc>
              </a:pPr>
              <a:r>
                <a:rPr lang="en-US" sz="6905">
                  <a:solidFill>
                    <a:srgbClr val="3D3D3D"/>
                  </a:solidFill>
                  <a:latin typeface="Agrandir Grand Bold"/>
                </a:rPr>
                <a:t>COME NASCONO?</a:t>
              </a:r>
            </a:p>
          </p:txBody>
        </p:sp>
        <p:sp>
          <p:nvSpPr>
            <p:cNvPr name="TextBox 4" id="4"/>
            <p:cNvSpPr txBox="true"/>
            <p:nvPr/>
          </p:nvSpPr>
          <p:spPr>
            <a:xfrm rot="0">
              <a:off x="0" y="2961680"/>
              <a:ext cx="12268579" cy="4036162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4833"/>
                </a:lnSpc>
              </a:pPr>
              <a:r>
                <a:rPr lang="en-US" sz="3020">
                  <a:solidFill>
                    <a:srgbClr val="3D3D3D"/>
                  </a:solidFill>
                  <a:latin typeface="Agrandir"/>
                </a:rPr>
                <a:t> - LE INNOVAZIONI IN AGRICOLTURA PERMETTONO DI PRODURRE DI PIU'</a:t>
              </a:r>
            </a:p>
            <a:p>
              <a:pPr algn="ctr">
                <a:lnSpc>
                  <a:spcPts val="4833"/>
                </a:lnSpc>
              </a:pPr>
              <a:r>
                <a:rPr lang="en-US" sz="3020">
                  <a:solidFill>
                    <a:srgbClr val="3D3D3D"/>
                  </a:solidFill>
                  <a:latin typeface="Agrandir"/>
                </a:rPr>
                <a:t> - I BENI IN ECCESSO VENGONO VENDUTI NEI MERCATI</a:t>
              </a:r>
            </a:p>
            <a:p>
              <a:pPr algn="ctr">
                <a:lnSpc>
                  <a:spcPts val="4833"/>
                </a:lnSpc>
              </a:pPr>
              <a:r>
                <a:rPr lang="en-US" sz="3020">
                  <a:solidFill>
                    <a:srgbClr val="3D3D3D"/>
                  </a:solidFill>
                  <a:latin typeface="Agrandir"/>
                </a:rPr>
                <a:t> - INTORNO AI MERCATI SI SVILUPPANO I BORGHI</a:t>
              </a:r>
            </a:p>
          </p:txBody>
        </p:sp>
        <p:sp>
          <p:nvSpPr>
            <p:cNvPr name="TextBox 5" id="5"/>
            <p:cNvSpPr txBox="true"/>
            <p:nvPr/>
          </p:nvSpPr>
          <p:spPr>
            <a:xfrm rot="0">
              <a:off x="2230273" y="9781160"/>
              <a:ext cx="7808033" cy="3229915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4833"/>
                </a:lnSpc>
              </a:pPr>
              <a:r>
                <a:rPr lang="en-US" sz="3020">
                  <a:solidFill>
                    <a:srgbClr val="3D3D3D"/>
                  </a:solidFill>
                  <a:latin typeface="Agrandir"/>
                </a:rPr>
                <a:t>GLI ABITANTI DEI BORGHI PRENDONO IL NOME DI </a:t>
              </a:r>
              <a:r>
                <a:rPr lang="en-US" sz="3020">
                  <a:solidFill>
                    <a:srgbClr val="3D3D3D"/>
                  </a:solidFill>
                  <a:latin typeface="Agrandir Bold"/>
                </a:rPr>
                <a:t>BORGHESI</a:t>
              </a:r>
              <a:r>
                <a:rPr lang="en-US" sz="3020">
                  <a:solidFill>
                    <a:srgbClr val="3D3D3D"/>
                  </a:solidFill>
                  <a:latin typeface="Agrandir"/>
                </a:rPr>
                <a:t> E DIVENTANO SEMPRE PIU' RICCHI E INFLUENTI</a:t>
              </a:r>
            </a:p>
          </p:txBody>
        </p:sp>
        <p:sp>
          <p:nvSpPr>
            <p:cNvPr name="TextBox 6" id="6"/>
            <p:cNvSpPr txBox="true"/>
            <p:nvPr/>
          </p:nvSpPr>
          <p:spPr>
            <a:xfrm rot="0">
              <a:off x="2230273" y="7768513"/>
              <a:ext cx="7808033" cy="1714286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 marL="0" indent="0" lvl="1">
                <a:lnSpc>
                  <a:spcPts val="3366"/>
                </a:lnSpc>
                <a:spcBef>
                  <a:spcPct val="0"/>
                </a:spcBef>
              </a:pPr>
              <a:r>
                <a:rPr lang="en-US" sz="2589">
                  <a:solidFill>
                    <a:srgbClr val="3D3D3D"/>
                  </a:solidFill>
                  <a:latin typeface="Agrandir Grand Bold"/>
                </a:rPr>
                <a:t>NEI BORGHI NASCONO NUOVI MESTIERI: ARTIGIANO E MERCANTE</a:t>
              </a:r>
            </a:p>
          </p:txBody>
        </p:sp>
      </p:grpSp>
      <p:pic>
        <p:nvPicPr>
          <p:cNvPr name="Picture 7" id="7"/>
          <p:cNvPicPr>
            <a:picLocks noChangeAspect="true"/>
          </p:cNvPicPr>
          <p:nvPr/>
        </p:nvPicPr>
        <p:blipFill>
          <a:blip r:embed="rId2"/>
          <a:srcRect l="0" t="0" r="0" b="0"/>
          <a:stretch>
            <a:fillRect/>
          </a:stretch>
        </p:blipFill>
        <p:spPr>
          <a:xfrm flipH="false" flipV="false" rot="0">
            <a:off x="-1210346" y="1028700"/>
            <a:ext cx="3823271" cy="4265313"/>
          </a:xfrm>
          <a:prstGeom prst="rect">
            <a:avLst/>
          </a:prstGeom>
        </p:spPr>
      </p:pic>
      <p:pic>
        <p:nvPicPr>
          <p:cNvPr name="Picture 8" id="8"/>
          <p:cNvPicPr>
            <a:picLocks noChangeAspect="true"/>
          </p:cNvPicPr>
          <p:nvPr/>
        </p:nvPicPr>
        <p:blipFill>
          <a:blip r:embed="rId3"/>
          <a:srcRect l="0" t="0" r="0" b="0"/>
          <a:stretch>
            <a:fillRect/>
          </a:stretch>
        </p:blipFill>
        <p:spPr>
          <a:xfrm flipH="false" flipV="false" rot="0">
            <a:off x="16130989" y="6564611"/>
            <a:ext cx="3138018" cy="2618819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DF9E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name="Picture 2" id="2"/>
          <p:cNvPicPr>
            <a:picLocks noChangeAspect="true"/>
          </p:cNvPicPr>
          <p:nvPr/>
        </p:nvPicPr>
        <p:blipFill>
          <a:blip r:embed="rId2"/>
          <a:srcRect l="0" t="0" r="0" b="0"/>
          <a:stretch>
            <a:fillRect/>
          </a:stretch>
        </p:blipFill>
        <p:spPr>
          <a:xfrm flipH="false" flipV="false" rot="0">
            <a:off x="868758" y="2437796"/>
            <a:ext cx="8189533" cy="5077511"/>
          </a:xfrm>
          <a:prstGeom prst="rect">
            <a:avLst/>
          </a:prstGeom>
        </p:spPr>
      </p:pic>
      <p:sp>
        <p:nvSpPr>
          <p:cNvPr name="TextBox 3" id="3"/>
          <p:cNvSpPr txBox="true"/>
          <p:nvPr/>
        </p:nvSpPr>
        <p:spPr>
          <a:xfrm rot="0">
            <a:off x="442424" y="3585573"/>
            <a:ext cx="8857212" cy="304102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6400"/>
              </a:lnSpc>
            </a:pPr>
            <a:r>
              <a:rPr lang="en-US" sz="6400">
                <a:solidFill>
                  <a:srgbClr val="3D3D3D"/>
                </a:solidFill>
                <a:latin typeface="Agrandir Grand Bold"/>
              </a:rPr>
              <a:t>Cosa vogliono i comuni?</a:t>
            </a:r>
          </a:p>
          <a:p>
            <a:pPr algn="ctr">
              <a:lnSpc>
                <a:spcPts val="4800"/>
              </a:lnSpc>
            </a:pPr>
            <a:r>
              <a:rPr lang="en-US" sz="4800">
                <a:solidFill>
                  <a:srgbClr val="3D3D3D"/>
                </a:solidFill>
                <a:latin typeface="Agrandir Grand Bold"/>
              </a:rPr>
              <a:t>Vogliono AUTOGOVERNARSI</a:t>
            </a:r>
          </a:p>
        </p:txBody>
      </p:sp>
      <p:sp>
        <p:nvSpPr>
          <p:cNvPr name="TextBox 4" id="4"/>
          <p:cNvSpPr txBox="true"/>
          <p:nvPr/>
        </p:nvSpPr>
        <p:spPr>
          <a:xfrm rot="0">
            <a:off x="10086582" y="2742101"/>
            <a:ext cx="7172718" cy="469802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120"/>
              </a:lnSpc>
            </a:pPr>
            <a:r>
              <a:rPr lang="en-US" sz="2400">
                <a:solidFill>
                  <a:srgbClr val="3D3D3D"/>
                </a:solidFill>
                <a:latin typeface="Agrandir Grand Bold"/>
              </a:rPr>
              <a:t> - ELEGGERE I PROPRI      RAPPRESENTANTI </a:t>
            </a:r>
          </a:p>
          <a:p>
            <a:pPr algn="ctr">
              <a:lnSpc>
                <a:spcPts val="3120"/>
              </a:lnSpc>
            </a:pPr>
            <a:r>
              <a:rPr lang="en-US" sz="2400">
                <a:solidFill>
                  <a:srgbClr val="3D3D3D"/>
                </a:solidFill>
                <a:latin typeface="Agrandir Grand Bold"/>
              </a:rPr>
              <a:t> </a:t>
            </a:r>
          </a:p>
          <a:p>
            <a:pPr algn="ctr">
              <a:lnSpc>
                <a:spcPts val="3120"/>
              </a:lnSpc>
            </a:pPr>
            <a:r>
              <a:rPr lang="en-US" sz="2400">
                <a:solidFill>
                  <a:srgbClr val="3D3D3D"/>
                </a:solidFill>
                <a:latin typeface="Agrandir Grand Bold"/>
              </a:rPr>
              <a:t> - AMMINISTRARE LA GIUSTIZIA</a:t>
            </a:r>
          </a:p>
          <a:p>
            <a:pPr algn="ctr">
              <a:lnSpc>
                <a:spcPts val="3120"/>
              </a:lnSpc>
            </a:pPr>
          </a:p>
          <a:p>
            <a:pPr algn="ctr">
              <a:lnSpc>
                <a:spcPts val="3120"/>
              </a:lnSpc>
            </a:pPr>
            <a:r>
              <a:rPr lang="en-US" sz="2400">
                <a:solidFill>
                  <a:srgbClr val="3D3D3D"/>
                </a:solidFill>
                <a:latin typeface="Agrandir Grand Bold"/>
              </a:rPr>
              <a:t> - ESSERE LIBERI DI COMMERCIARE</a:t>
            </a:r>
          </a:p>
          <a:p>
            <a:pPr algn="ctr">
              <a:lnSpc>
                <a:spcPts val="3120"/>
              </a:lnSpc>
            </a:pPr>
          </a:p>
          <a:p>
            <a:pPr algn="ctr">
              <a:lnSpc>
                <a:spcPts val="3120"/>
              </a:lnSpc>
            </a:pPr>
            <a:r>
              <a:rPr lang="en-US" sz="2400">
                <a:solidFill>
                  <a:srgbClr val="3D3D3D"/>
                </a:solidFill>
                <a:latin typeface="Agrandir Grand Bold"/>
              </a:rPr>
              <a:t> - BATTERE MONETA</a:t>
            </a:r>
          </a:p>
          <a:p>
            <a:pPr algn="ctr">
              <a:lnSpc>
                <a:spcPts val="3120"/>
              </a:lnSpc>
            </a:pPr>
          </a:p>
          <a:p>
            <a:pPr algn="ctr">
              <a:lnSpc>
                <a:spcPts val="3120"/>
              </a:lnSpc>
            </a:pPr>
            <a:r>
              <a:rPr lang="en-US" sz="2400">
                <a:solidFill>
                  <a:srgbClr val="3D3D3D"/>
                </a:solidFill>
                <a:latin typeface="Agrandir Grand Bold"/>
              </a:rPr>
              <a:t> - RISCUOTERE LE TASSE</a:t>
            </a:r>
          </a:p>
          <a:p>
            <a:pPr algn="ctr">
              <a:lnSpc>
                <a:spcPts val="3120"/>
              </a:lnSpc>
            </a:pPr>
          </a:p>
          <a:p>
            <a:pPr algn="ctr" marL="0" indent="0" lvl="1">
              <a:lnSpc>
                <a:spcPts val="3120"/>
              </a:lnSpc>
              <a:spcBef>
                <a:spcPct val="0"/>
              </a:spcBef>
            </a:pPr>
            <a:r>
              <a:rPr lang="en-US" sz="2400">
                <a:solidFill>
                  <a:srgbClr val="3D3D3D"/>
                </a:solidFill>
                <a:latin typeface="Agrandir Grand Bold"/>
              </a:rPr>
              <a:t> - AVERE IL PROPRIO ESERCITO</a:t>
            </a:r>
          </a:p>
        </p:txBody>
      </p:sp>
    </p:spTree>
  </p:cSld>
  <p:clrMapOvr>
    <a:masterClrMapping/>
  </p:clrMapOvr>
</p:sld>
</file>

<file path=ppt/slides/slide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DF9E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name="Picture 2" id="2"/>
          <p:cNvPicPr>
            <a:picLocks noChangeAspect="true"/>
          </p:cNvPicPr>
          <p:nvPr/>
        </p:nvPicPr>
        <p:blipFill>
          <a:blip r:embed="rId2"/>
          <a:srcRect l="0" t="0" r="0" b="0"/>
          <a:stretch>
            <a:fillRect/>
          </a:stretch>
        </p:blipFill>
        <p:spPr>
          <a:xfrm flipH="false" flipV="false" rot="0">
            <a:off x="868758" y="2437796"/>
            <a:ext cx="8189533" cy="5077511"/>
          </a:xfrm>
          <a:prstGeom prst="rect">
            <a:avLst/>
          </a:prstGeom>
        </p:spPr>
      </p:pic>
      <p:sp>
        <p:nvSpPr>
          <p:cNvPr name="TextBox 3" id="3"/>
          <p:cNvSpPr txBox="true"/>
          <p:nvPr/>
        </p:nvSpPr>
        <p:spPr>
          <a:xfrm rot="0">
            <a:off x="442424" y="4181053"/>
            <a:ext cx="8857212" cy="185005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6400"/>
              </a:lnSpc>
            </a:pPr>
            <a:r>
              <a:rPr lang="en-US" sz="6400">
                <a:solidFill>
                  <a:srgbClr val="3D3D3D"/>
                </a:solidFill>
                <a:latin typeface="Agrandir Grand Bold"/>
              </a:rPr>
              <a:t>CI RIESCONO?</a:t>
            </a:r>
          </a:p>
          <a:p>
            <a:pPr algn="ctr">
              <a:lnSpc>
                <a:spcPts val="6400"/>
              </a:lnSpc>
            </a:pPr>
            <a:r>
              <a:rPr lang="en-US" sz="6400">
                <a:solidFill>
                  <a:srgbClr val="3D3D3D"/>
                </a:solidFill>
                <a:latin typeface="Agrandir Grand Bold"/>
              </a:rPr>
              <a:t>SI!!!!</a:t>
            </a:r>
          </a:p>
        </p:txBody>
      </p:sp>
      <p:grpSp>
        <p:nvGrpSpPr>
          <p:cNvPr name="Group 4" id="4"/>
          <p:cNvGrpSpPr/>
          <p:nvPr/>
        </p:nvGrpSpPr>
        <p:grpSpPr>
          <a:xfrm rot="0">
            <a:off x="9058291" y="3328472"/>
            <a:ext cx="8176955" cy="3296159"/>
            <a:chOff x="0" y="0"/>
            <a:chExt cx="10902607" cy="4394879"/>
          </a:xfrm>
        </p:grpSpPr>
        <p:sp>
          <p:nvSpPr>
            <p:cNvPr name="TextBox 5" id="5"/>
            <p:cNvSpPr txBox="true"/>
            <p:nvPr/>
          </p:nvSpPr>
          <p:spPr>
            <a:xfrm rot="0">
              <a:off x="0" y="1122170"/>
              <a:ext cx="10902607" cy="3272708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6566"/>
                </a:lnSpc>
              </a:pPr>
              <a:r>
                <a:rPr lang="en-US" sz="4104">
                  <a:solidFill>
                    <a:srgbClr val="3D3D3D"/>
                  </a:solidFill>
                  <a:latin typeface="Agrandir"/>
                </a:rPr>
                <a:t>Combattendo o trattando col signore feudale, oppure facendo fronte comune (Lega Anseatica)</a:t>
              </a:r>
            </a:p>
          </p:txBody>
        </p:sp>
        <p:sp>
          <p:nvSpPr>
            <p:cNvPr name="TextBox 6" id="6"/>
            <p:cNvSpPr txBox="true"/>
            <p:nvPr/>
          </p:nvSpPr>
          <p:spPr>
            <a:xfrm rot="0">
              <a:off x="0" y="-161925"/>
              <a:ext cx="10902607" cy="970945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 marL="0" indent="0" lvl="1">
                <a:lnSpc>
                  <a:spcPts val="5335"/>
                </a:lnSpc>
                <a:spcBef>
                  <a:spcPct val="0"/>
                </a:spcBef>
              </a:pPr>
              <a:r>
                <a:rPr lang="en-US" sz="4104" u="none">
                  <a:solidFill>
                    <a:srgbClr val="3D3D3D"/>
                  </a:solidFill>
                  <a:latin typeface="Agrandir Grand Bold"/>
                </a:rPr>
                <a:t>COME?</a:t>
              </a:r>
            </a:p>
          </p:txBody>
        </p:sp>
      </p:grpSp>
    </p:spTree>
  </p:cSld>
  <p:clrMapOvr>
    <a:masterClrMapping/>
  </p:clrMapOvr>
</p:sld>
</file>

<file path=ppt/slides/slide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DF9E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name="Picture 2" id="2"/>
          <p:cNvPicPr>
            <a:picLocks noChangeAspect="true"/>
          </p:cNvPicPr>
          <p:nvPr/>
        </p:nvPicPr>
        <p:blipFill>
          <a:blip r:embed="rId2"/>
          <a:srcRect l="0" t="0" r="0" b="0"/>
          <a:stretch>
            <a:fillRect/>
          </a:stretch>
        </p:blipFill>
        <p:spPr>
          <a:xfrm flipH="false" flipV="false" rot="0">
            <a:off x="-831852" y="6948628"/>
            <a:ext cx="4460864" cy="4379757"/>
          </a:xfrm>
          <a:prstGeom prst="rect">
            <a:avLst/>
          </a:prstGeom>
        </p:spPr>
      </p:pic>
      <p:grpSp>
        <p:nvGrpSpPr>
          <p:cNvPr name="Group 3" id="3"/>
          <p:cNvGrpSpPr/>
          <p:nvPr/>
        </p:nvGrpSpPr>
        <p:grpSpPr>
          <a:xfrm rot="0">
            <a:off x="10543412" y="751147"/>
            <a:ext cx="5012689" cy="2206905"/>
            <a:chOff x="0" y="0"/>
            <a:chExt cx="6683585" cy="2942540"/>
          </a:xfrm>
        </p:grpSpPr>
        <p:sp>
          <p:nvSpPr>
            <p:cNvPr name="TextBox 4" id="4"/>
            <p:cNvSpPr txBox="true"/>
            <p:nvPr/>
          </p:nvSpPr>
          <p:spPr>
            <a:xfrm rot="0">
              <a:off x="0" y="1466205"/>
              <a:ext cx="6683585" cy="1476335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>
                <a:lnSpc>
                  <a:spcPts val="4480"/>
                </a:lnSpc>
              </a:pPr>
              <a:r>
                <a:rPr lang="en-US" sz="2800">
                  <a:solidFill>
                    <a:srgbClr val="3D3D3D"/>
                  </a:solidFill>
                  <a:latin typeface="Agrandir"/>
                </a:rPr>
                <a:t>ASSEMBLEA DI TUTTI I CITTADINI MASCHI</a:t>
              </a:r>
            </a:p>
          </p:txBody>
        </p:sp>
        <p:sp>
          <p:nvSpPr>
            <p:cNvPr name="TextBox 5" id="5"/>
            <p:cNvSpPr txBox="true"/>
            <p:nvPr/>
          </p:nvSpPr>
          <p:spPr>
            <a:xfrm rot="0">
              <a:off x="0" y="-95250"/>
              <a:ext cx="6683585" cy="1262149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marL="0" indent="0" lvl="1">
                <a:lnSpc>
                  <a:spcPts val="3640"/>
                </a:lnSpc>
                <a:spcBef>
                  <a:spcPct val="0"/>
                </a:spcBef>
              </a:pPr>
              <a:r>
                <a:rPr lang="en-US" sz="2800">
                  <a:solidFill>
                    <a:srgbClr val="3D3D3D"/>
                  </a:solidFill>
                  <a:latin typeface="Agrandir Grand Bold"/>
                </a:rPr>
                <a:t>ARENGO O PARLAMENTO</a:t>
              </a:r>
            </a:p>
          </p:txBody>
        </p:sp>
      </p:grpSp>
      <p:pic>
        <p:nvPicPr>
          <p:cNvPr name="Picture 6" id="6"/>
          <p:cNvPicPr>
            <a:picLocks noChangeAspect="true"/>
          </p:cNvPicPr>
          <p:nvPr/>
        </p:nvPicPr>
        <p:blipFill>
          <a:blip r:embed="rId3"/>
          <a:srcRect l="0" t="0" r="0" b="0"/>
          <a:stretch>
            <a:fillRect/>
          </a:stretch>
        </p:blipFill>
        <p:spPr>
          <a:xfrm flipH="false" flipV="false" rot="0">
            <a:off x="15463744" y="-1084688"/>
            <a:ext cx="4399604" cy="3671669"/>
          </a:xfrm>
          <a:prstGeom prst="rect">
            <a:avLst/>
          </a:prstGeom>
        </p:spPr>
      </p:pic>
      <p:pic>
        <p:nvPicPr>
          <p:cNvPr name="Picture 7" id="7"/>
          <p:cNvPicPr>
            <a:picLocks noChangeAspect="true"/>
          </p:cNvPicPr>
          <p:nvPr/>
        </p:nvPicPr>
        <p:blipFill>
          <a:blip r:embed="rId4"/>
          <a:srcRect l="0" t="0" r="0" b="0"/>
          <a:stretch>
            <a:fillRect/>
          </a:stretch>
        </p:blipFill>
        <p:spPr>
          <a:xfrm flipH="false" flipV="false" rot="0">
            <a:off x="1955232" y="8431369"/>
            <a:ext cx="1673780" cy="587345"/>
          </a:xfrm>
          <a:prstGeom prst="rect">
            <a:avLst/>
          </a:prstGeom>
        </p:spPr>
      </p:pic>
      <p:pic>
        <p:nvPicPr>
          <p:cNvPr name="Picture 8" id="8"/>
          <p:cNvPicPr>
            <a:picLocks noChangeAspect="true"/>
          </p:cNvPicPr>
          <p:nvPr/>
        </p:nvPicPr>
        <p:blipFill>
          <a:blip r:embed="rId5"/>
          <a:srcRect l="0" t="0" r="0" b="0"/>
          <a:stretch>
            <a:fillRect/>
          </a:stretch>
        </p:blipFill>
        <p:spPr>
          <a:xfrm flipH="false" flipV="false" rot="0">
            <a:off x="9767025" y="1133519"/>
            <a:ext cx="517591" cy="289851"/>
          </a:xfrm>
          <a:prstGeom prst="rect">
            <a:avLst/>
          </a:prstGeom>
        </p:spPr>
      </p:pic>
      <p:sp>
        <p:nvSpPr>
          <p:cNvPr name="TextBox 9" id="9"/>
          <p:cNvSpPr txBox="true"/>
          <p:nvPr/>
        </p:nvSpPr>
        <p:spPr>
          <a:xfrm rot="0">
            <a:off x="1028700" y="3777546"/>
            <a:ext cx="7336984" cy="265570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6400"/>
              </a:lnSpc>
            </a:pPr>
            <a:r>
              <a:rPr lang="en-US" sz="6400">
                <a:solidFill>
                  <a:srgbClr val="3D3D3D"/>
                </a:solidFill>
                <a:latin typeface="Agrandir Grand Bold"/>
              </a:rPr>
              <a:t>CHI GOVERNAVA I COMUNI?</a:t>
            </a:r>
          </a:p>
        </p:txBody>
      </p:sp>
      <p:grpSp>
        <p:nvGrpSpPr>
          <p:cNvPr name="Group 10" id="10"/>
          <p:cNvGrpSpPr/>
          <p:nvPr/>
        </p:nvGrpSpPr>
        <p:grpSpPr>
          <a:xfrm rot="0">
            <a:off x="10451055" y="3205491"/>
            <a:ext cx="5012689" cy="2872442"/>
            <a:chOff x="0" y="0"/>
            <a:chExt cx="6683585" cy="3829923"/>
          </a:xfrm>
        </p:grpSpPr>
        <p:sp>
          <p:nvSpPr>
            <p:cNvPr name="TextBox 11" id="11"/>
            <p:cNvSpPr txBox="true"/>
            <p:nvPr/>
          </p:nvSpPr>
          <p:spPr>
            <a:xfrm rot="0">
              <a:off x="0" y="859049"/>
              <a:ext cx="6683585" cy="2970874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>
                <a:lnSpc>
                  <a:spcPts val="4480"/>
                </a:lnSpc>
              </a:pPr>
              <a:r>
                <a:rPr lang="en-US" sz="2800">
                  <a:solidFill>
                    <a:srgbClr val="3D3D3D"/>
                  </a:solidFill>
                  <a:latin typeface="Agrandir"/>
                </a:rPr>
                <a:t>POICHE' IL PARLAMENTO è TROPPO LENTO SI ELEGGONO DA DUE A 20 CONSOLI</a:t>
              </a:r>
            </a:p>
          </p:txBody>
        </p:sp>
        <p:sp>
          <p:nvSpPr>
            <p:cNvPr name="TextBox 12" id="12"/>
            <p:cNvSpPr txBox="true"/>
            <p:nvPr/>
          </p:nvSpPr>
          <p:spPr>
            <a:xfrm rot="0">
              <a:off x="0" y="-95250"/>
              <a:ext cx="6683585" cy="654993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marL="0" indent="0" lvl="1">
                <a:lnSpc>
                  <a:spcPts val="3640"/>
                </a:lnSpc>
                <a:spcBef>
                  <a:spcPct val="0"/>
                </a:spcBef>
              </a:pPr>
              <a:r>
                <a:rPr lang="en-US" sz="2800">
                  <a:solidFill>
                    <a:srgbClr val="3D3D3D"/>
                  </a:solidFill>
                  <a:latin typeface="Agrandir Grand Bold"/>
                </a:rPr>
                <a:t>CONSIGLIO</a:t>
              </a:r>
            </a:p>
          </p:txBody>
        </p:sp>
      </p:grpSp>
      <p:grpSp>
        <p:nvGrpSpPr>
          <p:cNvPr name="Group 13" id="13"/>
          <p:cNvGrpSpPr/>
          <p:nvPr/>
        </p:nvGrpSpPr>
        <p:grpSpPr>
          <a:xfrm rot="0">
            <a:off x="10451055" y="6433254"/>
            <a:ext cx="5012689" cy="2872442"/>
            <a:chOff x="0" y="0"/>
            <a:chExt cx="6683585" cy="3829923"/>
          </a:xfrm>
        </p:grpSpPr>
        <p:sp>
          <p:nvSpPr>
            <p:cNvPr name="TextBox 14" id="14"/>
            <p:cNvSpPr txBox="true"/>
            <p:nvPr/>
          </p:nvSpPr>
          <p:spPr>
            <a:xfrm rot="0">
              <a:off x="0" y="859049"/>
              <a:ext cx="6683585" cy="2970874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>
                <a:lnSpc>
                  <a:spcPts val="4480"/>
                </a:lnSpc>
              </a:pPr>
              <a:r>
                <a:rPr lang="en-US" sz="2800">
                  <a:solidFill>
                    <a:srgbClr val="3D3D3D"/>
                  </a:solidFill>
                  <a:latin typeface="Agrandir"/>
                </a:rPr>
                <a:t>E' UNA PERSONA CHE VIENE DA FUORI PER RISOLVERE LE DISPUTE TRA LE FAMIGLE DEL COMUNE</a:t>
              </a:r>
            </a:p>
          </p:txBody>
        </p:sp>
        <p:sp>
          <p:nvSpPr>
            <p:cNvPr name="TextBox 15" id="15"/>
            <p:cNvSpPr txBox="true"/>
            <p:nvPr/>
          </p:nvSpPr>
          <p:spPr>
            <a:xfrm rot="0">
              <a:off x="0" y="-95250"/>
              <a:ext cx="6683585" cy="654993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marL="0" indent="0" lvl="1">
                <a:lnSpc>
                  <a:spcPts val="3640"/>
                </a:lnSpc>
                <a:spcBef>
                  <a:spcPct val="0"/>
                </a:spcBef>
              </a:pPr>
              <a:r>
                <a:rPr lang="en-US" sz="2800">
                  <a:solidFill>
                    <a:srgbClr val="3D3D3D"/>
                  </a:solidFill>
                  <a:latin typeface="Agrandir Grand Bold"/>
                </a:rPr>
                <a:t>PODESTA'</a:t>
              </a:r>
            </a:p>
          </p:txBody>
        </p:sp>
      </p:grpSp>
      <p:pic>
        <p:nvPicPr>
          <p:cNvPr name="Picture 16" id="16"/>
          <p:cNvPicPr>
            <a:picLocks noChangeAspect="true"/>
          </p:cNvPicPr>
          <p:nvPr/>
        </p:nvPicPr>
        <p:blipFill>
          <a:blip r:embed="rId5"/>
          <a:srcRect l="0" t="0" r="0" b="0"/>
          <a:stretch>
            <a:fillRect/>
          </a:stretch>
        </p:blipFill>
        <p:spPr>
          <a:xfrm flipH="false" flipV="false" rot="0">
            <a:off x="9767025" y="3195966"/>
            <a:ext cx="517591" cy="289851"/>
          </a:xfrm>
          <a:prstGeom prst="rect">
            <a:avLst/>
          </a:prstGeom>
        </p:spPr>
      </p:pic>
      <p:pic>
        <p:nvPicPr>
          <p:cNvPr name="Picture 17" id="17"/>
          <p:cNvPicPr>
            <a:picLocks noChangeAspect="true"/>
          </p:cNvPicPr>
          <p:nvPr/>
        </p:nvPicPr>
        <p:blipFill>
          <a:blip r:embed="rId5"/>
          <a:srcRect l="0" t="0" r="0" b="0"/>
          <a:stretch>
            <a:fillRect/>
          </a:stretch>
        </p:blipFill>
        <p:spPr>
          <a:xfrm flipH="false" flipV="false" rot="0">
            <a:off x="9767025" y="6433254"/>
            <a:ext cx="517591" cy="289851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DF9E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name="Picture 2" id="2"/>
          <p:cNvPicPr>
            <a:picLocks noChangeAspect="true"/>
          </p:cNvPicPr>
          <p:nvPr/>
        </p:nvPicPr>
        <p:blipFill>
          <a:blip r:embed="rId2"/>
          <a:srcRect l="0" t="0" r="0" b="0"/>
          <a:stretch>
            <a:fillRect/>
          </a:stretch>
        </p:blipFill>
        <p:spPr>
          <a:xfrm flipH="false" flipV="false" rot="0">
            <a:off x="-831852" y="6948628"/>
            <a:ext cx="4460864" cy="4379757"/>
          </a:xfrm>
          <a:prstGeom prst="rect">
            <a:avLst/>
          </a:prstGeom>
        </p:spPr>
      </p:pic>
      <p:grpSp>
        <p:nvGrpSpPr>
          <p:cNvPr name="Group 3" id="3"/>
          <p:cNvGrpSpPr/>
          <p:nvPr/>
        </p:nvGrpSpPr>
        <p:grpSpPr>
          <a:xfrm rot="0">
            <a:off x="11005574" y="1830405"/>
            <a:ext cx="5012689" cy="1191086"/>
            <a:chOff x="0" y="0"/>
            <a:chExt cx="6683585" cy="1588115"/>
          </a:xfrm>
        </p:grpSpPr>
        <p:sp>
          <p:nvSpPr>
            <p:cNvPr name="TextBox 4" id="4"/>
            <p:cNvSpPr txBox="true"/>
            <p:nvPr/>
          </p:nvSpPr>
          <p:spPr>
            <a:xfrm rot="0">
              <a:off x="0" y="859049"/>
              <a:ext cx="6683585" cy="729066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>
                <a:lnSpc>
                  <a:spcPts val="4480"/>
                </a:lnSpc>
              </a:pPr>
              <a:r>
                <a:rPr lang="en-US" sz="2800">
                  <a:solidFill>
                    <a:srgbClr val="3D3D3D"/>
                  </a:solidFill>
                  <a:latin typeface="Agrandir"/>
                </a:rPr>
                <a:t>BANCHIERI E MERCANTI</a:t>
              </a:r>
            </a:p>
          </p:txBody>
        </p:sp>
        <p:sp>
          <p:nvSpPr>
            <p:cNvPr name="TextBox 5" id="5"/>
            <p:cNvSpPr txBox="true"/>
            <p:nvPr/>
          </p:nvSpPr>
          <p:spPr>
            <a:xfrm rot="0">
              <a:off x="0" y="-95250"/>
              <a:ext cx="6683585" cy="654993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marL="0" indent="0" lvl="1">
                <a:lnSpc>
                  <a:spcPts val="3640"/>
                </a:lnSpc>
                <a:spcBef>
                  <a:spcPct val="0"/>
                </a:spcBef>
              </a:pPr>
              <a:r>
                <a:rPr lang="en-US" sz="2800">
                  <a:solidFill>
                    <a:srgbClr val="3D3D3D"/>
                  </a:solidFill>
                  <a:latin typeface="Agrandir Grand Bold"/>
                </a:rPr>
                <a:t>BORGHESIA</a:t>
              </a:r>
            </a:p>
          </p:txBody>
        </p:sp>
      </p:grpSp>
      <p:pic>
        <p:nvPicPr>
          <p:cNvPr name="Picture 6" id="6"/>
          <p:cNvPicPr>
            <a:picLocks noChangeAspect="true"/>
          </p:cNvPicPr>
          <p:nvPr/>
        </p:nvPicPr>
        <p:blipFill>
          <a:blip r:embed="rId3"/>
          <a:srcRect l="0" t="0" r="0" b="0"/>
          <a:stretch>
            <a:fillRect/>
          </a:stretch>
        </p:blipFill>
        <p:spPr>
          <a:xfrm flipH="false" flipV="false" rot="0">
            <a:off x="15463744" y="-1084688"/>
            <a:ext cx="4399604" cy="3671669"/>
          </a:xfrm>
          <a:prstGeom prst="rect">
            <a:avLst/>
          </a:prstGeom>
        </p:spPr>
      </p:pic>
      <p:pic>
        <p:nvPicPr>
          <p:cNvPr name="Picture 7" id="7"/>
          <p:cNvPicPr>
            <a:picLocks noChangeAspect="true"/>
          </p:cNvPicPr>
          <p:nvPr/>
        </p:nvPicPr>
        <p:blipFill>
          <a:blip r:embed="rId4"/>
          <a:srcRect l="0" t="0" r="0" b="0"/>
          <a:stretch>
            <a:fillRect/>
          </a:stretch>
        </p:blipFill>
        <p:spPr>
          <a:xfrm flipH="false" flipV="false" rot="0">
            <a:off x="1955232" y="8431369"/>
            <a:ext cx="1673780" cy="587345"/>
          </a:xfrm>
          <a:prstGeom prst="rect">
            <a:avLst/>
          </a:prstGeom>
        </p:spPr>
      </p:pic>
      <p:pic>
        <p:nvPicPr>
          <p:cNvPr name="Picture 8" id="8"/>
          <p:cNvPicPr>
            <a:picLocks noChangeAspect="true"/>
          </p:cNvPicPr>
          <p:nvPr/>
        </p:nvPicPr>
        <p:blipFill>
          <a:blip r:embed="rId5"/>
          <a:srcRect l="0" t="0" r="0" b="0"/>
          <a:stretch>
            <a:fillRect/>
          </a:stretch>
        </p:blipFill>
        <p:spPr>
          <a:xfrm flipH="false" flipV="false" rot="0">
            <a:off x="10025821" y="1830405"/>
            <a:ext cx="517591" cy="289851"/>
          </a:xfrm>
          <a:prstGeom prst="rect">
            <a:avLst/>
          </a:prstGeom>
        </p:spPr>
      </p:pic>
      <p:sp>
        <p:nvSpPr>
          <p:cNvPr name="TextBox 9" id="9"/>
          <p:cNvSpPr txBox="true"/>
          <p:nvPr/>
        </p:nvSpPr>
        <p:spPr>
          <a:xfrm rot="0">
            <a:off x="1028700" y="3374721"/>
            <a:ext cx="7336984" cy="346135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6400"/>
              </a:lnSpc>
            </a:pPr>
            <a:r>
              <a:rPr lang="en-US" sz="6400">
                <a:solidFill>
                  <a:srgbClr val="3D3D3D"/>
                </a:solidFill>
                <a:latin typeface="Agrandir Grand Bold"/>
              </a:rPr>
              <a:t>LA SOCIETA' NEL COMUNE: </a:t>
            </a:r>
          </a:p>
          <a:p>
            <a:pPr algn="ctr">
              <a:lnSpc>
                <a:spcPts val="6400"/>
              </a:lnSpc>
            </a:pPr>
            <a:r>
              <a:rPr lang="en-US" sz="6400">
                <a:solidFill>
                  <a:srgbClr val="3D3D3D"/>
                </a:solidFill>
                <a:latin typeface="Agrandir Grand Bold"/>
              </a:rPr>
              <a:t>LE CLASSI</a:t>
            </a:r>
          </a:p>
        </p:txBody>
      </p:sp>
      <p:grpSp>
        <p:nvGrpSpPr>
          <p:cNvPr name="Group 10" id="10"/>
          <p:cNvGrpSpPr/>
          <p:nvPr/>
        </p:nvGrpSpPr>
        <p:grpSpPr>
          <a:xfrm rot="0">
            <a:off x="11005574" y="3595048"/>
            <a:ext cx="6253726" cy="2311990"/>
            <a:chOff x="0" y="0"/>
            <a:chExt cx="8338301" cy="3082653"/>
          </a:xfrm>
        </p:grpSpPr>
        <p:sp>
          <p:nvSpPr>
            <p:cNvPr name="TextBox 11" id="11"/>
            <p:cNvSpPr txBox="true"/>
            <p:nvPr/>
          </p:nvSpPr>
          <p:spPr>
            <a:xfrm rot="0">
              <a:off x="0" y="859049"/>
              <a:ext cx="8338301" cy="2223604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>
                <a:lnSpc>
                  <a:spcPts val="4480"/>
                </a:lnSpc>
              </a:pPr>
              <a:r>
                <a:rPr lang="en-US" sz="2800">
                  <a:solidFill>
                    <a:srgbClr val="3D3D3D"/>
                  </a:solidFill>
                  <a:latin typeface="Agrandir"/>
                </a:rPr>
                <a:t>PERSONE CHE FANNO LO STESSO LAVORO CHE SI UNISCONO PER AVERE DEI VANTAGGI</a:t>
              </a:r>
            </a:p>
          </p:txBody>
        </p:sp>
        <p:sp>
          <p:nvSpPr>
            <p:cNvPr name="TextBox 12" id="12"/>
            <p:cNvSpPr txBox="true"/>
            <p:nvPr/>
          </p:nvSpPr>
          <p:spPr>
            <a:xfrm rot="0">
              <a:off x="0" y="-95250"/>
              <a:ext cx="8338301" cy="654993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marL="0" indent="0" lvl="1">
                <a:lnSpc>
                  <a:spcPts val="3640"/>
                </a:lnSpc>
                <a:spcBef>
                  <a:spcPct val="0"/>
                </a:spcBef>
              </a:pPr>
              <a:r>
                <a:rPr lang="en-US" sz="2800">
                  <a:solidFill>
                    <a:srgbClr val="3D3D3D"/>
                  </a:solidFill>
                  <a:latin typeface="Agrandir Grand Bold"/>
                </a:rPr>
                <a:t>CORPORAZIONI</a:t>
              </a:r>
            </a:p>
          </p:txBody>
        </p:sp>
      </p:grpSp>
      <p:grpSp>
        <p:nvGrpSpPr>
          <p:cNvPr name="Group 13" id="13"/>
          <p:cNvGrpSpPr/>
          <p:nvPr/>
        </p:nvGrpSpPr>
        <p:grpSpPr>
          <a:xfrm rot="0">
            <a:off x="11005574" y="6322565"/>
            <a:ext cx="5012689" cy="1751538"/>
            <a:chOff x="0" y="0"/>
            <a:chExt cx="6683585" cy="2335384"/>
          </a:xfrm>
        </p:grpSpPr>
        <p:sp>
          <p:nvSpPr>
            <p:cNvPr name="TextBox 14" id="14"/>
            <p:cNvSpPr txBox="true"/>
            <p:nvPr/>
          </p:nvSpPr>
          <p:spPr>
            <a:xfrm rot="0">
              <a:off x="0" y="859049"/>
              <a:ext cx="6683585" cy="1476335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>
                <a:lnSpc>
                  <a:spcPts val="4480"/>
                </a:lnSpc>
              </a:pPr>
              <a:r>
                <a:rPr lang="en-US" sz="2800">
                  <a:solidFill>
                    <a:srgbClr val="3D3D3D"/>
                  </a:solidFill>
                  <a:latin typeface="Agrandir"/>
                </a:rPr>
                <a:t>CONTADINI, OPERAI, SERVITORI, MENDICANTI</a:t>
              </a:r>
            </a:p>
          </p:txBody>
        </p:sp>
        <p:sp>
          <p:nvSpPr>
            <p:cNvPr name="TextBox 15" id="15"/>
            <p:cNvSpPr txBox="true"/>
            <p:nvPr/>
          </p:nvSpPr>
          <p:spPr>
            <a:xfrm rot="0">
              <a:off x="0" y="-95250"/>
              <a:ext cx="6683585" cy="654993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marL="0" indent="0" lvl="1">
                <a:lnSpc>
                  <a:spcPts val="3640"/>
                </a:lnSpc>
                <a:spcBef>
                  <a:spcPct val="0"/>
                </a:spcBef>
              </a:pPr>
              <a:r>
                <a:rPr lang="en-US" sz="2800">
                  <a:solidFill>
                    <a:srgbClr val="3D3D3D"/>
                  </a:solidFill>
                  <a:latin typeface="Agrandir Grand Bold"/>
                </a:rPr>
                <a:t>PLEBE</a:t>
              </a:r>
            </a:p>
          </p:txBody>
        </p:sp>
      </p:grpSp>
      <p:pic>
        <p:nvPicPr>
          <p:cNvPr name="Picture 16" id="16"/>
          <p:cNvPicPr>
            <a:picLocks noChangeAspect="true"/>
          </p:cNvPicPr>
          <p:nvPr/>
        </p:nvPicPr>
        <p:blipFill>
          <a:blip r:embed="rId5"/>
          <a:srcRect l="0" t="0" r="0" b="0"/>
          <a:stretch>
            <a:fillRect/>
          </a:stretch>
        </p:blipFill>
        <p:spPr>
          <a:xfrm flipH="false" flipV="false" rot="0">
            <a:off x="10025821" y="3595048"/>
            <a:ext cx="517591" cy="289851"/>
          </a:xfrm>
          <a:prstGeom prst="rect">
            <a:avLst/>
          </a:prstGeom>
        </p:spPr>
      </p:pic>
      <p:pic>
        <p:nvPicPr>
          <p:cNvPr name="Picture 17" id="17"/>
          <p:cNvPicPr>
            <a:picLocks noChangeAspect="true"/>
          </p:cNvPicPr>
          <p:nvPr/>
        </p:nvPicPr>
        <p:blipFill>
          <a:blip r:embed="rId5"/>
          <a:srcRect l="0" t="0" r="0" b="0"/>
          <a:stretch>
            <a:fillRect/>
          </a:stretch>
        </p:blipFill>
        <p:spPr>
          <a:xfrm flipH="false" flipV="false" rot="0">
            <a:off x="10025821" y="6322565"/>
            <a:ext cx="517591" cy="289851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DF9E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2070129" y="3171489"/>
            <a:ext cx="14147743" cy="3944023"/>
            <a:chOff x="0" y="0"/>
            <a:chExt cx="6350000" cy="6350000"/>
          </a:xfrm>
        </p:grpSpPr>
        <p:sp>
          <p:nvSpPr>
            <p:cNvPr name="Freeform 3" id="3"/>
            <p:cNvSpPr/>
            <p:nvPr/>
          </p:nvSpPr>
          <p:spPr>
            <a:xfrm>
              <a:off x="14167" y="0"/>
              <a:ext cx="6321665" cy="6350000"/>
            </a:xfrm>
            <a:custGeom>
              <a:avLst/>
              <a:gdLst/>
              <a:ahLst/>
              <a:cxnLst/>
              <a:rect r="r" b="b" t="t" l="l"/>
              <a:pathLst>
                <a:path h="6350000" w="6321665">
                  <a:moveTo>
                    <a:pt x="3160833" y="0"/>
                  </a:moveTo>
                  <a:lnTo>
                    <a:pt x="3160833" y="0"/>
                  </a:lnTo>
                  <a:cubicBezTo>
                    <a:pt x="4908795" y="7817"/>
                    <a:pt x="6321666" y="1427021"/>
                    <a:pt x="6321666" y="3175000"/>
                  </a:cubicBezTo>
                  <a:cubicBezTo>
                    <a:pt x="6321666" y="4922979"/>
                    <a:pt x="4908795" y="6342183"/>
                    <a:pt x="3160833" y="6350000"/>
                  </a:cubicBezTo>
                  <a:cubicBezTo>
                    <a:pt x="1412871" y="6342183"/>
                    <a:pt x="0" y="4922979"/>
                    <a:pt x="0" y="3175000"/>
                  </a:cubicBezTo>
                  <a:cubicBezTo>
                    <a:pt x="0" y="1427021"/>
                    <a:pt x="1412871" y="7817"/>
                    <a:pt x="3160833" y="0"/>
                  </a:cubicBezTo>
                  <a:close/>
                </a:path>
              </a:pathLst>
            </a:custGeom>
            <a:solidFill>
              <a:srgbClr val="6FBBED"/>
            </a:solidFill>
          </p:spPr>
        </p:sp>
      </p:grpSp>
      <p:sp>
        <p:nvSpPr>
          <p:cNvPr name="TextBox 4" id="4"/>
          <p:cNvSpPr txBox="true"/>
          <p:nvPr/>
        </p:nvSpPr>
        <p:spPr>
          <a:xfrm rot="0">
            <a:off x="4326595" y="4601680"/>
            <a:ext cx="9634809" cy="104441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6400"/>
              </a:lnSpc>
            </a:pPr>
            <a:r>
              <a:rPr lang="en-US" sz="6400">
                <a:solidFill>
                  <a:srgbClr val="3D3D3D"/>
                </a:solidFill>
                <a:latin typeface="Agrandir Grand Bold"/>
              </a:rPr>
              <a:t>LE CROCIATE</a:t>
            </a:r>
          </a:p>
        </p:txBody>
      </p:sp>
      <p:pic>
        <p:nvPicPr>
          <p:cNvPr name="Picture 5" id="5"/>
          <p:cNvPicPr>
            <a:picLocks noChangeAspect="true"/>
          </p:cNvPicPr>
          <p:nvPr/>
        </p:nvPicPr>
        <p:blipFill>
          <a:blip r:embed="rId2"/>
          <a:srcRect l="0" t="0" r="0" b="0"/>
          <a:stretch>
            <a:fillRect/>
          </a:stretch>
        </p:blipFill>
        <p:spPr>
          <a:xfrm flipH="false" flipV="false" rot="0">
            <a:off x="13438764" y="5771494"/>
            <a:ext cx="2226951" cy="1716776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DF9E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name="Picture 2" id="2"/>
          <p:cNvPicPr>
            <a:picLocks noChangeAspect="true"/>
          </p:cNvPicPr>
          <p:nvPr/>
        </p:nvPicPr>
        <p:blipFill>
          <a:blip r:embed="rId2"/>
          <a:srcRect l="0" t="0" r="0" b="0"/>
          <a:stretch>
            <a:fillRect/>
          </a:stretch>
        </p:blipFill>
        <p:spPr>
          <a:xfrm flipH="false" flipV="false" rot="0">
            <a:off x="868758" y="2437796"/>
            <a:ext cx="8189533" cy="5077511"/>
          </a:xfrm>
          <a:prstGeom prst="rect">
            <a:avLst/>
          </a:prstGeom>
        </p:spPr>
      </p:pic>
      <p:sp>
        <p:nvSpPr>
          <p:cNvPr name="TextBox 3" id="3"/>
          <p:cNvSpPr txBox="true"/>
          <p:nvPr/>
        </p:nvSpPr>
        <p:spPr>
          <a:xfrm rot="0">
            <a:off x="442424" y="4583878"/>
            <a:ext cx="8857212" cy="104441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6400"/>
              </a:lnSpc>
            </a:pPr>
            <a:r>
              <a:rPr lang="en-US" sz="6400">
                <a:solidFill>
                  <a:srgbClr val="3D3D3D"/>
                </a:solidFill>
                <a:latin typeface="Agrandir Grand Bold"/>
              </a:rPr>
              <a:t>COSA SONO?</a:t>
            </a:r>
          </a:p>
        </p:txBody>
      </p:sp>
      <p:grpSp>
        <p:nvGrpSpPr>
          <p:cNvPr name="Group 4" id="4"/>
          <p:cNvGrpSpPr/>
          <p:nvPr/>
        </p:nvGrpSpPr>
        <p:grpSpPr>
          <a:xfrm rot="0">
            <a:off x="10086582" y="2443958"/>
            <a:ext cx="7172718" cy="1106430"/>
            <a:chOff x="0" y="0"/>
            <a:chExt cx="9563624" cy="1475240"/>
          </a:xfrm>
        </p:grpSpPr>
        <p:sp>
          <p:nvSpPr>
            <p:cNvPr name="TextBox 5" id="5"/>
            <p:cNvSpPr txBox="true"/>
            <p:nvPr/>
          </p:nvSpPr>
          <p:spPr>
            <a:xfrm rot="0">
              <a:off x="0" y="818650"/>
              <a:ext cx="9563624" cy="656590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just">
                <a:lnSpc>
                  <a:spcPts val="3840"/>
                </a:lnSpc>
              </a:pPr>
              <a:r>
                <a:rPr lang="en-US" sz="2400">
                  <a:solidFill>
                    <a:srgbClr val="3D3D3D"/>
                  </a:solidFill>
                  <a:latin typeface="Agrandir"/>
                </a:rPr>
                <a:t>V</a:t>
              </a:r>
              <a:r>
                <a:rPr lang="en-US" sz="2400">
                  <a:solidFill>
                    <a:srgbClr val="3D3D3D"/>
                  </a:solidFill>
                  <a:latin typeface="Agrandir"/>
                </a:rPr>
                <a:t>OLUTE DALLA NOBILTA' E DALLA CHIESA</a:t>
              </a:r>
            </a:p>
          </p:txBody>
        </p:sp>
        <p:sp>
          <p:nvSpPr>
            <p:cNvPr name="TextBox 6" id="6"/>
            <p:cNvSpPr txBox="true"/>
            <p:nvPr/>
          </p:nvSpPr>
          <p:spPr>
            <a:xfrm rot="0">
              <a:off x="0" y="-104775"/>
              <a:ext cx="9563624" cy="577883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 marL="0" indent="0" lvl="1">
                <a:lnSpc>
                  <a:spcPts val="3120"/>
                </a:lnSpc>
                <a:spcBef>
                  <a:spcPct val="0"/>
                </a:spcBef>
              </a:pPr>
              <a:r>
                <a:rPr lang="en-US" sz="2400">
                  <a:solidFill>
                    <a:srgbClr val="3D3D3D"/>
                  </a:solidFill>
                  <a:latin typeface="Agrandir Grand Bold"/>
                </a:rPr>
                <a:t>GUERRE RELIGIOSE</a:t>
              </a:r>
            </a:p>
          </p:txBody>
        </p:sp>
      </p:grpSp>
      <p:grpSp>
        <p:nvGrpSpPr>
          <p:cNvPr name="Group 7" id="7"/>
          <p:cNvGrpSpPr/>
          <p:nvPr/>
        </p:nvGrpSpPr>
        <p:grpSpPr>
          <a:xfrm rot="0">
            <a:off x="10086582" y="4225803"/>
            <a:ext cx="7172718" cy="1557528"/>
            <a:chOff x="0" y="0"/>
            <a:chExt cx="9563624" cy="2076704"/>
          </a:xfrm>
        </p:grpSpPr>
        <p:sp>
          <p:nvSpPr>
            <p:cNvPr name="TextBox 8" id="8"/>
            <p:cNvSpPr txBox="true"/>
            <p:nvPr/>
          </p:nvSpPr>
          <p:spPr>
            <a:xfrm rot="0">
              <a:off x="0" y="772414"/>
              <a:ext cx="9563624" cy="1304290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just">
                <a:lnSpc>
                  <a:spcPts val="3840"/>
                </a:lnSpc>
              </a:pPr>
              <a:r>
                <a:rPr lang="en-US" sz="2400">
                  <a:solidFill>
                    <a:srgbClr val="3D3D3D"/>
                  </a:solidFill>
                  <a:latin typeface="Agrandir"/>
                </a:rPr>
                <a:t>PER LIBERARE I LUOGHI SACRI DAL DOMINIO DEI TURCHI</a:t>
              </a:r>
            </a:p>
          </p:txBody>
        </p:sp>
        <p:sp>
          <p:nvSpPr>
            <p:cNvPr name="TextBox 9" id="9"/>
            <p:cNvSpPr txBox="true"/>
            <p:nvPr/>
          </p:nvSpPr>
          <p:spPr>
            <a:xfrm rot="0">
              <a:off x="0" y="-104775"/>
              <a:ext cx="9563624" cy="577883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 marL="0" indent="0" lvl="1">
                <a:lnSpc>
                  <a:spcPts val="3120"/>
                </a:lnSpc>
                <a:spcBef>
                  <a:spcPct val="0"/>
                </a:spcBef>
              </a:pPr>
              <a:r>
                <a:rPr lang="en-US" sz="2400">
                  <a:solidFill>
                    <a:srgbClr val="3D3D3D"/>
                  </a:solidFill>
                  <a:latin typeface="Agrandir Grand Bold"/>
                </a:rPr>
                <a:t>PERCHE'?</a:t>
              </a:r>
            </a:p>
          </p:txBody>
        </p:sp>
      </p:grpSp>
      <p:grpSp>
        <p:nvGrpSpPr>
          <p:cNvPr name="Group 10" id="10"/>
          <p:cNvGrpSpPr/>
          <p:nvPr/>
        </p:nvGrpSpPr>
        <p:grpSpPr>
          <a:xfrm rot="0">
            <a:off x="10086582" y="6007649"/>
            <a:ext cx="7172718" cy="2043303"/>
            <a:chOff x="0" y="0"/>
            <a:chExt cx="9563624" cy="2724404"/>
          </a:xfrm>
        </p:grpSpPr>
        <p:sp>
          <p:nvSpPr>
            <p:cNvPr name="TextBox 11" id="11"/>
            <p:cNvSpPr txBox="true"/>
            <p:nvPr/>
          </p:nvSpPr>
          <p:spPr>
            <a:xfrm rot="0">
              <a:off x="0" y="772414"/>
              <a:ext cx="9563624" cy="1951990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just">
                <a:lnSpc>
                  <a:spcPts val="3840"/>
                </a:lnSpc>
              </a:pPr>
              <a:r>
                <a:rPr lang="en-US" sz="2400">
                  <a:solidFill>
                    <a:srgbClr val="3D3D3D"/>
                  </a:solidFill>
                  <a:latin typeface="Agrandir"/>
                </a:rPr>
                <a:t>SONO LE METE DEI PELLEGRINI IN TERRA SANTA. I CROCIATI VOGLIONO RICONQUISTARE IL DIRITTO DI ACCESSO A QUESTI LUOGHI</a:t>
              </a:r>
            </a:p>
          </p:txBody>
        </p:sp>
        <p:sp>
          <p:nvSpPr>
            <p:cNvPr name="TextBox 12" id="12"/>
            <p:cNvSpPr txBox="true"/>
            <p:nvPr/>
          </p:nvSpPr>
          <p:spPr>
            <a:xfrm rot="0">
              <a:off x="0" y="-104775"/>
              <a:ext cx="9563624" cy="577883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 marL="0" indent="0" lvl="1">
                <a:lnSpc>
                  <a:spcPts val="3120"/>
                </a:lnSpc>
                <a:spcBef>
                  <a:spcPct val="0"/>
                </a:spcBef>
              </a:pPr>
              <a:r>
                <a:rPr lang="en-US" sz="2400">
                  <a:solidFill>
                    <a:srgbClr val="3D3D3D"/>
                  </a:solidFill>
                  <a:latin typeface="Agrandir Grand Bold"/>
                </a:rPr>
                <a:t>COSA SONO I LUOGHI SACRI?</a:t>
              </a:r>
            </a:p>
          </p:txBody>
        </p:sp>
      </p:grpSp>
    </p:spTree>
  </p:cSld>
  <p:clrMapOvr>
    <a:masterClrMapping/>
  </p:clrMapOvr>
</p:sld>
</file>

<file path=ppt/slides/slide1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DF9E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name="Picture 2" id="2"/>
          <p:cNvPicPr>
            <a:picLocks noChangeAspect="true"/>
          </p:cNvPicPr>
          <p:nvPr/>
        </p:nvPicPr>
        <p:blipFill>
          <a:blip r:embed="rId2"/>
          <a:srcRect l="0" t="0" r="0" b="0"/>
          <a:stretch>
            <a:fillRect/>
          </a:stretch>
        </p:blipFill>
        <p:spPr>
          <a:xfrm flipH="false" flipV="false" rot="0">
            <a:off x="-831852" y="6948628"/>
            <a:ext cx="4460864" cy="4379757"/>
          </a:xfrm>
          <a:prstGeom prst="rect">
            <a:avLst/>
          </a:prstGeom>
        </p:spPr>
      </p:pic>
      <p:grpSp>
        <p:nvGrpSpPr>
          <p:cNvPr name="Group 3" id="3"/>
          <p:cNvGrpSpPr/>
          <p:nvPr/>
        </p:nvGrpSpPr>
        <p:grpSpPr>
          <a:xfrm rot="0">
            <a:off x="11005574" y="1549448"/>
            <a:ext cx="5012689" cy="1439418"/>
            <a:chOff x="0" y="0"/>
            <a:chExt cx="6683585" cy="1919224"/>
          </a:xfrm>
        </p:grpSpPr>
        <p:sp>
          <p:nvSpPr>
            <p:cNvPr name="TextBox 4" id="4"/>
            <p:cNvSpPr txBox="true"/>
            <p:nvPr/>
          </p:nvSpPr>
          <p:spPr>
            <a:xfrm rot="0">
              <a:off x="0" y="800989"/>
              <a:ext cx="6683585" cy="1118235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>
                <a:lnSpc>
                  <a:spcPts val="3360"/>
                </a:lnSpc>
              </a:pPr>
              <a:r>
                <a:rPr lang="en-US" sz="2100">
                  <a:solidFill>
                    <a:srgbClr val="3D3D3D"/>
                  </a:solidFill>
                  <a:latin typeface="Agrandir"/>
                </a:rPr>
                <a:t>NOBILI, CAVALIERI, PICCOLI FEUDATARI E ANCHE CONTADINI</a:t>
              </a:r>
            </a:p>
          </p:txBody>
        </p:sp>
        <p:sp>
          <p:nvSpPr>
            <p:cNvPr name="TextBox 5" id="5"/>
            <p:cNvSpPr txBox="true"/>
            <p:nvPr/>
          </p:nvSpPr>
          <p:spPr>
            <a:xfrm rot="0">
              <a:off x="0" y="-104775"/>
              <a:ext cx="6683585" cy="577883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marL="0" indent="0" lvl="1">
                <a:lnSpc>
                  <a:spcPts val="3120"/>
                </a:lnSpc>
                <a:spcBef>
                  <a:spcPct val="0"/>
                </a:spcBef>
              </a:pPr>
              <a:r>
                <a:rPr lang="en-US" sz="2400">
                  <a:solidFill>
                    <a:srgbClr val="3D3D3D"/>
                  </a:solidFill>
                  <a:latin typeface="Agrandir Grand Bold"/>
                </a:rPr>
                <a:t>CHI PARTECIPA?</a:t>
              </a:r>
            </a:p>
          </p:txBody>
        </p:sp>
      </p:grpSp>
      <p:pic>
        <p:nvPicPr>
          <p:cNvPr name="Picture 6" id="6"/>
          <p:cNvPicPr>
            <a:picLocks noChangeAspect="true"/>
          </p:cNvPicPr>
          <p:nvPr/>
        </p:nvPicPr>
        <p:blipFill>
          <a:blip r:embed="rId3"/>
          <a:srcRect l="0" t="0" r="0" b="0"/>
          <a:stretch>
            <a:fillRect/>
          </a:stretch>
        </p:blipFill>
        <p:spPr>
          <a:xfrm flipH="false" flipV="false" rot="0">
            <a:off x="15463744" y="-1084688"/>
            <a:ext cx="4399604" cy="3671669"/>
          </a:xfrm>
          <a:prstGeom prst="rect">
            <a:avLst/>
          </a:prstGeom>
        </p:spPr>
      </p:pic>
      <p:pic>
        <p:nvPicPr>
          <p:cNvPr name="Picture 7" id="7"/>
          <p:cNvPicPr>
            <a:picLocks noChangeAspect="true"/>
          </p:cNvPicPr>
          <p:nvPr/>
        </p:nvPicPr>
        <p:blipFill>
          <a:blip r:embed="rId4"/>
          <a:srcRect l="0" t="0" r="0" b="0"/>
          <a:stretch>
            <a:fillRect/>
          </a:stretch>
        </p:blipFill>
        <p:spPr>
          <a:xfrm flipH="false" flipV="false" rot="0">
            <a:off x="1955232" y="8431369"/>
            <a:ext cx="1673780" cy="587345"/>
          </a:xfrm>
          <a:prstGeom prst="rect">
            <a:avLst/>
          </a:prstGeom>
        </p:spPr>
      </p:pic>
      <p:pic>
        <p:nvPicPr>
          <p:cNvPr name="Picture 8" id="8"/>
          <p:cNvPicPr>
            <a:picLocks noChangeAspect="true"/>
          </p:cNvPicPr>
          <p:nvPr/>
        </p:nvPicPr>
        <p:blipFill>
          <a:blip r:embed="rId5"/>
          <a:srcRect l="0" t="0" r="0" b="0"/>
          <a:stretch>
            <a:fillRect/>
          </a:stretch>
        </p:blipFill>
        <p:spPr>
          <a:xfrm flipH="false" flipV="false" rot="0">
            <a:off x="10025821" y="1549448"/>
            <a:ext cx="517591" cy="289851"/>
          </a:xfrm>
          <a:prstGeom prst="rect">
            <a:avLst/>
          </a:prstGeom>
        </p:spPr>
      </p:pic>
      <p:sp>
        <p:nvSpPr>
          <p:cNvPr name="TextBox 9" id="9"/>
          <p:cNvSpPr txBox="true"/>
          <p:nvPr/>
        </p:nvSpPr>
        <p:spPr>
          <a:xfrm rot="0">
            <a:off x="1028700" y="4180370"/>
            <a:ext cx="7336984" cy="185005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6400"/>
              </a:lnSpc>
            </a:pPr>
            <a:r>
              <a:rPr lang="en-US" sz="6400">
                <a:solidFill>
                  <a:srgbClr val="3D3D3D"/>
                </a:solidFill>
                <a:latin typeface="Agrandir Grand Bold"/>
              </a:rPr>
              <a:t>LE CROCIATE SONO OTTO</a:t>
            </a:r>
          </a:p>
        </p:txBody>
      </p:sp>
      <p:grpSp>
        <p:nvGrpSpPr>
          <p:cNvPr name="Group 10" id="10"/>
          <p:cNvGrpSpPr/>
          <p:nvPr/>
        </p:nvGrpSpPr>
        <p:grpSpPr>
          <a:xfrm rot="0">
            <a:off x="11005574" y="3304344"/>
            <a:ext cx="5012689" cy="2662929"/>
            <a:chOff x="0" y="0"/>
            <a:chExt cx="6683585" cy="3550571"/>
          </a:xfrm>
        </p:grpSpPr>
        <p:sp>
          <p:nvSpPr>
            <p:cNvPr name="TextBox 11" id="11"/>
            <p:cNvSpPr txBox="true"/>
            <p:nvPr/>
          </p:nvSpPr>
          <p:spPr>
            <a:xfrm rot="0">
              <a:off x="0" y="1314736"/>
              <a:ext cx="6683585" cy="2235835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>
                <a:lnSpc>
                  <a:spcPts val="3360"/>
                </a:lnSpc>
              </a:pPr>
              <a:r>
                <a:rPr lang="en-US" sz="2100">
                  <a:solidFill>
                    <a:srgbClr val="3D3D3D"/>
                  </a:solidFill>
                  <a:latin typeface="Agrandir"/>
                </a:rPr>
                <a:t>VOLUTA DAL PAPA URBANO II NEL 1096, VENNERO STERMINATI DAI TURCHI. ERANO CONTADINI MALE ARMATI E POCO PREPARATI</a:t>
              </a:r>
            </a:p>
          </p:txBody>
        </p:sp>
        <p:sp>
          <p:nvSpPr>
            <p:cNvPr name="TextBox 12" id="12"/>
            <p:cNvSpPr txBox="true"/>
            <p:nvPr/>
          </p:nvSpPr>
          <p:spPr>
            <a:xfrm rot="0">
              <a:off x="0" y="-104775"/>
              <a:ext cx="6683585" cy="1091630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marL="0" indent="0" lvl="1">
                <a:lnSpc>
                  <a:spcPts val="3120"/>
                </a:lnSpc>
                <a:spcBef>
                  <a:spcPct val="0"/>
                </a:spcBef>
              </a:pPr>
              <a:r>
                <a:rPr lang="en-US" sz="2400">
                  <a:solidFill>
                    <a:srgbClr val="3D3D3D"/>
                  </a:solidFill>
                  <a:latin typeface="Agrandir Grand Bold"/>
                </a:rPr>
                <a:t>LA CROCIATA DEI PEZZENTI</a:t>
              </a:r>
            </a:p>
          </p:txBody>
        </p:sp>
      </p:grpSp>
      <p:grpSp>
        <p:nvGrpSpPr>
          <p:cNvPr name="Group 13" id="13"/>
          <p:cNvGrpSpPr/>
          <p:nvPr/>
        </p:nvGrpSpPr>
        <p:grpSpPr>
          <a:xfrm rot="0">
            <a:off x="11005574" y="6322565"/>
            <a:ext cx="5012689" cy="2277618"/>
            <a:chOff x="0" y="0"/>
            <a:chExt cx="6683585" cy="3036824"/>
          </a:xfrm>
        </p:grpSpPr>
        <p:sp>
          <p:nvSpPr>
            <p:cNvPr name="TextBox 14" id="14"/>
            <p:cNvSpPr txBox="true"/>
            <p:nvPr/>
          </p:nvSpPr>
          <p:spPr>
            <a:xfrm rot="0">
              <a:off x="0" y="800989"/>
              <a:ext cx="6683585" cy="2235835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>
                <a:lnSpc>
                  <a:spcPts val="3360"/>
                </a:lnSpc>
              </a:pPr>
              <a:r>
                <a:rPr lang="en-US" sz="2100">
                  <a:solidFill>
                    <a:srgbClr val="3D3D3D"/>
                  </a:solidFill>
                  <a:latin typeface="Agrandir"/>
                </a:rPr>
                <a:t>1097-1099. CAPITANATA DA GOFFREDO DI BUGLIONE, VOLUTA DAI SIGNORI FEUDALI, CONQUISTARONO GERUSALEMME</a:t>
              </a:r>
            </a:p>
          </p:txBody>
        </p:sp>
        <p:sp>
          <p:nvSpPr>
            <p:cNvPr name="TextBox 15" id="15"/>
            <p:cNvSpPr txBox="true"/>
            <p:nvPr/>
          </p:nvSpPr>
          <p:spPr>
            <a:xfrm rot="0">
              <a:off x="0" y="-104775"/>
              <a:ext cx="6683585" cy="577883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marL="0" indent="0" lvl="1">
                <a:lnSpc>
                  <a:spcPts val="3120"/>
                </a:lnSpc>
                <a:spcBef>
                  <a:spcPct val="0"/>
                </a:spcBef>
              </a:pPr>
              <a:r>
                <a:rPr lang="en-US" sz="2400">
                  <a:solidFill>
                    <a:srgbClr val="3D3D3D"/>
                  </a:solidFill>
                  <a:latin typeface="Agrandir Grand Bold"/>
                </a:rPr>
                <a:t>LA PRIMA CROCIATA</a:t>
              </a:r>
            </a:p>
          </p:txBody>
        </p:sp>
      </p:grpSp>
      <p:pic>
        <p:nvPicPr>
          <p:cNvPr name="Picture 16" id="16"/>
          <p:cNvPicPr>
            <a:picLocks noChangeAspect="true"/>
          </p:cNvPicPr>
          <p:nvPr/>
        </p:nvPicPr>
        <p:blipFill>
          <a:blip r:embed="rId5"/>
          <a:srcRect l="0" t="0" r="0" b="0"/>
          <a:stretch>
            <a:fillRect/>
          </a:stretch>
        </p:blipFill>
        <p:spPr>
          <a:xfrm flipH="false" flipV="false" rot="0">
            <a:off x="10025821" y="3304344"/>
            <a:ext cx="517591" cy="289851"/>
          </a:xfrm>
          <a:prstGeom prst="rect">
            <a:avLst/>
          </a:prstGeom>
        </p:spPr>
      </p:pic>
      <p:pic>
        <p:nvPicPr>
          <p:cNvPr name="Picture 17" id="17"/>
          <p:cNvPicPr>
            <a:picLocks noChangeAspect="true"/>
          </p:cNvPicPr>
          <p:nvPr/>
        </p:nvPicPr>
        <p:blipFill>
          <a:blip r:embed="rId5"/>
          <a:srcRect l="0" t="0" r="0" b="0"/>
          <a:stretch>
            <a:fillRect/>
          </a:stretch>
        </p:blipFill>
        <p:spPr>
          <a:xfrm flipH="false" flipV="false" rot="0">
            <a:off x="10025821" y="6322565"/>
            <a:ext cx="517591" cy="289851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p="http://schemas.openxmlformats.org/presentationml/2006/main" xmlns:a="http://schemas.openxmlformats.org/drawingml/2006/main">
  <p:cSld>
    <p:bg>
      <p:bgPr>
        <a:solidFill>
          <a:srgbClr val="FDF9E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AutoShape 2" id="2"/>
          <p:cNvSpPr/>
          <p:nvPr/>
        </p:nvSpPr>
        <p:spPr>
          <a:xfrm rot="0">
            <a:off x="3231870" y="6099451"/>
            <a:ext cx="5666189" cy="2308510"/>
          </a:xfrm>
          <a:prstGeom prst="rect">
            <a:avLst/>
          </a:prstGeom>
          <a:solidFill>
            <a:srgbClr val="E88944"/>
          </a:solidFill>
        </p:spPr>
      </p:sp>
      <p:sp>
        <p:nvSpPr>
          <p:cNvPr name="AutoShape 3" id="3"/>
          <p:cNvSpPr/>
          <p:nvPr/>
        </p:nvSpPr>
        <p:spPr>
          <a:xfrm rot="0">
            <a:off x="3231870" y="3299502"/>
            <a:ext cx="5666189" cy="2308510"/>
          </a:xfrm>
          <a:prstGeom prst="rect">
            <a:avLst/>
          </a:prstGeom>
          <a:solidFill>
            <a:srgbClr val="85CB71"/>
          </a:solidFill>
        </p:spPr>
      </p:sp>
      <p:sp>
        <p:nvSpPr>
          <p:cNvPr name="AutoShape 4" id="4"/>
          <p:cNvSpPr/>
          <p:nvPr/>
        </p:nvSpPr>
        <p:spPr>
          <a:xfrm rot="0">
            <a:off x="9389941" y="6099451"/>
            <a:ext cx="5666189" cy="2308510"/>
          </a:xfrm>
          <a:prstGeom prst="rect">
            <a:avLst/>
          </a:prstGeom>
          <a:solidFill>
            <a:srgbClr val="F69B74"/>
          </a:solidFill>
        </p:spPr>
      </p:sp>
      <p:sp>
        <p:nvSpPr>
          <p:cNvPr name="AutoShape 5" id="5"/>
          <p:cNvSpPr/>
          <p:nvPr/>
        </p:nvSpPr>
        <p:spPr>
          <a:xfrm rot="0">
            <a:off x="9389941" y="3299502"/>
            <a:ext cx="5666189" cy="2308510"/>
          </a:xfrm>
          <a:prstGeom prst="rect">
            <a:avLst/>
          </a:prstGeom>
          <a:solidFill>
            <a:srgbClr val="6FBBED"/>
          </a:solidFill>
        </p:spPr>
      </p:sp>
      <p:sp>
        <p:nvSpPr>
          <p:cNvPr name="TextBox 6" id="6"/>
          <p:cNvSpPr txBox="true"/>
          <p:nvPr/>
        </p:nvSpPr>
        <p:spPr>
          <a:xfrm rot="0">
            <a:off x="4332466" y="1787886"/>
            <a:ext cx="9623069" cy="104441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6400"/>
              </a:lnSpc>
            </a:pPr>
            <a:r>
              <a:rPr lang="en-US" sz="6400">
                <a:solidFill>
                  <a:srgbClr val="3D3D3D"/>
                </a:solidFill>
                <a:latin typeface="Agrandir"/>
              </a:rPr>
              <a:t>LE CAUSE</a:t>
            </a:r>
          </a:p>
        </p:txBody>
      </p:sp>
      <p:grpSp>
        <p:nvGrpSpPr>
          <p:cNvPr name="Group 7" id="7"/>
          <p:cNvGrpSpPr/>
          <p:nvPr/>
        </p:nvGrpSpPr>
        <p:grpSpPr>
          <a:xfrm rot="0">
            <a:off x="3767027" y="3524498"/>
            <a:ext cx="4595874" cy="1858518"/>
            <a:chOff x="0" y="0"/>
            <a:chExt cx="6127832" cy="2478024"/>
          </a:xfrm>
        </p:grpSpPr>
        <p:sp>
          <p:nvSpPr>
            <p:cNvPr name="TextBox 8" id="8"/>
            <p:cNvSpPr txBox="true"/>
            <p:nvPr/>
          </p:nvSpPr>
          <p:spPr>
            <a:xfrm rot="0">
              <a:off x="0" y="800989"/>
              <a:ext cx="6127832" cy="1677035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3360"/>
                </a:lnSpc>
              </a:pPr>
              <a:r>
                <a:rPr lang="en-US" sz="2100">
                  <a:solidFill>
                    <a:srgbClr val="3D3D3D"/>
                  </a:solidFill>
                  <a:latin typeface="Agrandir"/>
                </a:rPr>
                <a:t>UCCIDERE GLI INFEDELI PER OTTENERE L'INDULGENZA (PERDONO DAI PECCATI)</a:t>
              </a:r>
            </a:p>
          </p:txBody>
        </p:sp>
        <p:sp>
          <p:nvSpPr>
            <p:cNvPr name="TextBox 9" id="9"/>
            <p:cNvSpPr txBox="true"/>
            <p:nvPr/>
          </p:nvSpPr>
          <p:spPr>
            <a:xfrm rot="0">
              <a:off x="0" y="-104775"/>
              <a:ext cx="6127832" cy="577883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 marL="0" indent="0" lvl="1">
                <a:lnSpc>
                  <a:spcPts val="3119"/>
                </a:lnSpc>
                <a:spcBef>
                  <a:spcPct val="0"/>
                </a:spcBef>
              </a:pPr>
              <a:r>
                <a:rPr lang="en-US" sz="2399">
                  <a:solidFill>
                    <a:srgbClr val="3D3D3D"/>
                  </a:solidFill>
                  <a:latin typeface="Agrandir Grand Bold"/>
                </a:rPr>
                <a:t>RELIGIOSE</a:t>
              </a:r>
            </a:p>
          </p:txBody>
        </p:sp>
      </p:grpSp>
      <p:grpSp>
        <p:nvGrpSpPr>
          <p:cNvPr name="Group 10" id="10"/>
          <p:cNvGrpSpPr/>
          <p:nvPr/>
        </p:nvGrpSpPr>
        <p:grpSpPr>
          <a:xfrm rot="0">
            <a:off x="9925099" y="3795246"/>
            <a:ext cx="4595874" cy="1020318"/>
            <a:chOff x="0" y="0"/>
            <a:chExt cx="6127832" cy="1360424"/>
          </a:xfrm>
        </p:grpSpPr>
        <p:sp>
          <p:nvSpPr>
            <p:cNvPr name="TextBox 11" id="11"/>
            <p:cNvSpPr txBox="true"/>
            <p:nvPr/>
          </p:nvSpPr>
          <p:spPr>
            <a:xfrm rot="0">
              <a:off x="0" y="800989"/>
              <a:ext cx="6127832" cy="559435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3360"/>
                </a:lnSpc>
              </a:pPr>
              <a:r>
                <a:rPr lang="en-US" sz="2100">
                  <a:solidFill>
                    <a:srgbClr val="3D3D3D"/>
                  </a:solidFill>
                  <a:latin typeface="Agrandir"/>
                </a:rPr>
                <a:t>CONQUISTARE NUOVI TERRITORI</a:t>
              </a:r>
            </a:p>
          </p:txBody>
        </p:sp>
        <p:sp>
          <p:nvSpPr>
            <p:cNvPr name="TextBox 12" id="12"/>
            <p:cNvSpPr txBox="true"/>
            <p:nvPr/>
          </p:nvSpPr>
          <p:spPr>
            <a:xfrm rot="0">
              <a:off x="0" y="-104775"/>
              <a:ext cx="6127832" cy="577883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 marL="0" indent="0" lvl="1">
                <a:lnSpc>
                  <a:spcPts val="3119"/>
                </a:lnSpc>
                <a:spcBef>
                  <a:spcPct val="0"/>
                </a:spcBef>
              </a:pPr>
              <a:r>
                <a:rPr lang="en-US" sz="2399" u="none">
                  <a:solidFill>
                    <a:srgbClr val="3D3D3D"/>
                  </a:solidFill>
                  <a:latin typeface="Agrandir Grand Bold"/>
                </a:rPr>
                <a:t> POLITICHE</a:t>
              </a:r>
            </a:p>
          </p:txBody>
        </p:sp>
      </p:grpSp>
      <p:grpSp>
        <p:nvGrpSpPr>
          <p:cNvPr name="Group 13" id="13"/>
          <p:cNvGrpSpPr/>
          <p:nvPr/>
        </p:nvGrpSpPr>
        <p:grpSpPr>
          <a:xfrm rot="0">
            <a:off x="9925099" y="6595195"/>
            <a:ext cx="4595874" cy="1439418"/>
            <a:chOff x="0" y="0"/>
            <a:chExt cx="6127832" cy="1919224"/>
          </a:xfrm>
        </p:grpSpPr>
        <p:sp>
          <p:nvSpPr>
            <p:cNvPr name="TextBox 14" id="14"/>
            <p:cNvSpPr txBox="true"/>
            <p:nvPr/>
          </p:nvSpPr>
          <p:spPr>
            <a:xfrm rot="0">
              <a:off x="0" y="800989"/>
              <a:ext cx="6127832" cy="1118235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3360"/>
                </a:lnSpc>
              </a:pPr>
              <a:r>
                <a:rPr lang="en-US" sz="2100">
                  <a:solidFill>
                    <a:srgbClr val="3D3D3D"/>
                  </a:solidFill>
                  <a:latin typeface="Agrandir"/>
                </a:rPr>
                <a:t>APRIRE NUOVE ROTTE COMMERCIALI</a:t>
              </a:r>
            </a:p>
          </p:txBody>
        </p:sp>
        <p:sp>
          <p:nvSpPr>
            <p:cNvPr name="TextBox 15" id="15"/>
            <p:cNvSpPr txBox="true"/>
            <p:nvPr/>
          </p:nvSpPr>
          <p:spPr>
            <a:xfrm rot="0">
              <a:off x="0" y="-104775"/>
              <a:ext cx="6127832" cy="577883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 marL="0" indent="0" lvl="1">
                <a:lnSpc>
                  <a:spcPts val="3119"/>
                </a:lnSpc>
                <a:spcBef>
                  <a:spcPct val="0"/>
                </a:spcBef>
              </a:pPr>
              <a:r>
                <a:rPr lang="en-US" sz="2399">
                  <a:solidFill>
                    <a:srgbClr val="3D3D3D"/>
                  </a:solidFill>
                  <a:latin typeface="Agrandir Grand Bold"/>
                </a:rPr>
                <a:t>ECONOMICHE</a:t>
              </a:r>
            </a:p>
          </p:txBody>
        </p:sp>
      </p:grpSp>
      <p:grpSp>
        <p:nvGrpSpPr>
          <p:cNvPr name="Group 16" id="16"/>
          <p:cNvGrpSpPr/>
          <p:nvPr/>
        </p:nvGrpSpPr>
        <p:grpSpPr>
          <a:xfrm rot="0">
            <a:off x="3767027" y="6595195"/>
            <a:ext cx="4595874" cy="1439418"/>
            <a:chOff x="0" y="0"/>
            <a:chExt cx="6127832" cy="1919224"/>
          </a:xfrm>
        </p:grpSpPr>
        <p:sp>
          <p:nvSpPr>
            <p:cNvPr name="TextBox 17" id="17"/>
            <p:cNvSpPr txBox="true"/>
            <p:nvPr/>
          </p:nvSpPr>
          <p:spPr>
            <a:xfrm rot="0">
              <a:off x="0" y="800989"/>
              <a:ext cx="6127832" cy="1118235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3360"/>
                </a:lnSpc>
              </a:pPr>
              <a:r>
                <a:rPr lang="en-US" sz="2100">
                  <a:solidFill>
                    <a:srgbClr val="3D3D3D"/>
                  </a:solidFill>
                  <a:latin typeface="Agrandir"/>
                </a:rPr>
                <a:t>AVERE NUOVE TERRE DA COLTIVARE</a:t>
              </a:r>
            </a:p>
          </p:txBody>
        </p:sp>
        <p:sp>
          <p:nvSpPr>
            <p:cNvPr name="TextBox 18" id="18"/>
            <p:cNvSpPr txBox="true"/>
            <p:nvPr/>
          </p:nvSpPr>
          <p:spPr>
            <a:xfrm rot="0">
              <a:off x="0" y="-104775"/>
              <a:ext cx="6127832" cy="577883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 marL="0" indent="0" lvl="1">
                <a:lnSpc>
                  <a:spcPts val="3119"/>
                </a:lnSpc>
                <a:spcBef>
                  <a:spcPct val="0"/>
                </a:spcBef>
              </a:pPr>
              <a:r>
                <a:rPr lang="en-US" sz="2399">
                  <a:solidFill>
                    <a:srgbClr val="3D3D3D"/>
                  </a:solidFill>
                  <a:latin typeface="Agrandir Grand Bold"/>
                </a:rPr>
                <a:t>SOCIALI</a:t>
              </a:r>
            </a:p>
          </p:txBody>
        </p:sp>
      </p:grpSp>
    </p:spTree>
  </p:cSld>
  <p:clrMapOvr>
    <a:masterClrMapping/>
  </p:clrMapOvr>
</p:sld>
</file>

<file path=ppt/slides/slide1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DF9E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1350419" y="3159012"/>
            <a:ext cx="8668099" cy="3968976"/>
            <a:chOff x="0" y="0"/>
            <a:chExt cx="6350000" cy="6350000"/>
          </a:xfrm>
        </p:grpSpPr>
        <p:sp>
          <p:nvSpPr>
            <p:cNvPr name="Freeform 3" id="3"/>
            <p:cNvSpPr/>
            <p:nvPr/>
          </p:nvSpPr>
          <p:spPr>
            <a:xfrm>
              <a:off x="14167" y="0"/>
              <a:ext cx="6321665" cy="6350000"/>
            </a:xfrm>
            <a:custGeom>
              <a:avLst/>
              <a:gdLst/>
              <a:ahLst/>
              <a:cxnLst/>
              <a:rect r="r" b="b" t="t" l="l"/>
              <a:pathLst>
                <a:path h="6350000" w="6321665">
                  <a:moveTo>
                    <a:pt x="3160833" y="0"/>
                  </a:moveTo>
                  <a:lnTo>
                    <a:pt x="3160833" y="0"/>
                  </a:lnTo>
                  <a:cubicBezTo>
                    <a:pt x="4908795" y="7817"/>
                    <a:pt x="6321666" y="1427021"/>
                    <a:pt x="6321666" y="3175000"/>
                  </a:cubicBezTo>
                  <a:cubicBezTo>
                    <a:pt x="6321666" y="4922979"/>
                    <a:pt x="4908795" y="6342183"/>
                    <a:pt x="3160833" y="6350000"/>
                  </a:cubicBezTo>
                  <a:cubicBezTo>
                    <a:pt x="1412871" y="6342183"/>
                    <a:pt x="0" y="4922979"/>
                    <a:pt x="0" y="3175000"/>
                  </a:cubicBezTo>
                  <a:cubicBezTo>
                    <a:pt x="0" y="1427021"/>
                    <a:pt x="1412871" y="7817"/>
                    <a:pt x="3160833" y="0"/>
                  </a:cubicBezTo>
                  <a:close/>
                </a:path>
              </a:pathLst>
            </a:custGeom>
            <a:solidFill>
              <a:srgbClr val="85CB71"/>
            </a:solidFill>
          </p:spPr>
        </p:sp>
      </p:grpSp>
      <p:sp>
        <p:nvSpPr>
          <p:cNvPr name="TextBox 4" id="4"/>
          <p:cNvSpPr txBox="true"/>
          <p:nvPr/>
        </p:nvSpPr>
        <p:spPr>
          <a:xfrm rot="0">
            <a:off x="1836121" y="4683360"/>
            <a:ext cx="7696695" cy="103488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6399"/>
              </a:lnSpc>
            </a:pPr>
            <a:r>
              <a:rPr lang="en-US" sz="6399">
                <a:solidFill>
                  <a:srgbClr val="3D3D3D"/>
                </a:solidFill>
                <a:latin typeface="Agrandir Grand Bold"/>
              </a:rPr>
              <a:t>FEDERICO II</a:t>
            </a:r>
          </a:p>
        </p:txBody>
      </p:sp>
      <p:sp>
        <p:nvSpPr>
          <p:cNvPr name="TextBox 5" id="5"/>
          <p:cNvSpPr txBox="true"/>
          <p:nvPr/>
        </p:nvSpPr>
        <p:spPr>
          <a:xfrm rot="0">
            <a:off x="11057830" y="1126959"/>
            <a:ext cx="5782807" cy="794766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>
              <a:lnSpc>
                <a:spcPts val="4800"/>
              </a:lnSpc>
            </a:pPr>
            <a:r>
              <a:rPr lang="en-US" sz="2400">
                <a:solidFill>
                  <a:srgbClr val="3D3D3D"/>
                </a:solidFill>
                <a:latin typeface="Agrandir Bold"/>
              </a:rPr>
              <a:t>CHI ERA? </a:t>
            </a:r>
          </a:p>
          <a:p>
            <a:pPr>
              <a:lnSpc>
                <a:spcPts val="4800"/>
              </a:lnSpc>
            </a:pPr>
            <a:r>
              <a:rPr lang="en-US" sz="2400">
                <a:solidFill>
                  <a:srgbClr val="3D3D3D"/>
                </a:solidFill>
                <a:latin typeface="Agrandir"/>
              </a:rPr>
              <a:t>IL NIPOTE DI FEDERICO I DETTO IL "BARBAROSSA". </a:t>
            </a:r>
          </a:p>
          <a:p>
            <a:pPr>
              <a:lnSpc>
                <a:spcPts val="4800"/>
              </a:lnSpc>
            </a:pPr>
            <a:r>
              <a:rPr lang="en-US" sz="2400">
                <a:solidFill>
                  <a:srgbClr val="3D3D3D"/>
                </a:solidFill>
                <a:latin typeface="Agrandir"/>
              </a:rPr>
              <a:t>AVEVA EREDITATO DAL PADRE I TERRITORI TEDESCHI E IL NORD ITALIA E DALLA MADRE IL SUD ITALIA. </a:t>
            </a:r>
          </a:p>
          <a:p>
            <a:pPr>
              <a:lnSpc>
                <a:spcPts val="4800"/>
              </a:lnSpc>
            </a:pPr>
            <a:r>
              <a:rPr lang="en-US" sz="2400">
                <a:solidFill>
                  <a:srgbClr val="3D3D3D"/>
                </a:solidFill>
                <a:latin typeface="Agrandir"/>
              </a:rPr>
              <a:t>SAREBBE DIVENTATO </a:t>
            </a:r>
            <a:r>
              <a:rPr lang="en-US" sz="2400">
                <a:solidFill>
                  <a:srgbClr val="3D3D3D"/>
                </a:solidFill>
                <a:latin typeface="Agrandir Bold"/>
              </a:rPr>
              <a:t>IMPERATORE</a:t>
            </a:r>
            <a:r>
              <a:rPr lang="en-US" sz="2400">
                <a:solidFill>
                  <a:srgbClr val="3D3D3D"/>
                </a:solidFill>
                <a:latin typeface="Agrandir"/>
              </a:rPr>
              <a:t> E QUESTO FACEVA PAURA ALLA CHIESA CHE RIMANEVA SCHIACCIATA TRA I SUOI DOMINI. </a:t>
            </a:r>
          </a:p>
          <a:p>
            <a:pPr>
              <a:lnSpc>
                <a:spcPts val="4800"/>
              </a:lnSpc>
            </a:pPr>
            <a:r>
              <a:rPr lang="en-US" sz="2400">
                <a:solidFill>
                  <a:srgbClr val="3D3D3D"/>
                </a:solidFill>
                <a:latin typeface="Agrandir"/>
              </a:rPr>
              <a:t>VENNE ALLEVATO DAL PAPA INNOCENZO III CHE VOLEVA RENDERLO AMICO DELLA CHIESA</a:t>
            </a:r>
          </a:p>
        </p:txBody>
      </p:sp>
      <p:pic>
        <p:nvPicPr>
          <p:cNvPr name="Picture 6" id="6"/>
          <p:cNvPicPr>
            <a:picLocks noChangeAspect="true"/>
          </p:cNvPicPr>
          <p:nvPr/>
        </p:nvPicPr>
        <p:blipFill>
          <a:blip r:embed="rId2"/>
          <a:srcRect l="0" t="0" r="0" b="0"/>
          <a:stretch>
            <a:fillRect/>
          </a:stretch>
        </p:blipFill>
        <p:spPr>
          <a:xfrm flipH="false" flipV="false" rot="0">
            <a:off x="2375082" y="6631198"/>
            <a:ext cx="2831446" cy="993580"/>
          </a:xfrm>
          <a:prstGeom prst="rect">
            <a:avLst/>
          </a:prstGeom>
        </p:spPr>
      </p:pic>
      <p:pic>
        <p:nvPicPr>
          <p:cNvPr name="Picture 7" id="7"/>
          <p:cNvPicPr>
            <a:picLocks noChangeAspect="true"/>
          </p:cNvPicPr>
          <p:nvPr/>
        </p:nvPicPr>
        <p:blipFill>
          <a:blip r:embed="rId3"/>
          <a:srcRect l="0" t="0" r="0" b="0"/>
          <a:stretch>
            <a:fillRect/>
          </a:stretch>
        </p:blipFill>
        <p:spPr>
          <a:xfrm flipH="false" flipV="false" rot="0">
            <a:off x="7713247" y="2725810"/>
            <a:ext cx="2305271" cy="2250783"/>
          </a:xfrm>
          <a:prstGeom prst="rect">
            <a:avLst/>
          </a:prstGeom>
        </p:spPr>
      </p:pic>
      <p:pic>
        <p:nvPicPr>
          <p:cNvPr name="Picture 8" id="8"/>
          <p:cNvPicPr>
            <a:picLocks noChangeAspect="true"/>
          </p:cNvPicPr>
          <p:nvPr/>
        </p:nvPicPr>
        <p:blipFill>
          <a:blip r:embed="rId4"/>
          <a:srcRect l="0" t="0" r="0" b="0"/>
          <a:stretch>
            <a:fillRect/>
          </a:stretch>
        </p:blipFill>
        <p:spPr>
          <a:xfrm flipH="false" flipV="false" rot="1730531">
            <a:off x="15040859" y="-408376"/>
            <a:ext cx="2696953" cy="2647917"/>
          </a:xfrm>
          <a:prstGeom prst="rect">
            <a:avLst/>
          </a:prstGeom>
        </p:spPr>
      </p:pic>
      <p:pic>
        <p:nvPicPr>
          <p:cNvPr name="Picture 9" id="9"/>
          <p:cNvPicPr>
            <a:picLocks noChangeAspect="true"/>
          </p:cNvPicPr>
          <p:nvPr/>
        </p:nvPicPr>
        <p:blipFill>
          <a:blip r:embed="rId5"/>
          <a:srcRect l="0" t="0" r="0" b="0"/>
          <a:stretch>
            <a:fillRect/>
          </a:stretch>
        </p:blipFill>
        <p:spPr>
          <a:xfrm flipH="false" flipV="false" rot="-2183370">
            <a:off x="15599192" y="8322371"/>
            <a:ext cx="2665483" cy="954727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DF9E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name="Picture 2" id="2"/>
          <p:cNvPicPr>
            <a:picLocks noChangeAspect="true"/>
          </p:cNvPicPr>
          <p:nvPr/>
        </p:nvPicPr>
        <p:blipFill>
          <a:blip r:embed="rId2"/>
          <a:srcRect l="0" t="0" r="0" b="0"/>
          <a:stretch>
            <a:fillRect/>
          </a:stretch>
        </p:blipFill>
        <p:spPr>
          <a:xfrm flipH="false" flipV="false" rot="0">
            <a:off x="868758" y="2437796"/>
            <a:ext cx="8189533" cy="5077511"/>
          </a:xfrm>
          <a:prstGeom prst="rect">
            <a:avLst/>
          </a:prstGeom>
        </p:spPr>
      </p:pic>
      <p:sp>
        <p:nvSpPr>
          <p:cNvPr name="TextBox 3" id="3"/>
          <p:cNvSpPr txBox="true"/>
          <p:nvPr/>
        </p:nvSpPr>
        <p:spPr>
          <a:xfrm rot="0">
            <a:off x="442424" y="3778229"/>
            <a:ext cx="8857212" cy="265570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6400"/>
              </a:lnSpc>
            </a:pPr>
            <a:r>
              <a:rPr lang="en-US" sz="6400">
                <a:solidFill>
                  <a:srgbClr val="3D3D3D"/>
                </a:solidFill>
                <a:latin typeface="Agrandir Grand Bold"/>
              </a:rPr>
              <a:t>LA LOTTA CONTRO IL PAPATO</a:t>
            </a:r>
          </a:p>
        </p:txBody>
      </p:sp>
      <p:grpSp>
        <p:nvGrpSpPr>
          <p:cNvPr name="Group 4" id="4"/>
          <p:cNvGrpSpPr/>
          <p:nvPr/>
        </p:nvGrpSpPr>
        <p:grpSpPr>
          <a:xfrm rot="0">
            <a:off x="9058291" y="898685"/>
            <a:ext cx="7172718" cy="2312295"/>
            <a:chOff x="0" y="0"/>
            <a:chExt cx="9563624" cy="3083060"/>
          </a:xfrm>
        </p:grpSpPr>
        <p:sp>
          <p:nvSpPr>
            <p:cNvPr name="TextBox 5" id="5"/>
            <p:cNvSpPr txBox="true"/>
            <p:nvPr/>
          </p:nvSpPr>
          <p:spPr>
            <a:xfrm rot="0">
              <a:off x="0" y="847225"/>
              <a:ext cx="9563624" cy="2235835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just">
                <a:lnSpc>
                  <a:spcPts val="3360"/>
                </a:lnSpc>
              </a:pPr>
              <a:r>
                <a:rPr lang="en-US" sz="2100">
                  <a:solidFill>
                    <a:srgbClr val="3D3D3D"/>
                  </a:solidFill>
                  <a:latin typeface="Agrandir"/>
                </a:rPr>
                <a:t>ANCHE SE ALLEVATO DA INNOCENZO TERZO FEDERICO NON VUOLE ESSERE SOTTOMESSO DAL PAPA MA HA BISOGNO DEL SUO SOSTEGNO NELLA LOTTA CONTRO I COMUNI CHE VOGLIONO AUTOGOVERNARSI.</a:t>
              </a:r>
            </a:p>
          </p:txBody>
        </p:sp>
        <p:sp>
          <p:nvSpPr>
            <p:cNvPr name="TextBox 6" id="6"/>
            <p:cNvSpPr txBox="true"/>
            <p:nvPr/>
          </p:nvSpPr>
          <p:spPr>
            <a:xfrm rot="0">
              <a:off x="0" y="-104775"/>
              <a:ext cx="9563624" cy="577883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 marL="0" indent="0" lvl="1">
                <a:lnSpc>
                  <a:spcPts val="3120"/>
                </a:lnSpc>
                <a:spcBef>
                  <a:spcPct val="0"/>
                </a:spcBef>
              </a:pPr>
            </a:p>
          </p:txBody>
        </p:sp>
      </p:grpSp>
      <p:grpSp>
        <p:nvGrpSpPr>
          <p:cNvPr name="Group 7" id="7"/>
          <p:cNvGrpSpPr/>
          <p:nvPr/>
        </p:nvGrpSpPr>
        <p:grpSpPr>
          <a:xfrm rot="0">
            <a:off x="10086582" y="3427462"/>
            <a:ext cx="7172718" cy="2277618"/>
            <a:chOff x="0" y="0"/>
            <a:chExt cx="9563624" cy="3036824"/>
          </a:xfrm>
        </p:grpSpPr>
        <p:sp>
          <p:nvSpPr>
            <p:cNvPr name="TextBox 8" id="8"/>
            <p:cNvSpPr txBox="true"/>
            <p:nvPr/>
          </p:nvSpPr>
          <p:spPr>
            <a:xfrm rot="0">
              <a:off x="0" y="800989"/>
              <a:ext cx="9563624" cy="2235835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just">
                <a:lnSpc>
                  <a:spcPts val="3360"/>
                </a:lnSpc>
              </a:pPr>
              <a:r>
                <a:rPr lang="en-US" sz="2100">
                  <a:solidFill>
                    <a:srgbClr val="3D3D3D"/>
                  </a:solidFill>
                  <a:latin typeface="Agrandir"/>
                </a:rPr>
                <a:t>OTTIENE IL SOSTEGNO DEL PAPA MA PROMETTE CHE IN CAMBIO FARA' UNA CROCIATA. </a:t>
              </a:r>
            </a:p>
            <a:p>
              <a:pPr algn="just">
                <a:lnSpc>
                  <a:spcPts val="3360"/>
                </a:lnSpc>
              </a:pPr>
              <a:r>
                <a:rPr lang="en-US" sz="2100">
                  <a:solidFill>
                    <a:srgbClr val="3D3D3D"/>
                  </a:solidFill>
                  <a:latin typeface="Agrandir"/>
                </a:rPr>
                <a:t>NON VUOLE ANDARCI SUBITO E PRENDE TEMPO, COSI' IL PAPA GREGORIO IX LO SCOMUNICA</a:t>
              </a:r>
            </a:p>
          </p:txBody>
        </p:sp>
        <p:sp>
          <p:nvSpPr>
            <p:cNvPr name="TextBox 9" id="9"/>
            <p:cNvSpPr txBox="true"/>
            <p:nvPr/>
          </p:nvSpPr>
          <p:spPr>
            <a:xfrm rot="0">
              <a:off x="0" y="-104775"/>
              <a:ext cx="9563624" cy="577883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 marL="0" indent="0" lvl="1">
                <a:lnSpc>
                  <a:spcPts val="3120"/>
                </a:lnSpc>
                <a:spcBef>
                  <a:spcPct val="0"/>
                </a:spcBef>
              </a:pPr>
            </a:p>
          </p:txBody>
        </p:sp>
      </p:grpSp>
      <p:grpSp>
        <p:nvGrpSpPr>
          <p:cNvPr name="Group 10" id="10"/>
          <p:cNvGrpSpPr/>
          <p:nvPr/>
        </p:nvGrpSpPr>
        <p:grpSpPr>
          <a:xfrm rot="0">
            <a:off x="9144000" y="5919566"/>
            <a:ext cx="7172718" cy="1858518"/>
            <a:chOff x="0" y="0"/>
            <a:chExt cx="9563624" cy="2478024"/>
          </a:xfrm>
        </p:grpSpPr>
        <p:sp>
          <p:nvSpPr>
            <p:cNvPr name="TextBox 11" id="11"/>
            <p:cNvSpPr txBox="true"/>
            <p:nvPr/>
          </p:nvSpPr>
          <p:spPr>
            <a:xfrm rot="0">
              <a:off x="0" y="800989"/>
              <a:ext cx="9563624" cy="1677035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just">
                <a:lnSpc>
                  <a:spcPts val="3360"/>
                </a:lnSpc>
              </a:pPr>
              <a:r>
                <a:rPr lang="en-US" sz="2100">
                  <a:solidFill>
                    <a:srgbClr val="3D3D3D"/>
                  </a:solidFill>
                  <a:latin typeface="Agrandir"/>
                </a:rPr>
                <a:t>NEL 1229 VA IN CROCIATA, OTTIENE GERUSALEMME E IL PAPA LO PERDONA</a:t>
              </a:r>
            </a:p>
            <a:p>
              <a:pPr algn="just">
                <a:lnSpc>
                  <a:spcPts val="3360"/>
                </a:lnSpc>
              </a:pPr>
            </a:p>
          </p:txBody>
        </p:sp>
        <p:sp>
          <p:nvSpPr>
            <p:cNvPr name="TextBox 12" id="12"/>
            <p:cNvSpPr txBox="true"/>
            <p:nvPr/>
          </p:nvSpPr>
          <p:spPr>
            <a:xfrm rot="0">
              <a:off x="0" y="-104775"/>
              <a:ext cx="9563624" cy="577883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 marL="0" indent="0" lvl="1">
                <a:lnSpc>
                  <a:spcPts val="3120"/>
                </a:lnSpc>
                <a:spcBef>
                  <a:spcPct val="0"/>
                </a:spcBef>
              </a:pPr>
            </a:p>
          </p:txBody>
        </p:sp>
      </p:grpSp>
    </p:spTree>
  </p:cSld>
  <p:clrMapOvr>
    <a:masterClrMapping/>
  </p:clrMapOvr>
</p:sld>
</file>

<file path=ppt/slides/slide1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DF9E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name="Picture 2" id="2"/>
          <p:cNvPicPr>
            <a:picLocks noChangeAspect="true"/>
          </p:cNvPicPr>
          <p:nvPr/>
        </p:nvPicPr>
        <p:blipFill>
          <a:blip r:embed="rId2"/>
          <a:srcRect l="0" t="0" r="0" b="0"/>
          <a:stretch>
            <a:fillRect/>
          </a:stretch>
        </p:blipFill>
        <p:spPr>
          <a:xfrm flipH="false" flipV="false" rot="0">
            <a:off x="868758" y="2437796"/>
            <a:ext cx="8189533" cy="5077511"/>
          </a:xfrm>
          <a:prstGeom prst="rect">
            <a:avLst/>
          </a:prstGeom>
        </p:spPr>
      </p:pic>
      <p:sp>
        <p:nvSpPr>
          <p:cNvPr name="TextBox 3" id="3"/>
          <p:cNvSpPr txBox="true"/>
          <p:nvPr/>
        </p:nvSpPr>
        <p:spPr>
          <a:xfrm rot="0">
            <a:off x="442424" y="3778229"/>
            <a:ext cx="8857212" cy="265570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6400"/>
              </a:lnSpc>
            </a:pPr>
            <a:r>
              <a:rPr lang="en-US" sz="6400">
                <a:solidFill>
                  <a:srgbClr val="3D3D3D"/>
                </a:solidFill>
                <a:latin typeface="Agrandir Grand Bold"/>
              </a:rPr>
              <a:t>LE COSTITUZIONI MELFITANE</a:t>
            </a:r>
          </a:p>
        </p:txBody>
      </p:sp>
      <p:grpSp>
        <p:nvGrpSpPr>
          <p:cNvPr name="Group 4" id="4"/>
          <p:cNvGrpSpPr/>
          <p:nvPr/>
        </p:nvGrpSpPr>
        <p:grpSpPr>
          <a:xfrm rot="0">
            <a:off x="10086582" y="2469676"/>
            <a:ext cx="7172718" cy="1054995"/>
            <a:chOff x="0" y="0"/>
            <a:chExt cx="9563624" cy="1406660"/>
          </a:xfrm>
        </p:grpSpPr>
        <p:sp>
          <p:nvSpPr>
            <p:cNvPr name="TextBox 5" id="5"/>
            <p:cNvSpPr txBox="true"/>
            <p:nvPr/>
          </p:nvSpPr>
          <p:spPr>
            <a:xfrm rot="0">
              <a:off x="0" y="847225"/>
              <a:ext cx="9563624" cy="559435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just">
                <a:lnSpc>
                  <a:spcPts val="3360"/>
                </a:lnSpc>
              </a:pPr>
              <a:r>
                <a:rPr lang="en-US" sz="2100">
                  <a:solidFill>
                    <a:srgbClr val="3D3D3D"/>
                  </a:solidFill>
                  <a:latin typeface="Agrandir"/>
                </a:rPr>
                <a:t>NEL 1231</a:t>
              </a:r>
            </a:p>
          </p:txBody>
        </p:sp>
        <p:sp>
          <p:nvSpPr>
            <p:cNvPr name="TextBox 6" id="6"/>
            <p:cNvSpPr txBox="true"/>
            <p:nvPr/>
          </p:nvSpPr>
          <p:spPr>
            <a:xfrm rot="0">
              <a:off x="0" y="-104775"/>
              <a:ext cx="9563624" cy="577883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 marL="0" indent="0" lvl="1">
                <a:lnSpc>
                  <a:spcPts val="3120"/>
                </a:lnSpc>
                <a:spcBef>
                  <a:spcPct val="0"/>
                </a:spcBef>
              </a:pPr>
              <a:r>
                <a:rPr lang="en-US" sz="2400">
                  <a:solidFill>
                    <a:srgbClr val="3D3D3D"/>
                  </a:solidFill>
                  <a:latin typeface="Agrandir Grand Bold"/>
                </a:rPr>
                <a:t>QUANDO?</a:t>
              </a:r>
            </a:p>
          </p:txBody>
        </p:sp>
      </p:grpSp>
      <p:grpSp>
        <p:nvGrpSpPr>
          <p:cNvPr name="Group 7" id="7"/>
          <p:cNvGrpSpPr/>
          <p:nvPr/>
        </p:nvGrpSpPr>
        <p:grpSpPr>
          <a:xfrm rot="0">
            <a:off x="10086582" y="4123865"/>
            <a:ext cx="7172718" cy="1020318"/>
            <a:chOff x="0" y="0"/>
            <a:chExt cx="9563624" cy="1360424"/>
          </a:xfrm>
        </p:grpSpPr>
        <p:sp>
          <p:nvSpPr>
            <p:cNvPr name="TextBox 8" id="8"/>
            <p:cNvSpPr txBox="true"/>
            <p:nvPr/>
          </p:nvSpPr>
          <p:spPr>
            <a:xfrm rot="0">
              <a:off x="0" y="800989"/>
              <a:ext cx="9563624" cy="559435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just">
                <a:lnSpc>
                  <a:spcPts val="3360"/>
                </a:lnSpc>
              </a:pPr>
              <a:r>
                <a:rPr lang="en-US" sz="2100">
                  <a:solidFill>
                    <a:srgbClr val="3D3D3D"/>
                  </a:solidFill>
                  <a:latin typeface="Agrandir"/>
                </a:rPr>
                <a:t>UNA RACCOLTA DI LEGGI</a:t>
              </a:r>
            </a:p>
          </p:txBody>
        </p:sp>
        <p:sp>
          <p:nvSpPr>
            <p:cNvPr name="TextBox 9" id="9"/>
            <p:cNvSpPr txBox="true"/>
            <p:nvPr/>
          </p:nvSpPr>
          <p:spPr>
            <a:xfrm rot="0">
              <a:off x="0" y="-104775"/>
              <a:ext cx="9563624" cy="577883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 marL="0" indent="0" lvl="1">
                <a:lnSpc>
                  <a:spcPts val="3120"/>
                </a:lnSpc>
                <a:spcBef>
                  <a:spcPct val="0"/>
                </a:spcBef>
              </a:pPr>
              <a:r>
                <a:rPr lang="en-US" sz="2400" u="none">
                  <a:solidFill>
                    <a:srgbClr val="3D3D3D"/>
                  </a:solidFill>
                  <a:latin typeface="Agrandir Grand Bold"/>
                </a:rPr>
                <a:t>COSA SONO?</a:t>
              </a:r>
            </a:p>
          </p:txBody>
        </p:sp>
      </p:grpSp>
      <p:grpSp>
        <p:nvGrpSpPr>
          <p:cNvPr name="Group 10" id="10"/>
          <p:cNvGrpSpPr/>
          <p:nvPr/>
        </p:nvGrpSpPr>
        <p:grpSpPr>
          <a:xfrm rot="0">
            <a:off x="10086582" y="5608663"/>
            <a:ext cx="7172718" cy="2170938"/>
            <a:chOff x="0" y="0"/>
            <a:chExt cx="9563624" cy="2894584"/>
          </a:xfrm>
        </p:grpSpPr>
        <p:sp>
          <p:nvSpPr>
            <p:cNvPr name="TextBox 11" id="11"/>
            <p:cNvSpPr txBox="true"/>
            <p:nvPr/>
          </p:nvSpPr>
          <p:spPr>
            <a:xfrm rot="0">
              <a:off x="0" y="829564"/>
              <a:ext cx="9563624" cy="2065020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just">
                <a:lnSpc>
                  <a:spcPts val="2879"/>
                </a:lnSpc>
              </a:pPr>
              <a:r>
                <a:rPr lang="en-US" sz="1800">
                  <a:solidFill>
                    <a:srgbClr val="3D3D3D"/>
                  </a:solidFill>
                  <a:latin typeface="Agrandir"/>
                </a:rPr>
                <a:t>- TUTTI I POTERI SONO NELLE MANI DEL RE</a:t>
              </a:r>
            </a:p>
            <a:p>
              <a:pPr algn="just">
                <a:lnSpc>
                  <a:spcPts val="2879"/>
                </a:lnSpc>
              </a:pPr>
              <a:r>
                <a:rPr lang="en-US" sz="1799">
                  <a:solidFill>
                    <a:srgbClr val="3D3D3D"/>
                  </a:solidFill>
                  <a:latin typeface="Agrandir"/>
                </a:rPr>
                <a:t>- TUTTI I SUDDITI DEVONO PAGARE LE TASSE</a:t>
              </a:r>
            </a:p>
            <a:p>
              <a:pPr algn="just">
                <a:lnSpc>
                  <a:spcPts val="3360"/>
                </a:lnSpc>
              </a:pPr>
              <a:r>
                <a:rPr lang="en-US" sz="2100">
                  <a:solidFill>
                    <a:srgbClr val="3D3D3D"/>
                  </a:solidFill>
                  <a:latin typeface="Agrandir"/>
                </a:rPr>
                <a:t>- CI DEVE ESSERE UN UNICO ESERCITO COMANDATO DAL RE</a:t>
              </a:r>
            </a:p>
          </p:txBody>
        </p:sp>
        <p:sp>
          <p:nvSpPr>
            <p:cNvPr name="TextBox 12" id="12"/>
            <p:cNvSpPr txBox="true"/>
            <p:nvPr/>
          </p:nvSpPr>
          <p:spPr>
            <a:xfrm rot="0">
              <a:off x="0" y="-104775"/>
              <a:ext cx="9563624" cy="577883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 marL="0" indent="0" lvl="1">
                <a:lnSpc>
                  <a:spcPts val="3120"/>
                </a:lnSpc>
                <a:spcBef>
                  <a:spcPct val="0"/>
                </a:spcBef>
              </a:pPr>
              <a:r>
                <a:rPr lang="en-US" sz="2400">
                  <a:solidFill>
                    <a:srgbClr val="3D3D3D"/>
                  </a:solidFill>
                  <a:latin typeface="Agrandir Grand Bold"/>
                </a:rPr>
                <a:t>COSA DICONO?</a:t>
              </a:r>
            </a:p>
          </p:txBody>
        </p:sp>
      </p:grpSp>
      <p:sp>
        <p:nvSpPr>
          <p:cNvPr name="TextBox 13" id="13"/>
          <p:cNvSpPr txBox="true"/>
          <p:nvPr/>
        </p:nvSpPr>
        <p:spPr>
          <a:xfrm rot="0">
            <a:off x="1028700" y="8357235"/>
            <a:ext cx="8270936" cy="90106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359"/>
              </a:lnSpc>
            </a:pPr>
            <a:r>
              <a:rPr lang="en-US" sz="2399" spc="359">
                <a:solidFill>
                  <a:srgbClr val="3D3D3D"/>
                </a:solidFill>
                <a:latin typeface="Agrandir"/>
              </a:rPr>
              <a:t>CON LE COSTITUZIONI MELFITANE FEDERICO VUOLE RAFFORZARE IL SUO POTERE</a:t>
            </a:r>
          </a:p>
        </p:txBody>
      </p:sp>
      <p:sp>
        <p:nvSpPr>
          <p:cNvPr name="TextBox 14" id="14"/>
          <p:cNvSpPr txBox="true"/>
          <p:nvPr/>
        </p:nvSpPr>
        <p:spPr>
          <a:xfrm rot="0">
            <a:off x="5490032" y="962025"/>
            <a:ext cx="7307936" cy="27631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960"/>
              </a:lnSpc>
            </a:pPr>
            <a:r>
              <a:rPr lang="en-US" sz="1400" spc="210">
                <a:solidFill>
                  <a:srgbClr val="3D3D3D"/>
                </a:solidFill>
                <a:latin typeface="Agrandir"/>
              </a:rPr>
              <a:t>05/17</a:t>
            </a:r>
          </a:p>
        </p:txBody>
      </p:sp>
    </p:spTree>
  </p:cSld>
  <p:clrMapOvr>
    <a:masterClrMapping/>
  </p:clrMapOvr>
</p:sld>
</file>

<file path=ppt/slides/slide1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DF9E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AutoShape 2" id="2"/>
          <p:cNvSpPr/>
          <p:nvPr/>
        </p:nvSpPr>
        <p:spPr>
          <a:xfrm rot="124096">
            <a:off x="6476185" y="3836820"/>
            <a:ext cx="4300096" cy="3777494"/>
          </a:xfrm>
          <a:prstGeom prst="rect">
            <a:avLst/>
          </a:prstGeom>
          <a:solidFill>
            <a:srgbClr val="85CB71"/>
          </a:solidFill>
        </p:spPr>
      </p:sp>
      <p:pic>
        <p:nvPicPr>
          <p:cNvPr name="Picture 3" id="3"/>
          <p:cNvPicPr>
            <a:picLocks noChangeAspect="true"/>
          </p:cNvPicPr>
          <p:nvPr/>
        </p:nvPicPr>
        <p:blipFill>
          <a:blip r:embed="rId2"/>
          <a:srcRect l="673" t="3905" r="673" b="0"/>
          <a:stretch>
            <a:fillRect/>
          </a:stretch>
        </p:blipFill>
        <p:spPr>
          <a:xfrm flipH="false" flipV="false" rot="487310">
            <a:off x="6830179" y="1361124"/>
            <a:ext cx="5202141" cy="6989342"/>
          </a:xfrm>
          <a:prstGeom prst="rect">
            <a:avLst/>
          </a:prstGeom>
        </p:spPr>
      </p:pic>
      <p:pic>
        <p:nvPicPr>
          <p:cNvPr name="Picture 4" id="4"/>
          <p:cNvPicPr>
            <a:picLocks noChangeAspect="true"/>
          </p:cNvPicPr>
          <p:nvPr/>
        </p:nvPicPr>
        <p:blipFill>
          <a:blip r:embed="rId3"/>
          <a:srcRect l="0" t="0" r="0" b="0"/>
          <a:stretch>
            <a:fillRect/>
          </a:stretch>
        </p:blipFill>
        <p:spPr>
          <a:xfrm flipH="false" flipV="false" rot="-1072072">
            <a:off x="6386422" y="2201461"/>
            <a:ext cx="2195277" cy="786308"/>
          </a:xfrm>
          <a:prstGeom prst="rect">
            <a:avLst/>
          </a:prstGeom>
        </p:spPr>
      </p:pic>
      <p:pic>
        <p:nvPicPr>
          <p:cNvPr name="Picture 5" id="5"/>
          <p:cNvPicPr>
            <a:picLocks noChangeAspect="true"/>
          </p:cNvPicPr>
          <p:nvPr/>
        </p:nvPicPr>
        <p:blipFill>
          <a:blip r:embed="rId4"/>
          <a:srcRect l="0" t="0" r="0" b="0"/>
          <a:stretch>
            <a:fillRect/>
          </a:stretch>
        </p:blipFill>
        <p:spPr>
          <a:xfrm flipH="false" flipV="false" rot="0">
            <a:off x="15431416" y="7258125"/>
            <a:ext cx="4074431" cy="4000350"/>
          </a:xfrm>
          <a:prstGeom prst="rect">
            <a:avLst/>
          </a:prstGeom>
        </p:spPr>
      </p:pic>
      <p:sp>
        <p:nvSpPr>
          <p:cNvPr name="TextBox 6" id="6"/>
          <p:cNvSpPr txBox="true"/>
          <p:nvPr/>
        </p:nvSpPr>
        <p:spPr>
          <a:xfrm rot="0">
            <a:off x="1028700" y="3948430"/>
            <a:ext cx="5080498" cy="232346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>
              <a:lnSpc>
                <a:spcPts val="5600"/>
              </a:lnSpc>
            </a:pPr>
            <a:r>
              <a:rPr lang="en-US" sz="5600">
                <a:solidFill>
                  <a:srgbClr val="3D3D3D"/>
                </a:solidFill>
                <a:latin typeface="Agrandir Grand Bold"/>
              </a:rPr>
              <a:t>FEDERICO UOMO DI CULTURA</a:t>
            </a:r>
          </a:p>
        </p:txBody>
      </p:sp>
      <p:grpSp>
        <p:nvGrpSpPr>
          <p:cNvPr name="Group 7" id="7"/>
          <p:cNvGrpSpPr/>
          <p:nvPr/>
        </p:nvGrpSpPr>
        <p:grpSpPr>
          <a:xfrm rot="0">
            <a:off x="12747604" y="2137216"/>
            <a:ext cx="4907848" cy="4418882"/>
            <a:chOff x="0" y="0"/>
            <a:chExt cx="6543798" cy="5891842"/>
          </a:xfrm>
        </p:grpSpPr>
        <p:sp>
          <p:nvSpPr>
            <p:cNvPr name="TextBox 8" id="8"/>
            <p:cNvSpPr txBox="true"/>
            <p:nvPr/>
          </p:nvSpPr>
          <p:spPr>
            <a:xfrm rot="0">
              <a:off x="0" y="862007"/>
              <a:ext cx="6543798" cy="5029835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>
                <a:lnSpc>
                  <a:spcPts val="3360"/>
                </a:lnSpc>
              </a:pPr>
              <a:r>
                <a:rPr lang="en-US" sz="2100">
                  <a:solidFill>
                    <a:srgbClr val="3D3D3D"/>
                  </a:solidFill>
                  <a:latin typeface="Agrandir"/>
                </a:rPr>
                <a:t>LA SUA CORTE A PALERMO ERA UN IMPORTANTE CENTRO DII CULTURA, QUI NACQUE LA "SCUOLA SICILIANA", UN CIRCOLO DI POETI CHE SCRISSERO I PRIMI VERSI IN LINGUA VOLGARE ITALIANA.</a:t>
              </a:r>
            </a:p>
            <a:p>
              <a:pPr>
                <a:lnSpc>
                  <a:spcPts val="3360"/>
                </a:lnSpc>
              </a:pPr>
              <a:r>
                <a:rPr lang="en-US" sz="2100">
                  <a:solidFill>
                    <a:srgbClr val="3D3D3D"/>
                  </a:solidFill>
                  <a:latin typeface="Agrandir"/>
                </a:rPr>
                <a:t>FEDERICO ERA UN APPASSIONATO DI ARTE E SCIENZA E PRATICAVA LA FALCONERIA (VEDI FOTO).</a:t>
              </a:r>
            </a:p>
          </p:txBody>
        </p:sp>
        <p:sp>
          <p:nvSpPr>
            <p:cNvPr name="TextBox 9" id="9"/>
            <p:cNvSpPr txBox="true"/>
            <p:nvPr/>
          </p:nvSpPr>
          <p:spPr>
            <a:xfrm rot="0">
              <a:off x="0" y="-95250"/>
              <a:ext cx="6543798" cy="598943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marL="0" indent="0" lvl="1">
                <a:lnSpc>
                  <a:spcPts val="3321"/>
                </a:lnSpc>
                <a:spcBef>
                  <a:spcPct val="0"/>
                </a:spcBef>
              </a:pPr>
            </a:p>
          </p:txBody>
        </p:sp>
      </p:grp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terms:created xsi:type="dcterms:W3CDTF">2006-08-16T00:00:00Z</dcterms:created>
  <dc:identifier>DAEHwamUaLU</dc:identifier>
  <dcterms:modified xsi:type="dcterms:W3CDTF">2011-08-01T06:04:30Z</dcterms:modified>
  <cp:revision>1</cp:revision>
  <dc:title>Lezione di Storia</dc:title>
</cp:coreProperties>
</file>