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5143500" type="screen16x9"/>
  <p:notesSz cx="6858000" cy="9144000"/>
  <p:embeddedFontLst>
    <p:embeddedFont>
      <p:font typeface="Caveat" panose="020B0604020202020204" charset="0"/>
      <p:regular r:id="rId47"/>
      <p:bold r:id="rId48"/>
    </p:embeddedFont>
    <p:embeddedFont>
      <p:font typeface="Oswald" panose="020B0604020202020204" charset="0"/>
      <p:regular r:id="rId49"/>
      <p:bold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357DD2-AEA3-4945-94F8-680C88440580}">
  <a:tblStyle styleId="{DA357DD2-AEA3-4945-94F8-680C8844058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75226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29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93a507dbc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93a507dbc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8033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3a507dbcf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3a507dbcf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7763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93a507dbc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93a507dbc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785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3a507dbc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3a507dbcf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3582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3a507dbcf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3a507dbcf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8715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3a507dbc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93a507dbc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063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6e753d4a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96e753d4a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650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93a507dbcf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93a507dbcf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2036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93a507dbcf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93a507dbcf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6815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93a507dbc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93a507dbc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7960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953be6b48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953be6b48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751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96e753d4a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96e753d4a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3005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3a507dbcf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3a507dbcf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83459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3a507dbcf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93a507dbcf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2793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93a507dbcf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93a507dbcf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106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6e753d4a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6e753d4a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65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3a507dbcf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3a507dbcf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8384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93a507dbcf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93a507dbcf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7589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3a507dbc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3a507dbc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2987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96e753d4a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96e753d4a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891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3a507dbcf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93a507dbcf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399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93a507dbcf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93a507dbcf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79121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93a507dbcf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93a507dbcf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2407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93a507dbcf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93a507dbcf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01505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93a507dbcf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93a507dbcf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85917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93a507dbcf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93a507dbcf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36916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93a507dbcf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93a507dbcf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0169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93a507dbcf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93a507dbcf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123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93a507dbcf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93a507dbcf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48504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93a507dbcf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93a507dbcf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2270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953be6b48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953be6b48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93359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953be6b48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953be6b48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98805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953be6b48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953be6b48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60692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953be6b48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953be6b48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24510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953be6b483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953be6b483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16115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953be6b483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953be6b483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37279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953be6b483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953be6b483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49836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953be6b483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953be6b483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09164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953be6b48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953be6b48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5958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953be6b48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953be6b48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3337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953be6b48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953be6b483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84402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9716bbd0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9716bbd0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98086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93a507dbc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93a507dbc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591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l="3200" r="-3200" b="15945"/>
          <a:stretch/>
        </p:blipFill>
        <p:spPr>
          <a:xfrm rot="-995045">
            <a:off x="6620820" y="3496321"/>
            <a:ext cx="2233033" cy="1157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l="6864" b="7270"/>
          <a:stretch/>
        </p:blipFill>
        <p:spPr>
          <a:xfrm>
            <a:off x="-154775" y="0"/>
            <a:ext cx="3071775" cy="52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7939" b="12670"/>
          <a:stretch/>
        </p:blipFill>
        <p:spPr>
          <a:xfrm rot="1233981">
            <a:off x="6395377" y="376374"/>
            <a:ext cx="2370621" cy="1255598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976550" y="1509275"/>
            <a:ext cx="5179200" cy="833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56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Lingue</a:t>
            </a:r>
            <a:r>
              <a:rPr lang="it" sz="5600" b="1"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it" sz="56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a</a:t>
            </a:r>
            <a:r>
              <a:rPr lang="it" sz="5600" b="1"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it" sz="56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confronto</a:t>
            </a:r>
            <a:endParaRPr sz="56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666925" y="2490800"/>
            <a:ext cx="5179200" cy="14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un progetto nell’ambito di</a:t>
            </a:r>
            <a:endParaRPr sz="2100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 b="1">
                <a:latin typeface="Caveat"/>
                <a:ea typeface="Caveat"/>
                <a:cs typeface="Caveat"/>
                <a:sym typeface="Caveat"/>
              </a:rPr>
              <a:t>“2020 Un’estate insieme - Il Sam non va in vacanza”</a:t>
            </a:r>
            <a:endParaRPr sz="2100" b="1"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a cura di</a:t>
            </a:r>
            <a:endParaRPr sz="2100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 b="1">
                <a:latin typeface="Caveat"/>
                <a:ea typeface="Caveat"/>
                <a:cs typeface="Caveat"/>
                <a:sym typeface="Caveat"/>
              </a:rPr>
              <a:t>IC Antonelli - Casalegno</a:t>
            </a:r>
            <a:endParaRPr sz="2100" b="1"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 b="1">
                <a:latin typeface="Caveat"/>
                <a:ea typeface="Caveat"/>
                <a:cs typeface="Caveat"/>
                <a:sym typeface="Caveat"/>
              </a:rPr>
              <a:t>dB2 Mondoenne aps</a:t>
            </a:r>
            <a:endParaRPr sz="2100" b="1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2738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Le parti del discorso</a:t>
            </a:r>
            <a:endParaRPr sz="32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74875"/>
            <a:ext cx="9013024" cy="24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2738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Le parti del discorso</a:t>
            </a:r>
            <a:endParaRPr sz="32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525" y="1168650"/>
            <a:ext cx="8262950" cy="306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Il Nome</a:t>
            </a:r>
            <a:r>
              <a:rPr lang="it" sz="32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 - The Noun 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 nom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18694"/>
            <a:ext cx="9144001" cy="2063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Le parti del discorso</a:t>
            </a:r>
            <a:endParaRPr sz="32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850" y="1760800"/>
            <a:ext cx="8110299" cy="263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Il Nome</a:t>
            </a:r>
            <a:r>
              <a:rPr lang="it" sz="32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 - The Noun 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 nom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27575"/>
            <a:ext cx="8839199" cy="3363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Il Nome</a:t>
            </a:r>
            <a:r>
              <a:rPr lang="it" sz="32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 - The Noun 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 nom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94" name="Google Shape;94;p19"/>
          <p:cNvPicPr preferRelativeResize="0"/>
          <p:nvPr/>
        </p:nvPicPr>
        <p:blipFill rotWithShape="1">
          <a:blip r:embed="rId3">
            <a:alphaModFix/>
          </a:blip>
          <a:srcRect r="3725"/>
          <a:stretch/>
        </p:blipFill>
        <p:spPr>
          <a:xfrm>
            <a:off x="111900" y="1660675"/>
            <a:ext cx="8803726" cy="256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La classificazione dei nomi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100" name="Google Shape;100;p20"/>
          <p:cNvGraphicFramePr/>
          <p:nvPr/>
        </p:nvGraphicFramePr>
        <p:xfrm>
          <a:off x="648850" y="1302535"/>
          <a:ext cx="7846275" cy="3164300"/>
        </p:xfrm>
        <a:graphic>
          <a:graphicData uri="http://schemas.openxmlformats.org/drawingml/2006/table">
            <a:tbl>
              <a:tblPr>
                <a:noFill/>
                <a:tableStyleId>{DA357DD2-AEA3-4945-94F8-680C88440580}</a:tableStyleId>
              </a:tblPr>
              <a:tblGrid>
                <a:gridCol w="2615425"/>
                <a:gridCol w="2615425"/>
                <a:gridCol w="2615425"/>
              </a:tblGrid>
              <a:tr h="585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ITALIANO</a:t>
                      </a:r>
                      <a:endParaRPr sz="16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INGLESE</a:t>
                      </a:r>
                      <a:endParaRPr sz="16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6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FRANCESE</a:t>
                      </a:r>
                      <a:endParaRPr sz="16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</a:tr>
              <a:tr h="446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comuni e propri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common nouns and proper nouns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communs et propres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387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concreti e astratti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concrets et abstraicts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419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collettivi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419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primitivi, derivati e alterati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451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latin typeface="Oswald"/>
                          <a:ea typeface="Oswald"/>
                          <a:cs typeface="Oswald"/>
                          <a:sym typeface="Oswald"/>
                        </a:rPr>
                        <a:t>composti, sovrabbondanti, difettivi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43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countable and uncountable nouns</a:t>
                      </a: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Il genere dei nomi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538" y="1768725"/>
            <a:ext cx="8574926" cy="252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Il genere dei nomi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7525"/>
            <a:ext cx="8839201" cy="3749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Il genere dei nomi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050" y="1726388"/>
            <a:ext cx="90297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Il genere dei nomi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124" name="Google Shape;124;p24"/>
          <p:cNvGraphicFramePr/>
          <p:nvPr/>
        </p:nvGraphicFramePr>
        <p:xfrm>
          <a:off x="577425" y="15061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{DA357DD2-AEA3-4945-94F8-680C88440580}</a:tableStyleId>
              </a:tblPr>
              <a:tblGrid>
                <a:gridCol w="2615425"/>
                <a:gridCol w="2615425"/>
                <a:gridCol w="2615425"/>
              </a:tblGrid>
              <a:tr h="585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ITALIANO</a:t>
                      </a:r>
                      <a:endParaRPr sz="18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INGLESE</a:t>
                      </a:r>
                      <a:endParaRPr sz="18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FRANCESE</a:t>
                      </a:r>
                      <a:endParaRPr sz="18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</a:tr>
              <a:tr h="585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>
                          <a:latin typeface="Oswald"/>
                          <a:ea typeface="Oswald"/>
                          <a:cs typeface="Oswald"/>
                          <a:sym typeface="Oswald"/>
                        </a:rPr>
                        <a:t>Maschile</a:t>
                      </a: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>
                          <a:latin typeface="Oswald"/>
                          <a:ea typeface="Oswald"/>
                          <a:cs typeface="Oswald"/>
                          <a:sym typeface="Oswald"/>
                        </a:rPr>
                        <a:t>Maschile</a:t>
                      </a: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>
                          <a:latin typeface="Oswald"/>
                          <a:ea typeface="Oswald"/>
                          <a:cs typeface="Oswald"/>
                          <a:sym typeface="Oswald"/>
                        </a:rPr>
                        <a:t>Maschile</a:t>
                      </a: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585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>
                          <a:latin typeface="Oswald"/>
                          <a:ea typeface="Oswald"/>
                          <a:cs typeface="Oswald"/>
                          <a:sym typeface="Oswald"/>
                        </a:rPr>
                        <a:t>Femminile</a:t>
                      </a: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>
                          <a:latin typeface="Oswald"/>
                          <a:ea typeface="Oswald"/>
                          <a:cs typeface="Oswald"/>
                          <a:sym typeface="Oswald"/>
                        </a:rPr>
                        <a:t>Femminile</a:t>
                      </a: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>
                          <a:latin typeface="Oswald"/>
                          <a:ea typeface="Oswald"/>
                          <a:cs typeface="Oswald"/>
                          <a:sym typeface="Oswald"/>
                        </a:rPr>
                        <a:t>Femminile</a:t>
                      </a: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59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Neutro</a:t>
                      </a: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500" i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per cose, concetti astratti, animali di cui non si conosce il sesso</a:t>
                      </a:r>
                      <a:endParaRPr sz="1500" i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Il genere dei nomi - dal maschile al femminile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130" name="Google Shape;130;p25"/>
          <p:cNvGraphicFramePr/>
          <p:nvPr/>
        </p:nvGraphicFramePr>
        <p:xfrm>
          <a:off x="664350" y="11418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{DA357DD2-AEA3-4945-94F8-680C88440580}</a:tableStyleId>
              </a:tblPr>
              <a:tblGrid>
                <a:gridCol w="2615425"/>
                <a:gridCol w="2615425"/>
                <a:gridCol w="2615425"/>
              </a:tblGrid>
              <a:tr h="585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ITALIANO</a:t>
                      </a:r>
                      <a:endParaRPr sz="18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INGLESE</a:t>
                      </a:r>
                      <a:endParaRPr sz="18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8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FRANCESE</a:t>
                      </a:r>
                      <a:endParaRPr sz="18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</a:tr>
              <a:tr h="585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o -&gt; a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gatto -&gt; gatta</a:t>
                      </a:r>
                      <a:endParaRPr sz="1700">
                        <a:solidFill>
                          <a:srgbClr val="1155CC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3655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Oswald"/>
                        <a:buChar char="+"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ess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manager -&gt; manageress 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3655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Oswald"/>
                        <a:buChar char="+"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e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étudiant -&gt; étudiante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585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e -&gt; ina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eroe -&gt; eroina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or -&gt; ress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actor -&gt; actress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se termina in E rimane invariato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secrétaire -&gt; secrétaire 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59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e / o -&gt; essa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professore -&gt; professoressa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x -&gt; se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époux -&gt; épouse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591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tore -&gt; trice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animatore -&gt; animatrice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>
                          <a:latin typeface="Oswald"/>
                          <a:ea typeface="Oswald"/>
                          <a:cs typeface="Oswald"/>
                          <a:sym typeface="Oswald"/>
                        </a:rPr>
                        <a:t>en /on -&gt; enne / onne (spesso)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sz="1700">
                          <a:solidFill>
                            <a:srgbClr val="1155CC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lion -&gt; lionne </a:t>
                      </a:r>
                      <a:endParaRPr sz="17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Il plurale dei nomi</a:t>
            </a:r>
            <a:endParaRPr sz="3200" b="1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70500"/>
            <a:ext cx="8839200" cy="1684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Il plurale dei nomi</a:t>
            </a:r>
            <a:endParaRPr sz="3200" b="1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42" name="Google Shape;14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63841"/>
            <a:ext cx="8839200" cy="193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Il plurale dei nomi</a:t>
            </a:r>
            <a:endParaRPr sz="3200" b="1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48" name="Google Shape;1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50" y="1800225"/>
            <a:ext cx="8982075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>
            <a:spLocks noGrp="1"/>
          </p:cNvSpPr>
          <p:nvPr>
            <p:ph type="title"/>
          </p:nvPr>
        </p:nvSpPr>
        <p:spPr>
          <a:xfrm>
            <a:off x="311700" y="595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9900FF"/>
                </a:solidFill>
                <a:latin typeface="Caveat"/>
                <a:ea typeface="Caveat"/>
                <a:cs typeface="Caveat"/>
                <a:sym typeface="Caveat"/>
              </a:rPr>
              <a:t>Il plurale dei nomi</a:t>
            </a:r>
            <a:endParaRPr sz="3200" b="1">
              <a:solidFill>
                <a:srgbClr val="99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154" name="Google Shape;154;p29"/>
          <p:cNvGraphicFramePr/>
          <p:nvPr/>
        </p:nvGraphicFramePr>
        <p:xfrm>
          <a:off x="648863" y="9108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{DA357DD2-AEA3-4945-94F8-680C88440580}</a:tableStyleId>
              </a:tblPr>
              <a:tblGrid>
                <a:gridCol w="2615425"/>
                <a:gridCol w="2615425"/>
                <a:gridCol w="2615425"/>
              </a:tblGrid>
              <a:tr h="434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ITALIANO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INGLESE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FRANCESE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</a:tr>
              <a:tr h="575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se termina in  o / e </a:t>
                      </a: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i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gatto -&gt; gatti </a:t>
                      </a:r>
                      <a:endParaRPr>
                        <a:solidFill>
                          <a:srgbClr val="9900F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29210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Char char="+"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s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pen -&gt; pens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Oswald"/>
                        <a:buChar char="+"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s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pomme -&gt; pommes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  <a:tr h="776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se termina in a </a:t>
                      </a: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e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mela -&gt; mele 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se termina in s - x - z - sh - ch - o   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 + es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kiss -&gt; kisses / potato -&gt; potatoes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 termina in s - x - z 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resta invariato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bois -&gt; bois 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  <a:tr h="100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 termina in ga / ca </a:t>
                      </a: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ghe / che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</a:t>
                      </a:r>
                      <a:endParaRPr>
                        <a:solidFill>
                          <a:srgbClr val="9900F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strega -&gt; streghe</a:t>
                      </a:r>
                      <a:endParaRPr>
                        <a:solidFill>
                          <a:srgbClr val="9900FF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pesca -&gt; pesche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se termina in y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y </a:t>
                      </a: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ies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 baby -&gt; babies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nomi che terminano in - eau, -au 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alcuni nomi in -eu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+ x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chapeau -&gt; chapeaux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  <a:tr h="1091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alcuni nomi in -al 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alcuni nomi in -ail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-&gt; aux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rgbClr val="9900FF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es. cheval -&gt; chevaux  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L’articolo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 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article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L’article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D41AC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60" name="Google Shape;16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75" y="1219188"/>
            <a:ext cx="8839200" cy="37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L’articolo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 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article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L’article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D41AC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66" name="Google Shape;16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20425"/>
            <a:ext cx="8839201" cy="3405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L’articolo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 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article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L’article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D41AC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72" name="Google Shape;17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50555"/>
            <a:ext cx="9143999" cy="2947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L’articolo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 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article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L’article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D41AC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178" name="Google Shape;178;p33"/>
          <p:cNvGraphicFramePr/>
          <p:nvPr/>
        </p:nvGraphicFramePr>
        <p:xfrm>
          <a:off x="648863" y="10894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{DA357DD2-AEA3-4945-94F8-680C88440580}</a:tableStyleId>
              </a:tblPr>
              <a:tblGrid>
                <a:gridCol w="2615425"/>
                <a:gridCol w="2615425"/>
                <a:gridCol w="2615425"/>
              </a:tblGrid>
              <a:tr h="471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ITALIANO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F1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INGLESE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F1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FRANCESE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F18B"/>
                    </a:solidFill>
                  </a:tcPr>
                </a:tc>
              </a:tr>
              <a:tr h="436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DETERMINATIVI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il, lo, la, l’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i, gli, le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DETERMINATIVI (Definite)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(maschile e femminile, 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singolare e plurale)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DETERMINATIVI (Définis)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la, le, l’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les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578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INDETERMINATIVI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un, uno, una, un’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INDETERMINATIVI (Indefinite)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a, an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(maschile e femminile, solo singolare)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INDETERMINATIVI (Indéfinis)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un, une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i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*UNE non si apostrofa mai!</a:t>
                      </a:r>
                      <a:endParaRPr i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  <a:tr h="1087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PARTITIVI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del, dello, della, dell’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dei, degli, delle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DETERMINERS 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aggettivi indefiniti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some, any, no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PARTITIVI (Partitifs)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du, de la, de l’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des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i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*obbligatoriamente espressi</a:t>
                      </a:r>
                      <a:endParaRPr i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L’uso dell’articolo</a:t>
            </a:r>
            <a:endParaRPr sz="3200" b="1">
              <a:solidFill>
                <a:srgbClr val="D41AC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84" name="Google Shape;18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0" y="1862150"/>
            <a:ext cx="901065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L’uso dell’articolo</a:t>
            </a:r>
            <a:endParaRPr sz="3200" b="1">
              <a:solidFill>
                <a:srgbClr val="D41AC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90" name="Google Shape;19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15725"/>
            <a:ext cx="8839199" cy="2430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L’uso dell’articolo</a:t>
            </a:r>
            <a:endParaRPr sz="3200" b="1">
              <a:solidFill>
                <a:srgbClr val="D41AC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96" name="Google Shape;19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" y="1781175"/>
            <a:ext cx="9124950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7"/>
          <p:cNvSpPr txBox="1">
            <a:spLocks noGrp="1"/>
          </p:cNvSpPr>
          <p:nvPr>
            <p:ph type="title"/>
          </p:nvPr>
        </p:nvSpPr>
        <p:spPr>
          <a:xfrm>
            <a:off x="311700" y="714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L’articolo </a:t>
            </a: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determinativo</a:t>
            </a:r>
            <a:endParaRPr sz="3200" b="1">
              <a:solidFill>
                <a:srgbClr val="39BB3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02" name="Google Shape;20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325" y="721525"/>
            <a:ext cx="7112600" cy="436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8"/>
          <p:cNvSpPr txBox="1">
            <a:spLocks noGrp="1"/>
          </p:cNvSpPr>
          <p:nvPr>
            <p:ph type="title"/>
          </p:nvPr>
        </p:nvSpPr>
        <p:spPr>
          <a:xfrm>
            <a:off x="311700" y="2381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L’articolo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indeterminativo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08" name="Google Shape;208;p38"/>
          <p:cNvPicPr preferRelativeResize="0"/>
          <p:nvPr/>
        </p:nvPicPr>
        <p:blipFill rotWithShape="1">
          <a:blip r:embed="rId3">
            <a:alphaModFix/>
          </a:blip>
          <a:srcRect b="72114"/>
          <a:stretch/>
        </p:blipFill>
        <p:spPr>
          <a:xfrm>
            <a:off x="340563" y="1725225"/>
            <a:ext cx="8462874" cy="217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>
            <a:spLocks noGrp="1"/>
          </p:cNvSpPr>
          <p:nvPr>
            <p:ph type="title"/>
          </p:nvPr>
        </p:nvSpPr>
        <p:spPr>
          <a:xfrm>
            <a:off x="311700" y="2976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L’articolo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indeterminativo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14" name="Google Shape;214;p39"/>
          <p:cNvPicPr preferRelativeResize="0"/>
          <p:nvPr/>
        </p:nvPicPr>
        <p:blipFill rotWithShape="1">
          <a:blip r:embed="rId3">
            <a:alphaModFix/>
          </a:blip>
          <a:srcRect t="26780" b="30603"/>
          <a:stretch/>
        </p:blipFill>
        <p:spPr>
          <a:xfrm>
            <a:off x="244925" y="1304925"/>
            <a:ext cx="8470475" cy="3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L’articolo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indeterminativo</a:t>
            </a:r>
            <a:endParaRPr sz="3200" b="1">
              <a:solidFill>
                <a:srgbClr val="00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20" name="Google Shape;220;p40"/>
          <p:cNvPicPr preferRelativeResize="0"/>
          <p:nvPr/>
        </p:nvPicPr>
        <p:blipFill rotWithShape="1">
          <a:blip r:embed="rId3">
            <a:alphaModFix/>
          </a:blip>
          <a:srcRect t="68400"/>
          <a:stretch/>
        </p:blipFill>
        <p:spPr>
          <a:xfrm>
            <a:off x="311700" y="1731150"/>
            <a:ext cx="8832300" cy="2570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L’articolo </a:t>
            </a:r>
            <a:r>
              <a:rPr lang="it" sz="3200" b="1">
                <a:solidFill>
                  <a:srgbClr val="FF00FF"/>
                </a:solidFill>
                <a:latin typeface="Caveat"/>
                <a:ea typeface="Caveat"/>
                <a:cs typeface="Caveat"/>
                <a:sym typeface="Caveat"/>
              </a:rPr>
              <a:t>partitivo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26" name="Google Shape;226;p41"/>
          <p:cNvPicPr preferRelativeResize="0"/>
          <p:nvPr/>
        </p:nvPicPr>
        <p:blipFill rotWithShape="1">
          <a:blip r:embed="rId3">
            <a:alphaModFix/>
          </a:blip>
          <a:srcRect b="68277"/>
          <a:stretch/>
        </p:blipFill>
        <p:spPr>
          <a:xfrm>
            <a:off x="197900" y="1749050"/>
            <a:ext cx="8634400" cy="269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L’articolo </a:t>
            </a:r>
            <a:r>
              <a:rPr lang="it" sz="3200" b="1">
                <a:solidFill>
                  <a:srgbClr val="FF00FF"/>
                </a:solidFill>
                <a:latin typeface="Caveat"/>
                <a:ea typeface="Caveat"/>
                <a:cs typeface="Caveat"/>
                <a:sym typeface="Caveat"/>
              </a:rPr>
              <a:t>partitivo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32" name="Google Shape;232;p42"/>
          <p:cNvPicPr preferRelativeResize="0"/>
          <p:nvPr/>
        </p:nvPicPr>
        <p:blipFill rotWithShape="1">
          <a:blip r:embed="rId3">
            <a:alphaModFix/>
          </a:blip>
          <a:srcRect t="31723" b="28130"/>
          <a:stretch/>
        </p:blipFill>
        <p:spPr>
          <a:xfrm>
            <a:off x="341126" y="1404950"/>
            <a:ext cx="8461750" cy="334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3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L’aggettivo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adjective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L’adjectif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38" name="Google Shape;23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4" y="1363237"/>
            <a:ext cx="8832299" cy="308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4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L’aggettivo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adjective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L’adjectif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44" name="Google Shape;24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8750"/>
            <a:ext cx="8839199" cy="3263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L’aggettivo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adjective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L’adjectif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50" name="Google Shape;25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750" y="1296051"/>
            <a:ext cx="8672499" cy="36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Il pronome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pronoun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 pronom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56" name="Google Shape;2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8847"/>
            <a:ext cx="9143999" cy="2513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Il pronome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pronoun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 pronom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62" name="Google Shape;26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500" y="894175"/>
            <a:ext cx="8115069" cy="409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8"/>
          <p:cNvSpPr txBox="1">
            <a:spLocks noGrp="1"/>
          </p:cNvSpPr>
          <p:nvPr>
            <p:ph type="title"/>
          </p:nvPr>
        </p:nvSpPr>
        <p:spPr>
          <a:xfrm>
            <a:off x="311700" y="32147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Il pronome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pronoun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 pronom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68" name="Google Shape;26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50" y="1292900"/>
            <a:ext cx="8854699" cy="35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9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Il verbo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The verb </a:t>
            </a:r>
            <a:r>
              <a:rPr lang="it" sz="3200" b="1">
                <a:solidFill>
                  <a:srgbClr val="D41AC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Le verbe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74" name="Google Shape;27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3975" y="717950"/>
            <a:ext cx="5106775" cy="4425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0"/>
          <p:cNvSpPr txBox="1">
            <a:spLocks noGrp="1"/>
          </p:cNvSpPr>
          <p:nvPr>
            <p:ph type="title"/>
          </p:nvPr>
        </p:nvSpPr>
        <p:spPr>
          <a:xfrm>
            <a:off x="311700" y="964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FF6D00"/>
                </a:solidFill>
                <a:latin typeface="Caveat"/>
                <a:ea typeface="Caveat"/>
                <a:cs typeface="Caveat"/>
                <a:sym typeface="Caveat"/>
              </a:rPr>
              <a:t>Gli avverbi di modo</a:t>
            </a:r>
            <a:endParaRPr sz="3200" b="1">
              <a:solidFill>
                <a:srgbClr val="FF6D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80" name="Google Shape;28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8150" y="725100"/>
            <a:ext cx="5187698" cy="42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1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Gli avverbi di tempo e luogo</a:t>
            </a:r>
            <a:endParaRPr sz="3200" b="1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86" name="Google Shape;28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1490" y="647700"/>
            <a:ext cx="6121010" cy="44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2"/>
          <p:cNvSpPr txBox="1">
            <a:spLocks noGrp="1"/>
          </p:cNvSpPr>
          <p:nvPr>
            <p:ph type="title"/>
          </p:nvPr>
        </p:nvSpPr>
        <p:spPr>
          <a:xfrm>
            <a:off x="311700" y="2357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FF00FF"/>
                </a:solidFill>
                <a:latin typeface="Caveat"/>
                <a:ea typeface="Caveat"/>
                <a:cs typeface="Caveat"/>
                <a:sym typeface="Caveat"/>
              </a:rPr>
              <a:t>Le preposizioni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92" name="Google Shape;29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29885"/>
            <a:ext cx="9143999" cy="2676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3"/>
          <p:cNvSpPr txBox="1">
            <a:spLocks noGrp="1"/>
          </p:cNvSpPr>
          <p:nvPr>
            <p:ph type="title"/>
          </p:nvPr>
        </p:nvSpPr>
        <p:spPr>
          <a:xfrm>
            <a:off x="225975" y="3107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FF00FF"/>
                </a:solidFill>
                <a:latin typeface="Caveat"/>
                <a:ea typeface="Caveat"/>
                <a:cs typeface="Caveat"/>
                <a:sym typeface="Caveat"/>
              </a:rPr>
              <a:t>Le preposizioni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98" name="Google Shape;29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64550"/>
            <a:ext cx="8839199" cy="2298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4"/>
          <p:cNvSpPr txBox="1">
            <a:spLocks noGrp="1"/>
          </p:cNvSpPr>
          <p:nvPr>
            <p:ph type="title"/>
          </p:nvPr>
        </p:nvSpPr>
        <p:spPr>
          <a:xfrm>
            <a:off x="311700" y="22505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FF00FF"/>
                </a:solidFill>
                <a:latin typeface="Caveat"/>
                <a:ea typeface="Caveat"/>
                <a:cs typeface="Caveat"/>
                <a:sym typeface="Caveat"/>
              </a:rPr>
              <a:t>Le preposizioni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04" name="Google Shape;30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38" y="1461375"/>
            <a:ext cx="8772374" cy="322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5"/>
          <p:cNvSpPr txBox="1">
            <a:spLocks noGrp="1"/>
          </p:cNvSpPr>
          <p:nvPr>
            <p:ph type="title"/>
          </p:nvPr>
        </p:nvSpPr>
        <p:spPr>
          <a:xfrm>
            <a:off x="311688" y="0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>
                <a:solidFill>
                  <a:srgbClr val="FF00FF"/>
                </a:solidFill>
                <a:latin typeface="Caveat"/>
                <a:ea typeface="Caveat"/>
                <a:cs typeface="Caveat"/>
                <a:sym typeface="Caveat"/>
              </a:rPr>
              <a:t>Le preposizioni</a:t>
            </a:r>
            <a:endParaRPr sz="3200" b="1">
              <a:solidFill>
                <a:srgbClr val="FF00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310" name="Google Shape;310;p55"/>
          <p:cNvGraphicFramePr/>
          <p:nvPr/>
        </p:nvGraphicFramePr>
        <p:xfrm>
          <a:off x="311663" y="7311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{DA357DD2-AEA3-4945-94F8-680C88440580}</a:tableStyleId>
              </a:tblPr>
              <a:tblGrid>
                <a:gridCol w="2840200"/>
                <a:gridCol w="2840200"/>
                <a:gridCol w="2840200"/>
              </a:tblGrid>
              <a:tr h="430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ITALIANO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65A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INGLESE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65A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FRANCESE</a:t>
                      </a:r>
                      <a:endParaRPr sz="1700"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65AD"/>
                    </a:solidFill>
                  </a:tcPr>
                </a:tc>
              </a:tr>
              <a:tr h="578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preposizioni proprie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di, a, da, in, con,  su, per, tra, fra 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simple prepositions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at, in, on...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prépositions simples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de, à, avec, en, sur, chez, pour, par...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</a:tr>
              <a:tr h="980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preposizioni improprie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oltre, sopra, sotto, dentro, dietro, davanti, durante, nonostante, fuori, dopo, prima, presso, tranne...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</a:tr>
              <a:tr h="1181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locuzioni prepositive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accanto a, vicino a, davanti a, innanzi a, lontano da, invece di, insieme a/con, prima di, a fianco di, al cospetto di, in cima a, nel mezzo di...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complex prepositions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 to, because of, instead of, except for...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locutions prépositionnelles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en cas de, en compagnie de, à moins de, afin de...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</a:tr>
              <a:tr h="709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b="1">
                          <a:latin typeface="Oswald"/>
                          <a:ea typeface="Oswald"/>
                          <a:cs typeface="Oswald"/>
                          <a:sym typeface="Oswald"/>
                        </a:rPr>
                        <a:t>preposizioni articolate</a:t>
                      </a:r>
                      <a:endParaRPr b="1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latin typeface="Oswald"/>
                          <a:ea typeface="Oswald"/>
                          <a:cs typeface="Oswald"/>
                          <a:sym typeface="Oswald"/>
                        </a:rPr>
                        <a:t>nelle, negli, delle, sulle, al...</a:t>
                      </a: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" b="1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articles contractés</a:t>
                      </a:r>
                      <a:endParaRPr b="1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du, des, au, aux</a:t>
                      </a: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41A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6"/>
          <p:cNvSpPr txBox="1"/>
          <p:nvPr/>
        </p:nvSpPr>
        <p:spPr>
          <a:xfrm>
            <a:off x="666150" y="850475"/>
            <a:ext cx="7811700" cy="35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è un prodotto creato da</a:t>
            </a:r>
            <a:endParaRPr sz="19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Amin - 1 I / 2 I Scuola secondaria di 1° grado Antonelli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Alessandro - 2 I / 3 I Scuola secondaria di 1° grado Antonelli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Alexandra - 3 G Scuola secondaria di 1° grado Antonelli / 1 S Liceo Convitto Umberto I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Davide - 2 I / 3 I Scuola secondaria di 1° grado Antonelli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Mattia - 2 A / 3 A Scuola secondaria di 1° grado Antonelli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Sara - 2 I /  3 I Scuola secondaria di 1° grado Antonelli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Simone - 1 I / 2 I Scuola secondaria di 1° grado Antonelli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900" b="1">
                <a:solidFill>
                  <a:srgbClr val="1155CC"/>
                </a:solidFill>
                <a:latin typeface="Caveat"/>
                <a:ea typeface="Caveat"/>
                <a:cs typeface="Caveat"/>
                <a:sym typeface="Caveat"/>
              </a:rPr>
              <a:t>Associazione dB2 Mondoenne aps</a:t>
            </a:r>
            <a:endParaRPr sz="1900" b="1">
              <a:solidFill>
                <a:srgbClr val="1155C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16" name="Google Shape;316;p56"/>
          <p:cNvSpPr txBox="1"/>
          <p:nvPr/>
        </p:nvSpPr>
        <p:spPr>
          <a:xfrm>
            <a:off x="2470150" y="76200"/>
            <a:ext cx="44418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>
                <a:solidFill>
                  <a:srgbClr val="39BB39"/>
                </a:solidFill>
                <a:latin typeface="Caveat"/>
                <a:ea typeface="Caveat"/>
                <a:cs typeface="Caveat"/>
                <a:sym typeface="Caveat"/>
              </a:rPr>
              <a:t>Lingue</a:t>
            </a:r>
            <a:r>
              <a:rPr lang="it" sz="48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it" sz="4800" b="1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a</a:t>
            </a:r>
            <a:r>
              <a:rPr lang="it" sz="48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it" sz="4800" b="1">
                <a:solidFill>
                  <a:srgbClr val="0000FF"/>
                </a:solidFill>
                <a:latin typeface="Caveat"/>
                <a:ea typeface="Caveat"/>
                <a:cs typeface="Caveat"/>
                <a:sym typeface="Caveat"/>
              </a:rPr>
              <a:t>confronto</a:t>
            </a:r>
            <a:endParaRPr sz="600"/>
          </a:p>
        </p:txBody>
      </p:sp>
      <p:sp>
        <p:nvSpPr>
          <p:cNvPr id="317" name="Google Shape;317;p56"/>
          <p:cNvSpPr txBox="1"/>
          <p:nvPr/>
        </p:nvSpPr>
        <p:spPr>
          <a:xfrm>
            <a:off x="1205650" y="4553050"/>
            <a:ext cx="69708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chemeClr val="accent5"/>
                </a:solidFill>
                <a:latin typeface="Caveat"/>
                <a:ea typeface="Caveat"/>
                <a:cs typeface="Caveat"/>
                <a:sym typeface="Caveat"/>
              </a:rPr>
              <a:t>Bibliografia: F. Musso, N. Prandi, “Per dirla giusta”, 2002 S. Lattes &amp; C. Editori s.p.a</a:t>
            </a:r>
            <a:endParaRPr sz="1800" b="1">
              <a:solidFill>
                <a:schemeClr val="accent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946</Words>
  <Application>Microsoft Office PowerPoint</Application>
  <PresentationFormat>Presentazione su schermo (16:9)</PresentationFormat>
  <Paragraphs>194</Paragraphs>
  <Slides>44</Slides>
  <Notes>44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48" baseType="lpstr">
      <vt:lpstr>Caveat</vt:lpstr>
      <vt:lpstr>Oswald</vt:lpstr>
      <vt:lpstr>Arial</vt:lpstr>
      <vt:lpstr>Simple Light</vt:lpstr>
      <vt:lpstr>Presentazione standard di PowerPoint</vt:lpstr>
      <vt:lpstr>Le parti del discorso</vt:lpstr>
      <vt:lpstr>Le parti del discorso</vt:lpstr>
      <vt:lpstr>Il Nome - The Noun - Le nom</vt:lpstr>
      <vt:lpstr>Le parti del discorso</vt:lpstr>
      <vt:lpstr>Il Nome - The Noun - Le nom</vt:lpstr>
      <vt:lpstr>Il Nome - The Noun - Le nom</vt:lpstr>
      <vt:lpstr>La classificazione dei nomi</vt:lpstr>
      <vt:lpstr>Il genere dei nomi</vt:lpstr>
      <vt:lpstr>Il genere dei nomi</vt:lpstr>
      <vt:lpstr>Il genere dei nomi</vt:lpstr>
      <vt:lpstr>Il genere dei nomi</vt:lpstr>
      <vt:lpstr>Il genere dei nomi - dal maschile al femminile</vt:lpstr>
      <vt:lpstr>Il plurale dei nomi</vt:lpstr>
      <vt:lpstr>Il plurale dei nomi</vt:lpstr>
      <vt:lpstr>Il plurale dei nomi</vt:lpstr>
      <vt:lpstr>Il plurale dei nomi</vt:lpstr>
      <vt:lpstr>L’articolo - The article - L’article </vt:lpstr>
      <vt:lpstr>L’articolo - The article - L’article </vt:lpstr>
      <vt:lpstr>L’articolo - The article - L’article </vt:lpstr>
      <vt:lpstr>L’articolo - The article - L’article </vt:lpstr>
      <vt:lpstr>L’uso dell’articolo</vt:lpstr>
      <vt:lpstr>L’uso dell’articolo</vt:lpstr>
      <vt:lpstr>L’uso dell’articolo</vt:lpstr>
      <vt:lpstr>L’articolo determinativo</vt:lpstr>
      <vt:lpstr>L’articolo indeterminativo</vt:lpstr>
      <vt:lpstr>L’articolo indeterminativo</vt:lpstr>
      <vt:lpstr>L’articolo indeterminativo</vt:lpstr>
      <vt:lpstr>L’articolo partitivo</vt:lpstr>
      <vt:lpstr>L’articolo partitivo</vt:lpstr>
      <vt:lpstr>L’aggettivo - The adjective - L’adjectif</vt:lpstr>
      <vt:lpstr>L’aggettivo - The adjective - L’adjectif</vt:lpstr>
      <vt:lpstr>L’aggettivo - The adjective - L’adjectif</vt:lpstr>
      <vt:lpstr>Il pronome - The pronoun - Le pronom</vt:lpstr>
      <vt:lpstr>Il pronome - The pronoun - Le pronom</vt:lpstr>
      <vt:lpstr>Il pronome - The pronoun - Le pronom</vt:lpstr>
      <vt:lpstr>Il verbo - The verb - Le verbe</vt:lpstr>
      <vt:lpstr>Gli avverbi di modo</vt:lpstr>
      <vt:lpstr>Gli avverbi di tempo e luogo</vt:lpstr>
      <vt:lpstr>Le preposizioni</vt:lpstr>
      <vt:lpstr>Le preposizioni</vt:lpstr>
      <vt:lpstr>Le preposizioni</vt:lpstr>
      <vt:lpstr>Le preposizioni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Daniela Marando</dc:creator>
  <cp:lastModifiedBy>Account Microsoft</cp:lastModifiedBy>
  <cp:revision>1</cp:revision>
  <dcterms:modified xsi:type="dcterms:W3CDTF">2020-09-10T18:21:23Z</dcterms:modified>
</cp:coreProperties>
</file>