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Caveat"/>
      <p:regular r:id="rId20"/>
      <p:bold r:id="rId21"/>
    </p:embeddedFont>
    <p:embeddedFont>
      <p:font typeface="Pacifico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3" roundtripDataSignature="AMtx7mjDbv5fDEDLUXEpljws8nc916bM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veat-regular.fntdata"/><Relationship Id="rId11" Type="http://schemas.openxmlformats.org/officeDocument/2006/relationships/slide" Target="slides/slide6.xml"/><Relationship Id="rId22" Type="http://schemas.openxmlformats.org/officeDocument/2006/relationships/font" Target="fonts/Pacifico-regular.fntdata"/><Relationship Id="rId10" Type="http://schemas.openxmlformats.org/officeDocument/2006/relationships/slide" Target="slides/slide5.xml"/><Relationship Id="rId21" Type="http://schemas.openxmlformats.org/officeDocument/2006/relationships/font" Target="fonts/Caveat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29.jpg"/><Relationship Id="rId5" Type="http://schemas.openxmlformats.org/officeDocument/2006/relationships/image" Target="../media/image12.jpg"/><Relationship Id="rId6" Type="http://schemas.openxmlformats.org/officeDocument/2006/relationships/image" Target="../media/image13.jpg"/><Relationship Id="rId7" Type="http://schemas.openxmlformats.org/officeDocument/2006/relationships/image" Target="../media/image10.jpg"/><Relationship Id="rId8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5.jpg"/><Relationship Id="rId11" Type="http://schemas.openxmlformats.org/officeDocument/2006/relationships/image" Target="../media/image16.jpg"/><Relationship Id="rId10" Type="http://schemas.openxmlformats.org/officeDocument/2006/relationships/image" Target="../media/image14.jpg"/><Relationship Id="rId12" Type="http://schemas.openxmlformats.org/officeDocument/2006/relationships/image" Target="../media/image26.jpg"/><Relationship Id="rId9" Type="http://schemas.openxmlformats.org/officeDocument/2006/relationships/image" Target="../media/image23.jpg"/><Relationship Id="rId5" Type="http://schemas.openxmlformats.org/officeDocument/2006/relationships/image" Target="../media/image9.jpg"/><Relationship Id="rId6" Type="http://schemas.openxmlformats.org/officeDocument/2006/relationships/image" Target="../media/image4.jpg"/><Relationship Id="rId7" Type="http://schemas.openxmlformats.org/officeDocument/2006/relationships/image" Target="../media/image6.jpg"/><Relationship Id="rId8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jpg"/><Relationship Id="rId4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Relationship Id="rId4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Relationship Id="rId4" Type="http://schemas.openxmlformats.org/officeDocument/2006/relationships/image" Target="../media/image20.jpg"/><Relationship Id="rId5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jpg"/><Relationship Id="rId4" Type="http://schemas.openxmlformats.org/officeDocument/2006/relationships/image" Target="../media/image22.jpg"/><Relationship Id="rId9" Type="http://schemas.openxmlformats.org/officeDocument/2006/relationships/image" Target="../media/image19.jpg"/><Relationship Id="rId5" Type="http://schemas.openxmlformats.org/officeDocument/2006/relationships/image" Target="../media/image18.jpg"/><Relationship Id="rId6" Type="http://schemas.openxmlformats.org/officeDocument/2006/relationships/image" Target="../media/image39.jpg"/><Relationship Id="rId7" Type="http://schemas.openxmlformats.org/officeDocument/2006/relationships/image" Target="../media/image21.jpg"/><Relationship Id="rId8" Type="http://schemas.openxmlformats.org/officeDocument/2006/relationships/image" Target="../media/image2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5" Type="http://schemas.openxmlformats.org/officeDocument/2006/relationships/image" Target="../media/image35.jpg"/><Relationship Id="rId6" Type="http://schemas.openxmlformats.org/officeDocument/2006/relationships/image" Target="../media/image3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jpg"/><Relationship Id="rId4" Type="http://schemas.openxmlformats.org/officeDocument/2006/relationships/image" Target="../media/image40.jpg"/><Relationship Id="rId5" Type="http://schemas.openxmlformats.org/officeDocument/2006/relationships/image" Target="../media/image12.jpg"/><Relationship Id="rId6" Type="http://schemas.openxmlformats.org/officeDocument/2006/relationships/image" Target="../media/image3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jpg"/><Relationship Id="rId4" Type="http://schemas.openxmlformats.org/officeDocument/2006/relationships/image" Target="../media/image32.jpg"/><Relationship Id="rId5" Type="http://schemas.openxmlformats.org/officeDocument/2006/relationships/image" Target="../media/image38.jpg"/><Relationship Id="rId6" Type="http://schemas.openxmlformats.org/officeDocument/2006/relationships/image" Target="../media/image3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 rotWithShape="1">
          <a:blip r:embed="rId4">
            <a:alphaModFix/>
          </a:blip>
          <a:srcRect b="16068" l="26545" r="24884" t="14543"/>
          <a:stretch/>
        </p:blipFill>
        <p:spPr>
          <a:xfrm rot="-420970">
            <a:off x="1142975" y="488175"/>
            <a:ext cx="3643327" cy="4048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66675">
              <a:srgbClr val="000000">
                <a:alpha val="49803"/>
              </a:srgbClr>
            </a:outerShdw>
          </a:effectLst>
        </p:spPr>
      </p:pic>
      <p:sp>
        <p:nvSpPr>
          <p:cNvPr id="55" name="Google Shape;55;p1"/>
          <p:cNvSpPr txBox="1"/>
          <p:nvPr/>
        </p:nvSpPr>
        <p:spPr>
          <a:xfrm rot="-443035">
            <a:off x="1238873" y="677966"/>
            <a:ext cx="3401104" cy="3351503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it" sz="2400" u="none" cap="none" strike="noStrike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“Come il nano di Amélie”</a:t>
            </a:r>
            <a:endParaRPr b="0" i="1" sz="2400" u="none" cap="none" strike="noStrike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Un viaggio di scoperta del territorio e della Città attraverso la fotografia</a:t>
            </a:r>
            <a:endParaRPr b="1" i="0" sz="1900" u="none" cap="none" strike="noStrike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t" sz="18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nell’ambito del progetto </a:t>
            </a:r>
            <a:endParaRPr b="1" i="0" sz="18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t" sz="18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2020 un’estate insieme </a:t>
            </a:r>
            <a:endParaRPr b="1" i="0" sz="18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t" sz="18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il Sam non va in vacanza</a:t>
            </a:r>
            <a:endParaRPr b="1" i="0" sz="18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1" i="0" sz="7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t" sz="18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a cura di</a:t>
            </a:r>
            <a:endParaRPr b="1" i="0" sz="18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t" sz="18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IC Antonelli - Casalegno</a:t>
            </a:r>
            <a:endParaRPr b="1" i="0" sz="18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t" sz="18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dB2 Mondoenne aps</a:t>
            </a:r>
            <a:endParaRPr b="1" i="0" sz="18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/>
          <p:nvPr>
            <p:ph type="title"/>
          </p:nvPr>
        </p:nvSpPr>
        <p:spPr>
          <a:xfrm>
            <a:off x="216450" y="54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“Come il nano di Amélie…”</a:t>
            </a:r>
            <a:endParaRPr i="1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6723125" y="728925"/>
            <a:ext cx="2203200" cy="42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it" sz="22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Come il nano da giardino de </a:t>
            </a:r>
            <a:r>
              <a:rPr b="1" i="0" lang="it" sz="22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“Il favoloso mondo di Amélie”  </a:t>
            </a:r>
            <a:r>
              <a:rPr b="1" i="0" lang="it" sz="22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mandava selfie da tutto il mondo, noi ci facciamo ritrarre nei luoghi che visitiamo durante le attività del </a:t>
            </a:r>
            <a:r>
              <a:rPr b="1" i="0" lang="it" sz="22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“Sam non va in vacanza” </a:t>
            </a:r>
            <a:r>
              <a:rPr b="1" i="0" lang="it" sz="22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e</a:t>
            </a:r>
            <a:r>
              <a:rPr b="1" i="0" lang="it" sz="22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r>
              <a:rPr b="1" i="0" lang="it" sz="22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de</a:t>
            </a:r>
            <a:r>
              <a:rPr b="1" i="0" lang="it" sz="22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 “La Bella Estate”.</a:t>
            </a:r>
            <a:endParaRPr b="1" i="0" sz="21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62" name="Google Shape;62;p2"/>
          <p:cNvPicPr preferRelativeResize="0"/>
          <p:nvPr/>
        </p:nvPicPr>
        <p:blipFill rotWithShape="1">
          <a:blip r:embed="rId3">
            <a:alphaModFix/>
          </a:blip>
          <a:srcRect b="15602" l="25740" r="25081" t="15111"/>
          <a:stretch/>
        </p:blipFill>
        <p:spPr>
          <a:xfrm rot="-417641">
            <a:off x="369125" y="715700"/>
            <a:ext cx="2078182" cy="227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b="15602" l="25740" r="25081" t="15111"/>
          <a:stretch/>
        </p:blipFill>
        <p:spPr>
          <a:xfrm>
            <a:off x="2831275" y="856725"/>
            <a:ext cx="1667275" cy="182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"/>
          <p:cNvPicPr preferRelativeResize="0"/>
          <p:nvPr/>
        </p:nvPicPr>
        <p:blipFill rotWithShape="1">
          <a:blip r:embed="rId3">
            <a:alphaModFix/>
          </a:blip>
          <a:srcRect b="15602" l="25740" r="25081" t="15111"/>
          <a:stretch/>
        </p:blipFill>
        <p:spPr>
          <a:xfrm rot="-731165">
            <a:off x="2856696" y="2729436"/>
            <a:ext cx="1892457" cy="207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2"/>
          <p:cNvPicPr preferRelativeResize="0"/>
          <p:nvPr/>
        </p:nvPicPr>
        <p:blipFill rotWithShape="1">
          <a:blip r:embed="rId3">
            <a:alphaModFix/>
          </a:blip>
          <a:srcRect b="15602" l="25740" r="25081" t="15111"/>
          <a:stretch/>
        </p:blipFill>
        <p:spPr>
          <a:xfrm rot="926633">
            <a:off x="734565" y="2934450"/>
            <a:ext cx="1630595" cy="178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"/>
          <p:cNvPicPr preferRelativeResize="0"/>
          <p:nvPr/>
        </p:nvPicPr>
        <p:blipFill rotWithShape="1">
          <a:blip r:embed="rId4">
            <a:alphaModFix/>
          </a:blip>
          <a:srcRect b="0" l="9460" r="9" t="0"/>
          <a:stretch/>
        </p:blipFill>
        <p:spPr>
          <a:xfrm rot="-425118">
            <a:off x="414297" y="842221"/>
            <a:ext cx="1944284" cy="173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2"/>
          <p:cNvPicPr preferRelativeResize="0"/>
          <p:nvPr/>
        </p:nvPicPr>
        <p:blipFill rotWithShape="1">
          <a:blip r:embed="rId5">
            <a:alphaModFix/>
          </a:blip>
          <a:srcRect b="5428" l="6358" r="0" t="0"/>
          <a:stretch/>
        </p:blipFill>
        <p:spPr>
          <a:xfrm>
            <a:off x="2959375" y="923775"/>
            <a:ext cx="1422550" cy="148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"/>
          <p:cNvPicPr preferRelativeResize="0"/>
          <p:nvPr/>
        </p:nvPicPr>
        <p:blipFill rotWithShape="1">
          <a:blip r:embed="rId6">
            <a:alphaModFix/>
          </a:blip>
          <a:srcRect b="0" l="13260" r="14275" t="0"/>
          <a:stretch/>
        </p:blipFill>
        <p:spPr>
          <a:xfrm rot="910299">
            <a:off x="841630" y="3024927"/>
            <a:ext cx="1432617" cy="1482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"/>
          <p:cNvPicPr preferRelativeResize="0"/>
          <p:nvPr/>
        </p:nvPicPr>
        <p:blipFill rotWithShape="1">
          <a:blip r:embed="rId7">
            <a:alphaModFix/>
          </a:blip>
          <a:srcRect b="0" l="7725" r="4585" t="0"/>
          <a:stretch/>
        </p:blipFill>
        <p:spPr>
          <a:xfrm rot="-721138">
            <a:off x="2892118" y="2778890"/>
            <a:ext cx="1754386" cy="1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2"/>
          <p:cNvPicPr preferRelativeResize="0"/>
          <p:nvPr/>
        </p:nvPicPr>
        <p:blipFill rotWithShape="1">
          <a:blip r:embed="rId3">
            <a:alphaModFix/>
          </a:blip>
          <a:srcRect b="15602" l="25740" r="25081" t="15111"/>
          <a:stretch/>
        </p:blipFill>
        <p:spPr>
          <a:xfrm rot="42">
            <a:off x="4871868" y="1434708"/>
            <a:ext cx="1851269" cy="2028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975325" y="1549050"/>
            <a:ext cx="1636785" cy="1663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>
            <p:ph type="title"/>
          </p:nvPr>
        </p:nvSpPr>
        <p:spPr>
          <a:xfrm>
            <a:off x="216450" y="54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“Un viaggio di scoperta... il nostro viaggio”</a:t>
            </a:r>
            <a:endParaRPr i="1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i="1" sz="800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 sz="1800">
                <a:solidFill>
                  <a:srgbClr val="990000"/>
                </a:solidFill>
                <a:latin typeface="Pacifico"/>
                <a:ea typeface="Pacifico"/>
                <a:cs typeface="Pacifico"/>
                <a:sym typeface="Pacifico"/>
              </a:rPr>
              <a:t>Gli aforismi sul viaggio che più ci rappresentano</a:t>
            </a:r>
            <a:endParaRPr i="1" sz="1800">
              <a:solidFill>
                <a:srgbClr val="99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7" name="Google Shape;77;p3"/>
          <p:cNvSpPr txBox="1"/>
          <p:nvPr/>
        </p:nvSpPr>
        <p:spPr>
          <a:xfrm>
            <a:off x="234450" y="1214975"/>
            <a:ext cx="8820300" cy="38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it" sz="21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“</a:t>
            </a:r>
            <a:r>
              <a:rPr b="1" i="0" lang="it" sz="20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C’è chi viaggia per perdersi, c’è chi viaggia per trovarsi” - Gesualdo Bufalino (Sara)</a:t>
            </a:r>
            <a:endParaRPr b="1" i="0" sz="2000" u="none" cap="none" strike="noStrike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it" sz="20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“Viaggiare è nascere e morire ad ogni istante” - Victor Hugo (Davide)</a:t>
            </a:r>
            <a:endParaRPr b="1" i="0" sz="20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it" sz="20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“Once a year go someplace you’ve never been before” - Dalai Lama</a:t>
            </a:r>
            <a:r>
              <a:rPr b="1" lang="it" sz="2000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b="1" i="0" lang="it" sz="20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(Alessandro)</a:t>
            </a:r>
            <a:endParaRPr b="1" i="0" sz="2000" u="none" cap="none" strike="noStrike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" sz="20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“Viaggiare è come innamorarsi: il mondo si fa nuovo” - Jan Myrdal (Alexandra)</a:t>
            </a:r>
            <a:endParaRPr b="1" i="0" sz="20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" sz="20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“ La vita è un viaggio, e chi viaggia vive due volte”  - Umar Khayyam (Mattia)</a:t>
            </a:r>
            <a:endParaRPr b="1" i="0" sz="2000" u="none" cap="none" strike="noStrike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" sz="20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“Io viaggio non per andare da qualche parte, ma per andare. Viaggio per viaggiare” - R. L. Stevenson (Alexandra)</a:t>
            </a:r>
            <a:endParaRPr b="1" i="0" sz="20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" sz="20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“Se non ci piace dove siamo, possiamo spostarci. Non siamo alberi” - Snoopy, Peanuts (Alessandro)</a:t>
            </a:r>
            <a:endParaRPr b="1" i="0" sz="2000" u="none" cap="none" strike="noStrike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" sz="20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“A journey is best measured in friends, rather than miles” - Tim Cahill (Mattia)</a:t>
            </a:r>
            <a:endParaRPr b="1" i="0" sz="20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it" sz="20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“Anche un viaggio di mille miglia, inizia con un singolo passo” - Lao Tzu (Alexandra)</a:t>
            </a:r>
            <a:endParaRPr b="1" i="0" sz="2000" u="none" cap="none" strike="noStrike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"/>
          <p:cNvSpPr txBox="1"/>
          <p:nvPr>
            <p:ph type="title"/>
          </p:nvPr>
        </p:nvSpPr>
        <p:spPr>
          <a:xfrm>
            <a:off x="216450" y="54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“Un viaggio incomincia sempre da vicino…”</a:t>
            </a:r>
            <a:endParaRPr i="1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83" name="Google Shape;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250" y="993900"/>
            <a:ext cx="4738772" cy="3820972"/>
          </a:xfrm>
          <a:prstGeom prst="rect">
            <a:avLst/>
          </a:prstGeom>
          <a:noFill/>
          <a:ln cap="flat" cmpd="sng" w="152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" name="Google Shape;84;p4"/>
          <p:cNvSpPr txBox="1"/>
          <p:nvPr/>
        </p:nvSpPr>
        <p:spPr>
          <a:xfrm>
            <a:off x="5643525" y="1052950"/>
            <a:ext cx="3167100" cy="38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Santa Rita</a:t>
            </a:r>
            <a:r>
              <a:rPr b="1" i="0" lang="it" sz="21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, il nostro territorio.</a:t>
            </a:r>
            <a:endParaRPr b="1" i="0" sz="21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Il nostro viaggio è partito da qui, dal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Parco Rignon, </a:t>
            </a:r>
            <a:r>
              <a:rPr b="1" i="0" lang="it" sz="21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e dal suo cancello che si apre sulla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Biblioteca Villa Amoretti,</a:t>
            </a:r>
            <a:r>
              <a:rPr b="1" i="0" lang="it" sz="21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 inizio del nostro percorso.</a:t>
            </a:r>
            <a:endParaRPr b="1" i="0" sz="21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Abbiamo mappato il quartiere, individuando i luoghi di interesse e per noi importanti.</a:t>
            </a:r>
            <a:endParaRPr b="1" i="0" sz="21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 txBox="1"/>
          <p:nvPr>
            <p:ph type="title"/>
          </p:nvPr>
        </p:nvSpPr>
        <p:spPr>
          <a:xfrm>
            <a:off x="216450" y="54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“La mappatura del quartiere”</a:t>
            </a:r>
            <a:endParaRPr i="1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90" name="Google Shape;9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375" y="860825"/>
            <a:ext cx="2637499" cy="4166152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1" name="Google Shape;91;p5"/>
          <p:cNvSpPr txBox="1"/>
          <p:nvPr/>
        </p:nvSpPr>
        <p:spPr>
          <a:xfrm>
            <a:off x="3033700" y="691025"/>
            <a:ext cx="55008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Fase 1: </a:t>
            </a:r>
            <a:r>
              <a:rPr b="1" i="0" lang="it" sz="19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individuiamo i luoghi di interesse del quartiere e per noi importanti e li cerchiamo sulla mappa:</a:t>
            </a:r>
            <a:endParaRPr b="1" i="0" sz="19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92" name="Google Shape;92;p5"/>
          <p:cNvSpPr txBox="1"/>
          <p:nvPr/>
        </p:nvSpPr>
        <p:spPr>
          <a:xfrm>
            <a:off x="2839650" y="1408375"/>
            <a:ext cx="3274200" cy="36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le nostre abitazioni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la scuola secondaria Antonelli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la scuola secondaria Caduti di Cefalonia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la scuola primaria Casalegno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la scuola primaria Mazzini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la scuola primaria Don Milani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la sede dell’associazione dB2 Mondoenne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Parco Rignon e biblioteca Villa Amoretti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Piazza d’Armi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5"/>
          <p:cNvSpPr txBox="1"/>
          <p:nvPr/>
        </p:nvSpPr>
        <p:spPr>
          <a:xfrm>
            <a:off x="5809075" y="1408375"/>
            <a:ext cx="3274200" cy="3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Piscine Aquatica, Monumentale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Piscina Sebastopoli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Chiesa di Santa Rita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Mercato di Santa Rita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Piazza Santa Rita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Mc Donald’s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Girarrosto Santa Rita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OVS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Gelateria Abela e La Romana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Supermercati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-"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Oratorio Parrocchia 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Redentore</a:t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/>
          <p:nvPr>
            <p:ph type="title"/>
          </p:nvPr>
        </p:nvSpPr>
        <p:spPr>
          <a:xfrm>
            <a:off x="406950" y="36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“Fotografiamo il quartiere”</a:t>
            </a:r>
            <a:endParaRPr i="1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5552825" y="533413"/>
            <a:ext cx="34767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Fase 2: </a:t>
            </a:r>
            <a:r>
              <a:rPr b="1" i="0" lang="it" sz="19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mappa alla mano, andiamo in giro per il quartiere a cercare i luoghi individuati, a fotografarli e a intervistare i commercianti storici.</a:t>
            </a:r>
            <a:endParaRPr b="1" i="0" sz="19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00" name="Google Shape;10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32978" y="2905116"/>
            <a:ext cx="1395870" cy="1861160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1" name="Google Shape;10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475" y="3726525"/>
            <a:ext cx="1744924" cy="1226349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" name="Google Shape;10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091692">
            <a:off x="456206" y="495096"/>
            <a:ext cx="1842038" cy="1192708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3" name="Google Shape;10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76921" y="2100700"/>
            <a:ext cx="1646554" cy="1787076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" name="Google Shape;104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27150" y="3642117"/>
            <a:ext cx="1395876" cy="1310758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" name="Google Shape;105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6938" y="1868775"/>
            <a:ext cx="1876373" cy="1405942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" name="Google Shape;106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800733">
            <a:off x="3084894" y="3617898"/>
            <a:ext cx="1849703" cy="1154900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7" name="Google Shape;107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976574" y="946650"/>
            <a:ext cx="1581326" cy="1289999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8" name="Google Shape;108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-689110">
            <a:off x="2554761" y="2241819"/>
            <a:ext cx="1550677" cy="1324690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710906">
            <a:off x="4699703" y="1822843"/>
            <a:ext cx="1123366" cy="1497812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"/>
          <p:cNvSpPr txBox="1"/>
          <p:nvPr>
            <p:ph type="title"/>
          </p:nvPr>
        </p:nvSpPr>
        <p:spPr>
          <a:xfrm>
            <a:off x="216450" y="54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“Un quartiere pieno di piscine...”</a:t>
            </a:r>
            <a:endParaRPr i="1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115" name="Google Shape;11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99874" y="2667000"/>
            <a:ext cx="2562474" cy="2100721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6" name="Google Shape;11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7400" y="1047775"/>
            <a:ext cx="3864452" cy="2797974"/>
          </a:xfrm>
          <a:prstGeom prst="rect">
            <a:avLst/>
          </a:prstGeom>
          <a:noFill/>
          <a:ln cap="flat" cmpd="sng" w="152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7" name="Google Shape;117;p7"/>
          <p:cNvSpPr txBox="1"/>
          <p:nvPr/>
        </p:nvSpPr>
        <p:spPr>
          <a:xfrm>
            <a:off x="5737050" y="703400"/>
            <a:ext cx="3000000" cy="18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Potevamo non andare in piscina in un quartiere pieno di impianti natatori?</a:t>
            </a:r>
            <a:endParaRPr b="1" i="0" sz="21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Noi abbiamo provato la </a:t>
            </a:r>
            <a:r>
              <a:rPr b="1" i="0" lang="it" sz="21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piscina Aquatica!</a:t>
            </a:r>
            <a:endParaRPr b="1" i="0" sz="2100" u="none" cap="none" strike="noStrike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 txBox="1"/>
          <p:nvPr>
            <p:ph type="title"/>
          </p:nvPr>
        </p:nvSpPr>
        <p:spPr>
          <a:xfrm>
            <a:off x="216450" y="54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“Un viaggio attraverso la fotografia”</a:t>
            </a:r>
            <a:endParaRPr i="1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23" name="Google Shape;123;p8"/>
          <p:cNvSpPr txBox="1"/>
          <p:nvPr/>
        </p:nvSpPr>
        <p:spPr>
          <a:xfrm>
            <a:off x="4974900" y="751025"/>
            <a:ext cx="3986400" cy="3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Dal quartiere siamo passati alla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scoperta della Città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e del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Centro Storico,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e abbiamo viaggiato attraverso la collezione di fotografie di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Camera, 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che hanno catturato momenti memorabili della nostra storia.</a:t>
            </a:r>
            <a:endParaRPr b="1" i="0" sz="21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24" name="Google Shape;12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550" y="1131938"/>
            <a:ext cx="4321973" cy="3522575"/>
          </a:xfrm>
          <a:prstGeom prst="rect">
            <a:avLst/>
          </a:prstGeom>
          <a:noFill/>
          <a:ln cap="flat" cmpd="sng" w="152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5" name="Google Shape;12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02687">
            <a:off x="5322149" y="2867052"/>
            <a:ext cx="3077802" cy="1962844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"/>
          <p:cNvSpPr txBox="1"/>
          <p:nvPr>
            <p:ph type="title"/>
          </p:nvPr>
        </p:nvSpPr>
        <p:spPr>
          <a:xfrm>
            <a:off x="216450" y="54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“Il viaggio è anche nel tempo… e nella storia”</a:t>
            </a:r>
            <a:endParaRPr i="1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31" name="Google Shape;131;p9"/>
          <p:cNvSpPr txBox="1"/>
          <p:nvPr/>
        </p:nvSpPr>
        <p:spPr>
          <a:xfrm>
            <a:off x="6000750" y="786750"/>
            <a:ext cx="2795700" cy="25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Dal quartiere siamo passati alla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scoperta della Città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, e abbiamo continuato il nostro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viaggio 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non solo nello spazio, ma anche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nel tempo,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catapultandoci nell’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Antico Egitto.</a:t>
            </a:r>
            <a:endParaRPr b="1" i="0" sz="21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32" name="Google Shape;13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400" y="1107025"/>
            <a:ext cx="3521724" cy="3579751"/>
          </a:xfrm>
          <a:prstGeom prst="rect">
            <a:avLst/>
          </a:prstGeom>
          <a:noFill/>
          <a:ln cap="flat" cmpd="sng" w="152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3" name="Google Shape;13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70400" y="3143250"/>
            <a:ext cx="2347246" cy="1811946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4" name="Google Shape;13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47975" y="896687"/>
            <a:ext cx="1693250" cy="2315128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5" name="Google Shape;135;p9"/>
          <p:cNvSpPr txBox="1"/>
          <p:nvPr/>
        </p:nvSpPr>
        <p:spPr>
          <a:xfrm>
            <a:off x="2414175" y="2441375"/>
            <a:ext cx="51168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"/>
          <p:cNvSpPr txBox="1"/>
          <p:nvPr>
            <p:ph type="title"/>
          </p:nvPr>
        </p:nvSpPr>
        <p:spPr>
          <a:xfrm>
            <a:off x="216450" y="54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 sz="2600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“Il viaggio è anche nel tempo… e nella scienza e nella tecnica”</a:t>
            </a:r>
            <a:endParaRPr i="1" sz="2600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41" name="Google Shape;141;p10"/>
          <p:cNvSpPr txBox="1"/>
          <p:nvPr/>
        </p:nvSpPr>
        <p:spPr>
          <a:xfrm>
            <a:off x="6166700" y="762925"/>
            <a:ext cx="2795700" cy="25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Il nostro viaggio nel tempo continua visitando il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Museo dell’Automobile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… viaggio che alla fine ci riporta proprio nel nostro quartiere!</a:t>
            </a:r>
            <a:endParaRPr b="1" i="0" sz="21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42" name="Google Shape;14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5250" y="2806813"/>
            <a:ext cx="2795697" cy="2096772"/>
          </a:xfrm>
          <a:prstGeom prst="rect">
            <a:avLst/>
          </a:prstGeom>
          <a:noFill/>
          <a:ln cap="flat" cmpd="sng" w="152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61511">
            <a:off x="385058" y="1015664"/>
            <a:ext cx="3103729" cy="2327823"/>
          </a:xfrm>
          <a:prstGeom prst="rect">
            <a:avLst/>
          </a:prstGeom>
          <a:noFill/>
          <a:ln cap="flat" cmpd="sng" w="152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4" name="Google Shape;144;p10"/>
          <p:cNvPicPr preferRelativeResize="0"/>
          <p:nvPr/>
        </p:nvPicPr>
        <p:blipFill rotWithShape="1">
          <a:blip r:embed="rId5">
            <a:alphaModFix/>
          </a:blip>
          <a:srcRect b="28800" l="0" r="0" t="0"/>
          <a:stretch/>
        </p:blipFill>
        <p:spPr>
          <a:xfrm>
            <a:off x="2678900" y="3249175"/>
            <a:ext cx="2035973" cy="1059652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5" name="Google Shape;145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734230">
            <a:off x="4262262" y="2012600"/>
            <a:ext cx="1506768" cy="161835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" name="Google Shape;146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3825" y="3557550"/>
            <a:ext cx="2160102" cy="1488276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81163" y="762925"/>
            <a:ext cx="2297027" cy="1488276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8" name="Google Shape;148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8888" y="4074225"/>
            <a:ext cx="1453524" cy="971601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/>
          <p:nvPr>
            <p:ph type="title"/>
          </p:nvPr>
        </p:nvSpPr>
        <p:spPr>
          <a:xfrm>
            <a:off x="216450" y="54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 sz="2300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“Il viaggio è anche nel tempo… nel presente e nella contemporaneità</a:t>
            </a:r>
            <a:r>
              <a:rPr i="1" lang="it" sz="2600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”</a:t>
            </a:r>
            <a:endParaRPr i="1" sz="2600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54" name="Google Shape;154;p11"/>
          <p:cNvSpPr txBox="1"/>
          <p:nvPr/>
        </p:nvSpPr>
        <p:spPr>
          <a:xfrm>
            <a:off x="6686550" y="685800"/>
            <a:ext cx="2195700" cy="31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Ed eccoci nel presente, per osservare le opere di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arte contemporanea 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della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Fondazione Sandretto Re Rebaudengo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e coglierne gli stimoli, riflettere e interrogarci sulle sensazioni e le emozioni che suscitano in noi.</a:t>
            </a:r>
            <a:endParaRPr b="1" i="0" sz="21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55" name="Google Shape;15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26066">
            <a:off x="385750" y="1002000"/>
            <a:ext cx="4027047" cy="3139516"/>
          </a:xfrm>
          <a:prstGeom prst="rect">
            <a:avLst/>
          </a:prstGeom>
          <a:noFill/>
          <a:ln cap="flat" cmpd="sng" w="1143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6" name="Google Shape;15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86322" y="2689627"/>
            <a:ext cx="1682348" cy="2325305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7" name="Google Shape;157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15398" y="3523519"/>
            <a:ext cx="1704476" cy="147109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8" name="Google Shape;158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84890" y="781550"/>
            <a:ext cx="2077861" cy="1681277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"/>
          <p:cNvSpPr txBox="1"/>
          <p:nvPr>
            <p:ph type="title"/>
          </p:nvPr>
        </p:nvSpPr>
        <p:spPr>
          <a:xfrm>
            <a:off x="216450" y="54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 sz="2600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“Il viaggio è anche nel tempo… e nel futuro”</a:t>
            </a:r>
            <a:endParaRPr i="1" sz="2600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64" name="Google Shape;164;p12"/>
          <p:cNvSpPr txBox="1"/>
          <p:nvPr/>
        </p:nvSpPr>
        <p:spPr>
          <a:xfrm>
            <a:off x="6024575" y="691500"/>
            <a:ext cx="2925000" cy="25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Il nostro viaggio nel tempo si proietta infine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verso il futuro,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con le attività del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Laboratorio del Xké,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improntate sull’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Agenda 2030 per lo sviluppo sostenibile.</a:t>
            </a:r>
            <a:endParaRPr b="1" i="0" sz="21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65" name="Google Shape;16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800" y="929625"/>
            <a:ext cx="2874274" cy="3737626"/>
          </a:xfrm>
          <a:prstGeom prst="rect">
            <a:avLst/>
          </a:prstGeom>
          <a:noFill/>
          <a:ln cap="flat" cmpd="sng" w="152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6" name="Google Shape;166;p12"/>
          <p:cNvPicPr preferRelativeResize="0"/>
          <p:nvPr/>
        </p:nvPicPr>
        <p:blipFill rotWithShape="1">
          <a:blip r:embed="rId4">
            <a:alphaModFix/>
          </a:blip>
          <a:srcRect b="0" l="0" r="0" t="20051"/>
          <a:stretch/>
        </p:blipFill>
        <p:spPr>
          <a:xfrm>
            <a:off x="3811725" y="3468250"/>
            <a:ext cx="2436952" cy="1461154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7" name="Google Shape;16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6">
            <a:off x="3574103" y="767712"/>
            <a:ext cx="2390492" cy="2383577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8" name="Google Shape;168;p12"/>
          <p:cNvPicPr preferRelativeResize="0"/>
          <p:nvPr/>
        </p:nvPicPr>
        <p:blipFill rotWithShape="1">
          <a:blip r:embed="rId6">
            <a:alphaModFix/>
          </a:blip>
          <a:srcRect b="20209" l="0" r="0" t="0"/>
          <a:stretch/>
        </p:blipFill>
        <p:spPr>
          <a:xfrm>
            <a:off x="6834200" y="2981050"/>
            <a:ext cx="1831421" cy="1948355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"/>
          <p:cNvSpPr txBox="1"/>
          <p:nvPr>
            <p:ph type="title"/>
          </p:nvPr>
        </p:nvSpPr>
        <p:spPr>
          <a:xfrm>
            <a:off x="216450" y="54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it" sz="2500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“Il viaggio è anche ripercorrere quanto vissuto...”</a:t>
            </a:r>
            <a:endParaRPr i="1" sz="2500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74" name="Google Shape;174;p13"/>
          <p:cNvSpPr txBox="1"/>
          <p:nvPr/>
        </p:nvSpPr>
        <p:spPr>
          <a:xfrm>
            <a:off x="6727050" y="717175"/>
            <a:ext cx="2210400" cy="41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Abbiamo deciso di ripercorrere il nostro viaggio in questa estate così particolare raccontandolo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attraverso le immagini, le fotografie 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che abbiamo scattato, e </a:t>
            </a:r>
            <a:r>
              <a:rPr b="1" i="0" lang="it" sz="21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qualche pensiero,</a:t>
            </a:r>
            <a:r>
              <a:rPr b="1" i="0" lang="it" sz="21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raccolti in questo prodotto digitale.</a:t>
            </a:r>
            <a:endParaRPr b="1" i="0" sz="21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75" name="Google Shape;17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0650" y="717179"/>
            <a:ext cx="2761805" cy="2248543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6" name="Google Shape;17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44162" y="2729625"/>
            <a:ext cx="2328112" cy="2248551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7" name="Google Shape;17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31150" y="3455800"/>
            <a:ext cx="1869823" cy="1522377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8" name="Google Shape;17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100" y="717175"/>
            <a:ext cx="3135022" cy="2535002"/>
          </a:xfrm>
          <a:prstGeom prst="rect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lin ang="5400012" scaled="0"/>
        </a:gra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4"/>
          <p:cNvSpPr txBox="1"/>
          <p:nvPr>
            <p:ph type="title"/>
          </p:nvPr>
        </p:nvSpPr>
        <p:spPr>
          <a:xfrm>
            <a:off x="216450" y="54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i="1" sz="2600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i="1" sz="2600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84" name="Google Shape;184;p14"/>
          <p:cNvSpPr txBox="1"/>
          <p:nvPr/>
        </p:nvSpPr>
        <p:spPr>
          <a:xfrm>
            <a:off x="6024575" y="691500"/>
            <a:ext cx="2925000" cy="25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85" name="Google Shape;185;p14"/>
          <p:cNvSpPr txBox="1"/>
          <p:nvPr/>
        </p:nvSpPr>
        <p:spPr>
          <a:xfrm>
            <a:off x="714300" y="348300"/>
            <a:ext cx="7715400" cy="45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it" sz="2400" u="none" cap="none" strike="noStrike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“</a:t>
            </a:r>
            <a:r>
              <a:rPr b="0" i="1" lang="it" sz="2600" u="none" cap="none" strike="noStrike">
                <a:solidFill>
                  <a:srgbClr val="CC0000"/>
                </a:solidFill>
                <a:latin typeface="Pacifico"/>
                <a:ea typeface="Pacifico"/>
                <a:cs typeface="Pacifico"/>
                <a:sym typeface="Pacifico"/>
              </a:rPr>
              <a:t>Come il nano di Amélie”</a:t>
            </a:r>
            <a:endParaRPr b="0" i="1" sz="2600" u="none" cap="none" strike="noStrike">
              <a:solidFill>
                <a:srgbClr val="CC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it" sz="2100" u="none" cap="none" strike="noStrike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Un viaggio di scoperta del territorio e della Città attraverso la fotografia</a:t>
            </a:r>
            <a:endParaRPr b="1" i="0" sz="2100" u="none" cap="none" strike="noStrike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è un prodotto creato da</a:t>
            </a:r>
            <a:endParaRPr b="1" i="0" sz="19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1" i="0" sz="7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                      Amin - 1 I / 2 I Scuola secondaria di 1° grado Antonelli</a:t>
            </a:r>
            <a:endParaRPr b="1" i="0" sz="19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Alessandro - 2 I / 3 I Scuola secondaria di 1° grado Antonelli</a:t>
            </a:r>
            <a:endParaRPr b="1" i="0" sz="19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Alexandra - 3 G Scuola secondaria di 1° grado Antonelli / 1 S Liceo Convitto Umberto I</a:t>
            </a:r>
            <a:endParaRPr b="1" i="0" sz="19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Davide - 2 I / 3 I Scuola secondaria di 1° grado Antonelli</a:t>
            </a:r>
            <a:endParaRPr b="1" i="0" sz="19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Mattia - 2 A / 3 A Scuola secondaria di 1° grado Antonelli</a:t>
            </a:r>
            <a:endParaRPr b="1" i="0" sz="19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Matteo - 2 I / 3 I Scuola secondaria di 1° grado Antonelli</a:t>
            </a:r>
            <a:endParaRPr b="1" i="0" sz="19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Sara - 2 I /  3 I Scuola secondaria di 1° grado Antonelli</a:t>
            </a:r>
            <a:endParaRPr b="1" i="0" sz="19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Simone - 1 I / 2 I Scuola secondaria di 1° grado Antonelli</a:t>
            </a:r>
            <a:endParaRPr b="1" i="0" sz="19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900" u="none" cap="none" strike="noStrike">
                <a:solidFill>
                  <a:srgbClr val="980000"/>
                </a:solidFill>
                <a:latin typeface="Caveat"/>
                <a:ea typeface="Caveat"/>
                <a:cs typeface="Caveat"/>
                <a:sym typeface="Caveat"/>
              </a:rPr>
              <a:t>Associazione dB2 Mondoenne aps</a:t>
            </a:r>
            <a:endParaRPr b="1" i="0" sz="1900" u="none" cap="none" strike="noStrike">
              <a:solidFill>
                <a:srgbClr val="98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Daniela Marando</dc:creator>
</cp:coreProperties>
</file>