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handoutMasterIdLst>
    <p:handoutMasterId r:id="rId21"/>
  </p:handoutMasterIdLst>
  <p:sldIdLst>
    <p:sldId id="405" r:id="rId6"/>
    <p:sldId id="452" r:id="rId7"/>
    <p:sldId id="455" r:id="rId8"/>
    <p:sldId id="385" r:id="rId9"/>
    <p:sldId id="406" r:id="rId10"/>
    <p:sldId id="389" r:id="rId11"/>
    <p:sldId id="447" r:id="rId12"/>
    <p:sldId id="414" r:id="rId13"/>
    <p:sldId id="392" r:id="rId14"/>
    <p:sldId id="411" r:id="rId15"/>
    <p:sldId id="412" r:id="rId16"/>
    <p:sldId id="456" r:id="rId17"/>
    <p:sldId id="425" r:id="rId18"/>
    <p:sldId id="426" r:id="rId19"/>
  </p:sldIdLst>
  <p:sldSz cx="12192000" cy="6858000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olfo Trippodo" initials="RT" lastIdx="1" clrIdx="0">
    <p:extLst>
      <p:ext uri="{19B8F6BF-5375-455C-9EA6-DF929625EA0E}">
        <p15:presenceInfo xmlns:p15="http://schemas.microsoft.com/office/powerpoint/2012/main" userId="2bc4314caa5e3584" providerId="Windows Live"/>
      </p:ext>
    </p:extLst>
  </p:cmAuthor>
  <p:cmAuthor id="2" name="Elisabetta Scarascia" initials="ES" lastIdx="2" clrIdx="1">
    <p:extLst>
      <p:ext uri="{19B8F6BF-5375-455C-9EA6-DF929625EA0E}">
        <p15:presenceInfo xmlns:p15="http://schemas.microsoft.com/office/powerpoint/2012/main" userId="S::escarascia@formatemp.onmicrosoft.com::9b633bb7-1544-46fa-8453-f7003a75b12b" providerId="AD"/>
      </p:ext>
    </p:extLst>
  </p:cmAuthor>
  <p:cmAuthor id="3" name="Elena Sofia Safina" initials="ESS" lastIdx="1" clrIdx="2">
    <p:extLst>
      <p:ext uri="{19B8F6BF-5375-455C-9EA6-DF929625EA0E}">
        <p15:presenceInfo xmlns:p15="http://schemas.microsoft.com/office/powerpoint/2012/main" userId="Elena Sofia Saf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3300"/>
    <a:srgbClr val="FF5D5D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74" autoAdjust="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08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6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D1B4E69E-43F1-487C-966E-C31D439EA5FB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5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28F99F29-E8DA-481D-A008-3522BBEF1CA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466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74" cy="49768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690" y="0"/>
            <a:ext cx="2945973" cy="497687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466F239C-46DA-407E-95B5-949D55B1515C}" type="datetimeFigureOut">
              <a:rPr lang="it-IT" smtClean="0"/>
              <a:t>21/07/2022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78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087" y="4779072"/>
            <a:ext cx="5439089" cy="3909715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2126"/>
            <a:ext cx="2945974" cy="49768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690" y="9432126"/>
            <a:ext cx="2945973" cy="497687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84598590-8C0A-4CDA-B38C-84EAA02FA4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216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89E4FF-06BA-400E-8C02-62ABDF638B0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933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927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108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050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629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292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293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10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560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944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98590-8C0A-4CDA-B38C-84EAA02FA47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720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447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598590-8C0A-4CDA-B38C-84EAA02FA47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05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49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32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698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79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46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40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71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700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85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0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105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444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40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998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369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8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6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53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755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904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17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/>
              <a:pPr/>
              <a:t>21/07/2022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75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2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credentialengine.org/2020/12/18/new-report-badge-count-2020/" TargetMode="Externa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6.jpe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hyperlink" Target="https://www.iqcbox.com/BadgePreview.aspx?IDBadge=4bmCWqsVlR7XFgtstK1Lzw%3d%3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qcbox.com/BadgePreview.aspx?IDBadge=7EDlDYhea2Dt4VEjabiQYQ%3d%3d" TargetMode="External"/><Relationship Id="rId13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12" Type="http://schemas.openxmlformats.org/officeDocument/2006/relationships/hyperlink" Target="https://www.iqcbox.com/BadgePreview.aspx?IDBadge=uLaMnwmX5Ytu%2b0EUQk2Rdg%3d%3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qcbox.com/BadgePreview.aspx?IDBadge=21jSE6yq69GmdpZxqesBlA%3d%3d" TargetMode="External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openxmlformats.org/officeDocument/2006/relationships/hyperlink" Target="https://www.iqcbox.com/BadgePreview.aspx?IDBadge=TDEO13dWVtFkMERqf%2bLnCA%3d%3d" TargetMode="External"/><Relationship Id="rId4" Type="http://schemas.openxmlformats.org/officeDocument/2006/relationships/hyperlink" Target="https://www.iqcbox.com/BadgePreview.aspx?IDBadge=QHdpXZnPQkdRYuCLaEgzhQ%3d%3d" TargetMode="Externa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12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i-com.it/wp-content/uploads/2018/04/1505747158_blockcha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94" y="3214"/>
            <a:ext cx="12199194" cy="685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5293628" y="321429"/>
            <a:ext cx="68983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F8F8F8"/>
                </a:solidFill>
                <a:latin typeface="Calibri"/>
              </a:rPr>
              <a:t>Apertura dei lavori e </a:t>
            </a:r>
            <a:r>
              <a:rPr lang="it-IT" b="1" dirty="0" smtClean="0">
                <a:solidFill>
                  <a:srgbClr val="F8F8F8"/>
                </a:solidFill>
                <a:latin typeface="Calibri"/>
              </a:rPr>
              <a:t>introduzione</a:t>
            </a:r>
          </a:p>
          <a:p>
            <a:pPr lvl="0" algn="just">
              <a:defRPr/>
            </a:pPr>
            <a:r>
              <a:rPr lang="it-IT" dirty="0" smtClean="0">
                <a:solidFill>
                  <a:srgbClr val="F8F8F8"/>
                </a:solidFill>
              </a:rPr>
              <a:t>      </a:t>
            </a:r>
            <a:r>
              <a:rPr lang="it-IT" sz="1400" i="1" dirty="0" smtClean="0">
                <a:solidFill>
                  <a:srgbClr val="F8F8F8"/>
                </a:solidFill>
                <a:latin typeface="Open Sans"/>
              </a:rPr>
              <a:t>Elisabetta De </a:t>
            </a:r>
            <a:r>
              <a:rPr lang="it-IT" sz="1400" i="1" dirty="0">
                <a:solidFill>
                  <a:srgbClr val="F8F8F8"/>
                </a:solidFill>
                <a:latin typeface="Open Sans"/>
              </a:rPr>
              <a:t>Martino e Franco Chiaramonte– </a:t>
            </a:r>
            <a:r>
              <a:rPr lang="it-IT" sz="1400" i="1" dirty="0" smtClean="0">
                <a:solidFill>
                  <a:srgbClr val="F8F8F8"/>
                </a:solidFill>
                <a:latin typeface="Open Sans"/>
              </a:rPr>
              <a:t>Fondazione Scuola San Paolo</a:t>
            </a:r>
          </a:p>
          <a:p>
            <a:pPr lvl="0" algn="just">
              <a:defRPr/>
            </a:pPr>
            <a:endParaRPr lang="it-IT" sz="1400" i="1" dirty="0">
              <a:solidFill>
                <a:srgbClr val="F8F8F8"/>
              </a:solidFill>
              <a:latin typeface="Open San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Valorizzazione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digitale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delle</a:t>
            </a:r>
            <a:r>
              <a:rPr kumimoji="0" lang="it-IT" sz="1800" b="1" i="0" u="none" strike="noStrike" kern="1200" cap="none" spc="0" normalizeH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competenze curriculari ed extra </a:t>
            </a:r>
            <a:r>
              <a:rPr lang="it-IT" b="1" dirty="0" smtClean="0">
                <a:solidFill>
                  <a:srgbClr val="F8F8F8"/>
                </a:solidFill>
                <a:latin typeface="Calibri"/>
              </a:rPr>
              <a:t>disciplinari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attraverso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l’uso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</a:t>
            </a:r>
            <a:r>
              <a:rPr kumimoji="0" lang="it-IT" sz="1800" b="1" i="0" u="none" strike="noStrike" kern="1200" cap="none" spc="0" normalizeH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Digital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Badge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 Tecnologia Blockchain</a:t>
            </a:r>
          </a:p>
          <a:p>
            <a:pPr marL="269875" marR="0" lvl="0" indent="-2698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400" i="1" dirty="0">
                <a:solidFill>
                  <a:srgbClr val="F8F8F8"/>
                </a:solidFill>
                <a:latin typeface="Open Sans"/>
              </a:rPr>
              <a:t>	</a:t>
            </a:r>
            <a:r>
              <a:rPr lang="it-IT" sz="1400" i="1" dirty="0" smtClean="0">
                <a:solidFill>
                  <a:srgbClr val="F8F8F8"/>
                </a:solidFill>
                <a:latin typeface="Open Sans"/>
              </a:rPr>
              <a:t>Monica </a:t>
            </a:r>
            <a:r>
              <a:rPr lang="it-IT" sz="1400" i="1" dirty="0">
                <a:solidFill>
                  <a:srgbClr val="F8F8F8"/>
                </a:solidFill>
                <a:latin typeface="Open Sans"/>
              </a:rPr>
              <a:t>Trippodo 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– </a:t>
            </a:r>
            <a:r>
              <a:rPr lang="it-IT" sz="1400" i="1" dirty="0">
                <a:solidFill>
                  <a:srgbClr val="F8F8F8"/>
                </a:solidFill>
                <a:latin typeface="Open Sans"/>
              </a:rPr>
              <a:t>Responsabile </a:t>
            </a:r>
            <a:r>
              <a:rPr lang="it-IT" sz="1400" i="1" dirty="0" err="1">
                <a:solidFill>
                  <a:srgbClr val="F8F8F8"/>
                </a:solidFill>
                <a:latin typeface="Open Sans"/>
              </a:rPr>
              <a:t>Ricerca&amp;Sviluppo</a:t>
            </a:r>
            <a:r>
              <a:rPr lang="it-IT" sz="1400" i="1" dirty="0">
                <a:solidFill>
                  <a:srgbClr val="F8F8F8"/>
                </a:solidFill>
                <a:latin typeface="Open Sans"/>
              </a:rPr>
              <a:t> e PM C-BOX IQC </a:t>
            </a:r>
            <a:r>
              <a:rPr lang="it-IT" sz="1400" i="1" dirty="0" err="1">
                <a:solidFill>
                  <a:srgbClr val="F8F8F8"/>
                </a:solidFill>
                <a:latin typeface="Open Sans"/>
              </a:rPr>
              <a:t>srl</a:t>
            </a:r>
            <a:endParaRPr lang="it-IT" sz="1400" i="1" dirty="0">
              <a:solidFill>
                <a:srgbClr val="F8F8F8"/>
              </a:solidFill>
              <a:latin typeface="Open San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98955" y="1914861"/>
            <a:ext cx="1194099" cy="602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894040" y="281930"/>
            <a:ext cx="42039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SAM</a:t>
            </a:r>
            <a:r>
              <a:rPr kumimoji="0" lang="it-IT" sz="2400" b="1" i="1" u="none" strike="noStrike" kern="1200" cap="none" spc="0" normalizeH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non va in vacanza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edizione 2022</a:t>
            </a:r>
            <a:endParaRPr kumimoji="0" lang="it-IT" sz="1400" b="0" i="1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2" y="1429125"/>
            <a:ext cx="4852260" cy="485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2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2322085-4F49-4632-AB96-22E7D1FE9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998" y="13850"/>
            <a:ext cx="10601863" cy="129856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CBB9791-94D5-4014-AD8E-7303C494F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67387"/>
            <a:ext cx="1947479" cy="84178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02971" y="1272043"/>
            <a:ext cx="957943" cy="113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09D1414-51D9-49CE-9C30-16C66692EBE7}"/>
              </a:ext>
            </a:extLst>
          </p:cNvPr>
          <p:cNvSpPr/>
          <p:nvPr/>
        </p:nvSpPr>
        <p:spPr>
          <a:xfrm>
            <a:off x="1529686" y="1480403"/>
            <a:ext cx="917536" cy="107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DD80BF8-63C9-4FD8-A951-744AD1F03178}"/>
              </a:ext>
            </a:extLst>
          </p:cNvPr>
          <p:cNvSpPr/>
          <p:nvPr/>
        </p:nvSpPr>
        <p:spPr>
          <a:xfrm>
            <a:off x="1000253" y="2007460"/>
            <a:ext cx="542021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È un oggetto digitale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agile, dinamico e innovativo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che attesta e rappresenta conoscenze, abilità competenze acquisite dalle persone in tutti i contesti formativi ed esperienziali.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000" dirty="0">
              <a:solidFill>
                <a:prstClr val="black"/>
              </a:solidFill>
              <a:latin typeface="Calibri Light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Grazie alla sua anatomia, caratterizzata da una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immagine esterna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e da una da </a:t>
            </a:r>
            <a:r>
              <a:rPr lang="it-IT" b="1" dirty="0">
                <a:solidFill>
                  <a:srgbClr val="1F497D"/>
                </a:solidFill>
                <a:latin typeface="Calibri Light"/>
              </a:rPr>
              <a:t>infrastruttura tecnologica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interna, è: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731034" y="3568129"/>
            <a:ext cx="3622766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defTabSz="457200"/>
            <a:r>
              <a:rPr lang="it-IT" b="1" dirty="0">
                <a:solidFill>
                  <a:prstClr val="black"/>
                </a:solidFill>
              </a:rPr>
              <a:t>Oltre 43 milioni i badge rilasciati</a:t>
            </a:r>
          </a:p>
          <a:p>
            <a:pPr algn="ctr" defTabSz="457200"/>
            <a:r>
              <a:rPr lang="it-IT" b="1" dirty="0">
                <a:solidFill>
                  <a:prstClr val="black"/>
                </a:solidFill>
              </a:rPr>
              <a:t> a livello </a:t>
            </a:r>
            <a:r>
              <a:rPr lang="it-IT" b="1" dirty="0" smtClean="0">
                <a:solidFill>
                  <a:prstClr val="black"/>
                </a:solidFill>
              </a:rPr>
              <a:t>globale</a:t>
            </a:r>
            <a:endParaRPr lang="it-IT" sz="2000" b="1" dirty="0" smtClean="0">
              <a:solidFill>
                <a:prstClr val="black"/>
              </a:solidFill>
            </a:endParaRPr>
          </a:p>
          <a:p>
            <a:pPr algn="ctr" defTabSz="457200"/>
            <a:r>
              <a:rPr lang="it-IT" sz="1200" dirty="0" smtClean="0">
                <a:solidFill>
                  <a:prstClr val="black"/>
                </a:solidFill>
              </a:rPr>
              <a:t>Fonte: IMS Global</a:t>
            </a:r>
            <a:endParaRPr lang="it-IT" sz="1200" dirty="0">
              <a:solidFill>
                <a:prstClr val="black"/>
              </a:solidFill>
            </a:endParaRPr>
          </a:p>
        </p:txBody>
      </p:sp>
      <p:pic>
        <p:nvPicPr>
          <p:cNvPr id="20" name="Picture 2" descr="https://lh5.googleusercontent.com/GqpCTDHcMert0pAMSnulVGxSdeBl9AgRg6DBv1yYgbUz7kYECtLh5Z6pYq7oPbQXh8jkSt19KOTB7-qJKcXj5_MVYCSPdg-yevLcEobfoUjYXBZ5GaIgMihAjHj2lnm5pO-p-yMWrb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413" y="4352259"/>
            <a:ext cx="215419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https://lh5.googleusercontent.com/Yc1skCCbyIzhx-7HC5SSwKwRXNoUytGtuud97qKneMjrLdY73HumNNm8h6CnX1BYa6Joya_MyLBF8e8T598O-L3Di5OX5j4k_mtmBbHOeLpR3Y6JVV79gkbLDOXWzhJ5PUrCEgOY4O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575" y="4352259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lh5.googleusercontent.com/E4YREPS8oRC0eFCbSFuL6OoHXUVbZ71Q_VbM4bOyLEkie3UAGjGVtSO2XeDf_kMFculkuuQe6OcHFNkraGmEESnxtLE0w6rJbG4iuQIyxCdV7KeBJQZAqFNLIkxgvriYb9XpoqU39P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222" y="4328381"/>
            <a:ext cx="216582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tangolo 22"/>
          <p:cNvSpPr/>
          <p:nvPr/>
        </p:nvSpPr>
        <p:spPr>
          <a:xfrm>
            <a:off x="1561123" y="6239898"/>
            <a:ext cx="255677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lnSpc>
                <a:spcPct val="107000"/>
              </a:lnSpc>
            </a:pPr>
            <a:r>
              <a:rPr lang="it-IT" altLang="it-IT" b="1" dirty="0">
                <a:solidFill>
                  <a:prstClr val="black"/>
                </a:solidFill>
                <a:latin typeface="Calibri Light"/>
              </a:rPr>
              <a:t>Conservabile e consultabile online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3710358" y="6239898"/>
            <a:ext cx="191243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it-IT" altLang="it-IT" b="1" dirty="0">
                <a:solidFill>
                  <a:prstClr val="black"/>
                </a:solidFill>
                <a:latin typeface="Calibri Light"/>
              </a:rPr>
              <a:t>Basato su evidenze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5514167" y="6239898"/>
            <a:ext cx="244393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lnSpc>
                <a:spcPct val="107000"/>
              </a:lnSpc>
            </a:pPr>
            <a:r>
              <a:rPr lang="it-IT" altLang="it-IT" b="1" dirty="0">
                <a:solidFill>
                  <a:prstClr val="black"/>
                </a:solidFill>
                <a:latin typeface="Calibri Light"/>
              </a:rPr>
              <a:t>Condivisibile con stakeholder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929525" y="4010264"/>
            <a:ext cx="3655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+mj-lt"/>
              </a:rPr>
              <a:t>Principali caratteristiche</a:t>
            </a:r>
            <a:endParaRPr lang="it-IT" sz="2000" b="1" u="sng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7764062" y="4419638"/>
            <a:ext cx="467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u="sng" dirty="0">
                <a:solidFill>
                  <a:srgbClr val="FF0000"/>
                </a:solidFill>
                <a:latin typeface="+mj-lt"/>
              </a:rPr>
              <a:t>Caratteristiche Aggiuntive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8161786" y="4804444"/>
            <a:ext cx="3725919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it-IT" dirty="0" smtClean="0">
                <a:latin typeface="+mj-lt"/>
              </a:rPr>
              <a:t>Rappresentazione dei contenuti in linea con </a:t>
            </a:r>
            <a:r>
              <a:rPr lang="it-IT" b="1" dirty="0" smtClean="0">
                <a:latin typeface="+mj-lt"/>
              </a:rPr>
              <a:t>Prassi di Riferimento UNI,  Ente di Normazione Italiana</a:t>
            </a:r>
          </a:p>
          <a:p>
            <a:pPr algn="just" fontAlgn="base"/>
            <a:endParaRPr lang="it-IT" b="1" dirty="0" smtClean="0">
              <a:latin typeface="+mj-lt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it-IT" dirty="0" smtClean="0">
                <a:latin typeface="+mj-lt"/>
              </a:rPr>
              <a:t>Dati </a:t>
            </a:r>
            <a:r>
              <a:rPr lang="it-IT" dirty="0">
                <a:latin typeface="+mj-lt"/>
              </a:rPr>
              <a:t>e informazioni inserite in </a:t>
            </a:r>
            <a:r>
              <a:rPr lang="it-IT" b="1" dirty="0" smtClean="0">
                <a:latin typeface="+mj-lt"/>
              </a:rPr>
              <a:t>Blockchain</a:t>
            </a:r>
            <a:r>
              <a:rPr lang="it-IT" dirty="0" smtClean="0">
                <a:latin typeface="+mj-lt"/>
              </a:rPr>
              <a:t> </a:t>
            </a:r>
            <a:r>
              <a:rPr lang="it-IT" dirty="0">
                <a:latin typeface="+mj-lt"/>
              </a:rPr>
              <a:t>per sicurezza e immutabilità dei contenuti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71CC28DD-77D0-48F0-ADDB-BA9414AA8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2950" y="1210348"/>
            <a:ext cx="4787547" cy="2468580"/>
          </a:xfrm>
          <a:prstGeom prst="rect">
            <a:avLst/>
          </a:prstGeom>
        </p:spPr>
      </p:pic>
      <p:sp>
        <p:nvSpPr>
          <p:cNvPr id="30" name="Titolo 1"/>
          <p:cNvSpPr txBox="1">
            <a:spLocks/>
          </p:cNvSpPr>
          <p:nvPr/>
        </p:nvSpPr>
        <p:spPr>
          <a:xfrm>
            <a:off x="838200" y="1193472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>
                <a:solidFill>
                  <a:srgbClr val="1F497D"/>
                </a:solidFill>
              </a:rPr>
              <a:t>Che cos’è un Digital Badge?</a:t>
            </a:r>
            <a:endParaRPr lang="it-IT" sz="1800" b="1" dirty="0">
              <a:solidFill>
                <a:srgbClr val="1F497D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96049" y="6529583"/>
            <a:ext cx="495343" cy="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3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98D5F43-B1EE-4C08-9DE5-D8FFF0B38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77934"/>
            <a:ext cx="1944793" cy="84132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3501" y="279567"/>
            <a:ext cx="1523847" cy="80944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6"/>
          <a:srcRect l="46984"/>
          <a:stretch/>
        </p:blipFill>
        <p:spPr>
          <a:xfrm>
            <a:off x="5499704" y="2518895"/>
            <a:ext cx="1221634" cy="2723238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1033450" y="2290510"/>
            <a:ext cx="3183760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Standard Tecnologico: </a:t>
            </a:r>
            <a:r>
              <a:rPr lang="it-IT" dirty="0" smtClean="0"/>
              <a:t>1EdTech </a:t>
            </a: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promuove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</a:rPr>
              <a:t>standard informatici per rendere universale la comunicazione e lo scambio di dati, abilitando l’interoperabilità di diverse soluzioni digitali che possono così interfacciarsi insieme senza problemi</a:t>
            </a:r>
          </a:p>
          <a:p>
            <a:pPr algn="just"/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4453806" y="1320035"/>
            <a:ext cx="3356538" cy="1200329"/>
          </a:xfrm>
          <a:prstGeom prst="rect">
            <a:avLst/>
          </a:prstGeom>
          <a:solidFill>
            <a:srgbClr val="FFC1BE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Accesso a </a:t>
            </a:r>
            <a:r>
              <a:rPr lang="it-IT" b="1" dirty="0"/>
              <a:t>dati di scarsa qualità </a:t>
            </a:r>
            <a:r>
              <a:rPr lang="it-IT" dirty="0"/>
              <a:t>con problemi legati per la maggior parte </a:t>
            </a:r>
            <a:r>
              <a:rPr lang="it-IT" b="1" dirty="0"/>
              <a:t>all’integrazione dei diversi sistemi informatici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7810344" y="2118382"/>
            <a:ext cx="3866203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Standard di Contenuto: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</a:rPr>
              <a:t>Prassi di Riferimento UNI per definire regole necessarie a rappresentare informazioni corrette, affidabili e credibili circa l’’apprendimento/professionalità acquisita dalle persone a seguito di percorsi formativi e/o esperienziali</a:t>
            </a:r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 rotWithShape="1">
          <a:blip r:embed="rId7"/>
          <a:srcRect t="1420" r="1672" b="52628"/>
          <a:stretch/>
        </p:blipFill>
        <p:spPr>
          <a:xfrm>
            <a:off x="7841882" y="4371180"/>
            <a:ext cx="3803125" cy="1182204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330931" y="4777605"/>
            <a:ext cx="289796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In Italia IQC prima ad aver conseguito la certificazione e conformi alle tre tipologie di certificazione</a:t>
            </a:r>
            <a:endParaRPr lang="it-IT" dirty="0"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3160" y="5844724"/>
            <a:ext cx="1717654" cy="969135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2876" y="5739077"/>
            <a:ext cx="1518563" cy="1074782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10"/>
          <a:srcRect r="42728"/>
          <a:stretch/>
        </p:blipFill>
        <p:spPr>
          <a:xfrm>
            <a:off x="8817183" y="5761156"/>
            <a:ext cx="1165621" cy="1052703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6184813" y="5446346"/>
            <a:ext cx="620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/>
              <a:t>Task Force del D.B.S.T e componenti Tavolo UNI insieme ad IQC:</a:t>
            </a:r>
            <a:endParaRPr lang="it-IT" u="sng" dirty="0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B2322085-4F49-4632-AB96-22E7D1FE9F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5998" y="13850"/>
            <a:ext cx="10601863" cy="129856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6"/>
          <a:srcRect r="48489" b="10494"/>
          <a:stretch/>
        </p:blipFill>
        <p:spPr>
          <a:xfrm>
            <a:off x="3570029" y="896625"/>
            <a:ext cx="647181" cy="132899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3" y="4666767"/>
            <a:ext cx="1242956" cy="13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74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6456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1F497D"/>
                </a:solidFill>
              </a:rPr>
              <a:t>I Digital Badge nel contesto internazionale</a:t>
            </a:r>
            <a:endParaRPr lang="it-IT" sz="1800" b="1" dirty="0">
              <a:solidFill>
                <a:srgbClr val="1F497D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88756" y="1183252"/>
            <a:ext cx="10534762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1EdTech ha </a:t>
            </a: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condotto l’indagine coinvolgendo 24 fornitori di piattaforme che rilasciano Digital Badge</a:t>
            </a: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475 mila i badge disponibili, ovvero quelli che gli individui possono guadagnare</a:t>
            </a: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L’80% dei badge disponibili provengono da Issuer presenti negli Stati Uniti</a:t>
            </a: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43,3 milioni i badge inviati agli utenti finali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41676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195" y="2531876"/>
            <a:ext cx="7019094" cy="3442768"/>
          </a:xfrm>
          <a:prstGeom prst="rect">
            <a:avLst/>
          </a:prstGeom>
        </p:spPr>
      </p:pic>
      <p:cxnSp>
        <p:nvCxnSpPr>
          <p:cNvPr id="17" name="Connettore 2 16"/>
          <p:cNvCxnSpPr/>
          <p:nvPr/>
        </p:nvCxnSpPr>
        <p:spPr>
          <a:xfrm flipV="1">
            <a:off x="5863064" y="3607954"/>
            <a:ext cx="399961" cy="728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5684459" y="3862011"/>
            <a:ext cx="578566" cy="306569"/>
          </a:xfrm>
          <a:prstGeom prst="ellipse">
            <a:avLst/>
          </a:prstGeom>
          <a:solidFill>
            <a:srgbClr val="F8F8F8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80%</a:t>
            </a:r>
          </a:p>
        </p:txBody>
      </p:sp>
      <p:cxnSp>
        <p:nvCxnSpPr>
          <p:cNvPr id="21" name="Connettore 2 20"/>
          <p:cNvCxnSpPr/>
          <p:nvPr/>
        </p:nvCxnSpPr>
        <p:spPr>
          <a:xfrm flipV="1">
            <a:off x="3293046" y="3663714"/>
            <a:ext cx="399961" cy="728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e 21"/>
          <p:cNvSpPr/>
          <p:nvPr/>
        </p:nvSpPr>
        <p:spPr>
          <a:xfrm>
            <a:off x="3157826" y="3917771"/>
            <a:ext cx="578566" cy="306569"/>
          </a:xfrm>
          <a:prstGeom prst="ellipse">
            <a:avLst/>
          </a:prstGeom>
          <a:solidFill>
            <a:srgbClr val="F8F8F8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82%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011305" y="6431508"/>
            <a:ext cx="6177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https://credentialengine.org/2020/12/18/new-report-badge-count-2020/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385D53C-5E91-4C65-B257-11991E182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70185"/>
            <a:ext cx="1944793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47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838200" y="246254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Chi sono gli attori del processo di Digital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Badging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?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988755" y="2351017"/>
            <a:ext cx="2323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Associazione/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Ente di Formazione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5" name="Immagin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364" y="3185597"/>
            <a:ext cx="2200397" cy="1174747"/>
          </a:xfrm>
          <a:prstGeom prst="rect">
            <a:avLst/>
          </a:prstGeom>
        </p:spPr>
      </p:pic>
      <p:pic>
        <p:nvPicPr>
          <p:cNvPr id="68" name="Picture 3" descr="C:\Users\michela.igini\Desktop\WBT\omino di esempi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743" y="3822652"/>
            <a:ext cx="717606" cy="996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FORMAZIONE PROFESSIONALE: LA LEGGE VIENE MEGLIO SE E' FATTA SOLO CON GLI  ENTI DATORIALI – FLC CGIL ROMA E LAZ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02" name="Picture 6" descr="SARDEGNA: RIPARTONO TIROCINI E CORSI DI FORMAZIONE IN PRESENZA - Ajò Noa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16" y="3162024"/>
            <a:ext cx="2693419" cy="981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Freccia a destra 21"/>
          <p:cNvSpPr/>
          <p:nvPr/>
        </p:nvSpPr>
        <p:spPr>
          <a:xfrm>
            <a:off x="5340839" y="3515694"/>
            <a:ext cx="663721" cy="2364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magin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450" y="2548228"/>
            <a:ext cx="3815324" cy="1981216"/>
          </a:xfrm>
          <a:prstGeom prst="rect">
            <a:avLst/>
          </a:prstGeom>
        </p:spPr>
      </p:pic>
      <p:sp>
        <p:nvSpPr>
          <p:cNvPr id="27" name="Rettangolo 26"/>
          <p:cNvSpPr/>
          <p:nvPr/>
        </p:nvSpPr>
        <p:spPr>
          <a:xfrm>
            <a:off x="3114062" y="3449806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Attività extra-curriculari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Freccia a destra 43"/>
          <p:cNvSpPr/>
          <p:nvPr/>
        </p:nvSpPr>
        <p:spPr>
          <a:xfrm>
            <a:off x="8804222" y="3676772"/>
            <a:ext cx="663721" cy="2364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1024041" y="1689448"/>
            <a:ext cx="162106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 eroga formazione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3837962" y="1689448"/>
            <a:ext cx="12192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Risultato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Attività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6813376" y="1689448"/>
            <a:ext cx="154513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Valorizzazione dell’attività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9997995" y="1689448"/>
            <a:ext cx="154513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Utenti finali valutati</a:t>
            </a:r>
          </a:p>
        </p:txBody>
      </p:sp>
      <p:sp>
        <p:nvSpPr>
          <p:cNvPr id="49" name="Freccia a destra 48"/>
          <p:cNvSpPr/>
          <p:nvPr/>
        </p:nvSpPr>
        <p:spPr>
          <a:xfrm>
            <a:off x="2982157" y="3504651"/>
            <a:ext cx="663721" cy="23648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59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1253395" cy="856456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1F497D"/>
                </a:solidFill>
              </a:rPr>
              <a:t>Quali opportunità genera il digital badge per gli studenti?</a:t>
            </a:r>
            <a:endParaRPr lang="it-IT" sz="3200" b="1" dirty="0">
              <a:solidFill>
                <a:srgbClr val="1F497D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71985" y="1415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" name="Group 56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4660790" y="2099866"/>
            <a:ext cx="3407120" cy="2728655"/>
            <a:chOff x="2287338" y="4541944"/>
            <a:chExt cx="770526" cy="735501"/>
          </a:xfrm>
        </p:grpSpPr>
        <p:pic>
          <p:nvPicPr>
            <p:cNvPr id="9" name="Picture 42" descr="Cravatta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87338" y="4541944"/>
              <a:ext cx="735501" cy="73550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44"/>
            <p:cNvSpPr>
              <a:spLocks noChangeArrowheads="1"/>
            </p:cNvSpPr>
            <p:nvPr/>
          </p:nvSpPr>
          <p:spPr bwMode="auto">
            <a:xfrm rot="2392974">
              <a:off x="2683759" y="4574642"/>
              <a:ext cx="374105" cy="20460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71438" tIns="36512" rIns="71438" bIns="36512" anchor="ctr"/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1" name="Rettangolo 10"/>
          <p:cNvSpPr/>
          <p:nvPr/>
        </p:nvSpPr>
        <p:spPr>
          <a:xfrm>
            <a:off x="979883" y="1518719"/>
            <a:ext cx="43795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177800" fontAlgn="ct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Attestare, monitorare e rendere digitalmente riconoscibili il patrimonio di competenze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maturato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dagli studenti nel periodo fuori dalla Scuola</a:t>
            </a:r>
            <a:endParaRPr lang="it-IT" dirty="0">
              <a:solidFill>
                <a:srgbClr val="000000"/>
              </a:solidFill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050408" y="4463386"/>
            <a:ext cx="412272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marR="0" lvl="0" indent="-177800" algn="l" defTabSz="914400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 Light" panose="020F0302020204030204" pitchFamily="34" charset="0"/>
              </a:rPr>
              <a:t>Promuovere percorsi di formazione, celebrando  l’impegno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 Light" panose="020F0302020204030204" pitchFamily="34" charset="0"/>
              </a:rPr>
              <a:t>profuso 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 Light" panose="020F0302020204030204" pitchFamily="34" charset="0"/>
              </a:rPr>
              <a:t>dai ragazzi </a:t>
            </a: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 Light" panose="020F0302020204030204" pitchFamily="34" charset="0"/>
              </a:rPr>
              <a:t>nell’apprendimento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 Light" panose="020F0302020204030204" pitchFamily="34" charset="0"/>
              </a:rPr>
              <a:t>continuo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7017399" y="4474107"/>
            <a:ext cx="525080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279400" fontAlgn="ct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Incrementare la visibilità sia </a:t>
            </a:r>
            <a:r>
              <a:rPr lang="it-IT" b="1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dell’Ente ma anche dell’Organizzazione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raggiungendo un pubblico più ampio e diverso rispetto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ai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canali tradizionali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119000" y="1430452"/>
            <a:ext cx="51492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lvl="0" indent="-271463" fontAlgn="ct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Dotare </a:t>
            </a:r>
            <a:r>
              <a:rPr lang="it-IT" b="1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i ragazzi </a:t>
            </a:r>
            <a:r>
              <a:rPr lang="it-IT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di uno 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strumento innovativo, allineato all’evoluzione digitale, in grado di </a:t>
            </a:r>
            <a:r>
              <a:rPr lang="it-IT" b="1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comunicare</a:t>
            </a:r>
            <a:r>
              <a:rPr lang="it-IT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 in modo credibile ed affidabile </a:t>
            </a:r>
            <a:r>
              <a:rPr lang="it-IT" b="1" dirty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il </a:t>
            </a:r>
            <a:r>
              <a:rPr lang="it-IT" b="1" dirty="0" smtClean="0">
                <a:solidFill>
                  <a:srgbClr val="000000"/>
                </a:solidFill>
                <a:ea typeface="Calibri" panose="020F0502020204030204" pitchFamily="34" charset="0"/>
                <a:cs typeface="Calibri Light" panose="020F0302020204030204" pitchFamily="34" charset="0"/>
              </a:rPr>
              <a:t>loro valore</a:t>
            </a:r>
            <a:endParaRPr lang="it-IT" b="1" dirty="0">
              <a:solidFill>
                <a:srgbClr val="000000"/>
              </a:solidFill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67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3501" y="279567"/>
            <a:ext cx="1523847" cy="809441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838200" y="849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Standard di contenuto: intellegibilità</a:t>
            </a:r>
            <a:endParaRPr kumimoji="0" lang="it-IT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36320" y="6026333"/>
            <a:ext cx="10877006" cy="783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326" y="1221411"/>
            <a:ext cx="10173367" cy="54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5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838200" y="246254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altLang="it-IT" sz="3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Efficienza ed intellegibilità</a:t>
            </a:r>
            <a:endParaRPr lang="it-IT" sz="1800" b="1" dirty="0">
              <a:solidFill>
                <a:srgbClr val="1F497D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88756" y="1387549"/>
            <a:ext cx="10534762" cy="4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ctr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it-IT" sz="20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Un modello che guida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nella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rappresentazione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 forma digitale delle informazioni che arricchiscono di contenuti il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valore trasferito o acquisito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dalle persone </a:t>
            </a:r>
          </a:p>
          <a:p>
            <a:pPr marL="0" marR="0" lvl="0" indent="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Ridurre i tempi di emissione di attestazioni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potenziandone la capacità di comunicazione grazie alla flessibilità ed interoperabilità del mondo digitale e l’impiego delle diverse reti social</a:t>
            </a:r>
          </a:p>
          <a:p>
            <a:pPr marL="0" marR="0" lvl="0" indent="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Gestire in modo dinamico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 corsi ricorrenti adeguandone i contenuti in modo facile  e veloce </a:t>
            </a:r>
          </a:p>
          <a:p>
            <a:pPr marL="0" marR="0" lvl="0" indent="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Tenere un archivio digitale ordinato e sempre consultabile di tutta l’attività formativa realizzata, utile per reperire facilmente le informazioni ricercate</a:t>
            </a: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ctr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Gestire agevolmente la visibilità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creando un flusso continuo tra quanto realizzato e le attività da promuovere  inserendo i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digital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badge nella strategia di comunicazione  </a:t>
            </a:r>
          </a:p>
        </p:txBody>
      </p:sp>
    </p:spTree>
    <p:extLst>
      <p:ext uri="{BB962C8B-B14F-4D97-AF65-F5344CB8AC3E}">
        <p14:creationId xmlns:p14="http://schemas.microsoft.com/office/powerpoint/2010/main" val="3595729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8787" y="10997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838200" y="365126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Le occasioni in cui usare i Digital Badge: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988756" y="1469119"/>
            <a:ext cx="10560303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ctr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prstClr val="black"/>
                </a:solidFill>
              </a:rPr>
              <a:t>Sponsorizzazione di eventi, seminari, </a:t>
            </a:r>
            <a:r>
              <a:rPr lang="it-IT" b="1" dirty="0" err="1">
                <a:solidFill>
                  <a:prstClr val="black"/>
                </a:solidFill>
              </a:rPr>
              <a:t>webinar</a:t>
            </a:r>
            <a:r>
              <a:rPr lang="it-IT" b="1" dirty="0">
                <a:solidFill>
                  <a:prstClr val="black"/>
                </a:solidFill>
              </a:rPr>
              <a:t> </a:t>
            </a:r>
            <a:r>
              <a:rPr lang="it-IT" dirty="0">
                <a:solidFill>
                  <a:prstClr val="black"/>
                </a:solidFill>
              </a:rPr>
              <a:t>per amplificare la visibilità dell’Organizzazione e aggiungere valore alla comunità cui ci si rivolge;</a:t>
            </a:r>
          </a:p>
          <a:p>
            <a:pPr lvl="0" fontAlgn="ctr">
              <a:lnSpc>
                <a:spcPct val="107000"/>
              </a:lnSpc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342900" lvl="0" indent="-342900" fontAlgn="ctr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prstClr val="black"/>
                </a:solidFill>
              </a:rPr>
              <a:t>Rappresentazione e valorizzazione dei risultati della formazione </a:t>
            </a:r>
            <a:r>
              <a:rPr lang="it-IT" dirty="0">
                <a:solidFill>
                  <a:prstClr val="black"/>
                </a:solidFill>
              </a:rPr>
              <a:t>attraverso il rilascio agli utenti di certificazioni digitali che mettano in evidenza le competenze e conoscenze delle persone e, in quanto conformi a standard digitali e standard di contenuto</a:t>
            </a:r>
          </a:p>
          <a:p>
            <a:pPr lvl="0" fontAlgn="ctr">
              <a:lnSpc>
                <a:spcPct val="107000"/>
              </a:lnSpc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342900" lvl="0" indent="-342900" fontAlgn="ctr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prstClr val="black"/>
                </a:solidFill>
              </a:rPr>
              <a:t>Gestione della conoscenza nelle Organizzazioni </a:t>
            </a:r>
            <a:r>
              <a:rPr lang="it-IT" dirty="0">
                <a:solidFill>
                  <a:prstClr val="black"/>
                </a:solidFill>
              </a:rPr>
              <a:t>per creare mappature delle competenze, gestire percorsi di crescita ad obiettivi, e per valorizzare e rendere fruibili le competenze come patrimonio aziendale. </a:t>
            </a:r>
          </a:p>
          <a:p>
            <a:pPr lvl="0" fontAlgn="ctr">
              <a:lnSpc>
                <a:spcPct val="107000"/>
              </a:lnSpc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342900" lvl="0" indent="-342900" fontAlgn="ctr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it-IT" b="1" dirty="0">
                <a:solidFill>
                  <a:prstClr val="black"/>
                </a:solidFill>
              </a:rPr>
              <a:t>Supporto allo Human Capital </a:t>
            </a:r>
            <a:r>
              <a:rPr lang="it-IT" b="1" dirty="0" err="1">
                <a:solidFill>
                  <a:prstClr val="black"/>
                </a:solidFill>
              </a:rPr>
              <a:t>Branding</a:t>
            </a:r>
            <a:r>
              <a:rPr lang="it-IT" b="1" dirty="0">
                <a:solidFill>
                  <a:prstClr val="black"/>
                </a:solidFill>
              </a:rPr>
              <a:t>  </a:t>
            </a:r>
            <a:r>
              <a:rPr lang="it-IT" dirty="0">
                <a:solidFill>
                  <a:prstClr val="black"/>
                </a:solidFill>
              </a:rPr>
              <a:t>con approccio tangibile utile per attrarre nuovi talenti e fidelizzare i collaboratori. Un brand che certifica il valore professionale dei propri collaboratori lascia il segno anche nei confronti con il cliente.</a:t>
            </a:r>
          </a:p>
        </p:txBody>
      </p:sp>
    </p:spTree>
    <p:extLst>
      <p:ext uri="{BB962C8B-B14F-4D97-AF65-F5344CB8AC3E}">
        <p14:creationId xmlns:p14="http://schemas.microsoft.com/office/powerpoint/2010/main" val="3615361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755904" y="329679"/>
            <a:ext cx="11436096" cy="856456"/>
          </a:xfrm>
        </p:spPr>
        <p:txBody>
          <a:bodyPr>
            <a:noAutofit/>
          </a:bodyPr>
          <a:lstStyle/>
          <a:p>
            <a:pPr fontAlgn="ctr">
              <a:lnSpc>
                <a:spcPct val="107000"/>
              </a:lnSpc>
            </a:pPr>
            <a:r>
              <a:rPr lang="it-IT" sz="3200" b="1" dirty="0" smtClean="0">
                <a:solidFill>
                  <a:srgbClr val="1F497D"/>
                </a:solidFill>
              </a:rPr>
              <a:t>Fondazione Scuola San Paolo: l’esperienza </a:t>
            </a:r>
            <a:r>
              <a:rPr lang="it-IT" sz="3200" b="1" dirty="0">
                <a:solidFill>
                  <a:srgbClr val="1F497D"/>
                </a:solidFill>
              </a:rPr>
              <a:t>realizzata con </a:t>
            </a:r>
            <a:r>
              <a:rPr lang="it-IT" sz="3200" b="1" dirty="0" smtClean="0">
                <a:solidFill>
                  <a:srgbClr val="1F497D"/>
                </a:solidFill>
              </a:rPr>
              <a:t>l’Open Badge</a:t>
            </a:r>
            <a:endParaRPr lang="it-IT" sz="3200" b="1" dirty="0">
              <a:solidFill>
                <a:srgbClr val="1F497D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2123" y="75790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604733" y="1908433"/>
            <a:ext cx="60047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u="sng" dirty="0">
                <a:solidFill>
                  <a:prstClr val="black"/>
                </a:solidFill>
                <a:ea typeface="Calibri" panose="020F0502020204030204" pitchFamily="34" charset="0"/>
              </a:rPr>
              <a:t>Open</a:t>
            </a:r>
            <a:r>
              <a:rPr lang="it-IT" sz="2000" dirty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it-IT" sz="2000" dirty="0"/>
              <a:t>attraverso questo badge si intende riconoscere </a:t>
            </a:r>
            <a:r>
              <a:rPr lang="it-IT" sz="2000" dirty="0" smtClean="0"/>
              <a:t>ed </a:t>
            </a:r>
            <a:r>
              <a:rPr lang="it-IT" sz="2000" dirty="0"/>
              <a:t>identificare l’</a:t>
            </a:r>
            <a:r>
              <a:rPr lang="it-IT" sz="2000" b="1" dirty="0"/>
              <a:t>adesione di un utente alle iniziative promosse da Fondazione </a:t>
            </a:r>
            <a:r>
              <a:rPr lang="it-IT" sz="2000" b="1" dirty="0" smtClean="0"/>
              <a:t>Scuola </a:t>
            </a:r>
            <a:r>
              <a:rPr lang="it-IT" sz="2000" dirty="0" smtClean="0"/>
              <a:t>o </a:t>
            </a:r>
            <a:r>
              <a:rPr lang="it-IT" sz="2000" dirty="0"/>
              <a:t>conservare “</a:t>
            </a:r>
            <a:r>
              <a:rPr lang="it-IT" sz="2000" b="1" dirty="0"/>
              <a:t>testimonianza” del lavoro prodotto da un micro-gruppo</a:t>
            </a:r>
            <a:r>
              <a:rPr lang="it-IT" sz="2000" dirty="0"/>
              <a:t> (composto da circa 8 bambine/bambini) che potrà essere un racconto, un video, una raccolta di foto, una mappa, ecc. E allo stesso tempo mettere in luce le </a:t>
            </a:r>
            <a:r>
              <a:rPr lang="it-IT" sz="2000" dirty="0" err="1"/>
              <a:t>skills</a:t>
            </a:r>
            <a:r>
              <a:rPr lang="it-IT" sz="2000" dirty="0"/>
              <a:t> attitudinali mobilitate, ovvero: lavorare in gruppo, rispettare tempi di consegna, apporto creativo</a:t>
            </a:r>
            <a:r>
              <a:rPr lang="it-IT" sz="2000" dirty="0" smtClean="0"/>
              <a:t>…</a:t>
            </a:r>
            <a:endParaRPr lang="it-IT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47" y="7197910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iqcbox.com/UploadIssuer/Issuer/1087/OpenAffiliat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172" y="1050700"/>
            <a:ext cx="2811296" cy="281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qcbox.com/UploadIssuer/Issuer/1112/OPEN%20BADGE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07" y="3339594"/>
            <a:ext cx="2910599" cy="291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36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www.iqcbox.com/UploadIssuer/Issuer/1109/Comp1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149" y="1137996"/>
            <a:ext cx="2279391" cy="227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755904" y="329679"/>
            <a:ext cx="11579352" cy="856456"/>
          </a:xfrm>
        </p:spPr>
        <p:txBody>
          <a:bodyPr>
            <a:noAutofit/>
          </a:bodyPr>
          <a:lstStyle/>
          <a:p>
            <a:pPr fontAlgn="ctr">
              <a:lnSpc>
                <a:spcPct val="107000"/>
              </a:lnSpc>
            </a:pPr>
            <a:r>
              <a:rPr lang="it-IT" sz="3200" b="1" dirty="0">
                <a:solidFill>
                  <a:srgbClr val="1F497D"/>
                </a:solidFill>
              </a:rPr>
              <a:t>Fondazione Scuola San Paolo: l’esperienza realizzata con </a:t>
            </a:r>
            <a:r>
              <a:rPr lang="it-IT" sz="3200" b="1" dirty="0" err="1" smtClean="0">
                <a:solidFill>
                  <a:srgbClr val="1F497D"/>
                </a:solidFill>
              </a:rPr>
              <a:t>Competence</a:t>
            </a:r>
            <a:endParaRPr lang="it-IT" sz="3200" b="1" dirty="0">
              <a:solidFill>
                <a:srgbClr val="1F497D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972123" y="75790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336255" y="1577792"/>
            <a:ext cx="5623266" cy="337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+mn-cs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it-IT" sz="2000" b="1" u="sng" dirty="0" err="1">
                <a:solidFill>
                  <a:prstClr val="black"/>
                </a:solidFill>
                <a:ea typeface="Calibri" panose="020F0502020204030204" pitchFamily="34" charset="0"/>
              </a:rPr>
              <a:t>Competence</a:t>
            </a:r>
            <a:r>
              <a:rPr lang="it-IT" sz="2000" dirty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it-IT" sz="2000" dirty="0"/>
              <a:t>attraverso questo badge si intende dare evidenza ai risultati delle attività di rinforzo di competenze specifiche in ragione della ripresa dell’anno scolastico. In particolare è prevista la creazione ed il rilascio di 4 tipologie di </a:t>
            </a:r>
            <a:r>
              <a:rPr lang="it-IT" sz="2000" dirty="0" err="1"/>
              <a:t>competence</a:t>
            </a:r>
            <a:r>
              <a:rPr lang="it-IT" sz="2000" dirty="0"/>
              <a:t> badge relative a: </a:t>
            </a:r>
            <a:r>
              <a:rPr lang="it-IT" sz="2000" b="1" dirty="0"/>
              <a:t>competenze linguistiche, competenze lingua straniera, competenze matematiche/scientifiche, competenze </a:t>
            </a:r>
            <a:r>
              <a:rPr lang="it-IT" sz="2000" b="1" dirty="0" smtClean="0"/>
              <a:t>digitali, artistiche</a:t>
            </a:r>
            <a:r>
              <a:rPr lang="it-IT" sz="2000" dirty="0" smtClean="0"/>
              <a:t>. 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www.iqcbox.com/UploadIssuer/Issuer/1112/BADGE%20COMP%20ARTISTICO%20CREATIVE.p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694" y="1127239"/>
            <a:ext cx="2286001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iqcbox.com/UploadIssuer/Issuer/1113/Comp5.pn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71" y="1884572"/>
            <a:ext cx="2454778" cy="245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iqcbox.com/UploadIssuer/Issuer/1115/Comp4.pn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49" y="2851318"/>
            <a:ext cx="2478740" cy="247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iqcbox.com/UploadIssuer/Issuer/1114/Comp3.pn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56" y="3879802"/>
            <a:ext cx="2376971" cy="237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946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98D5F43-B1EE-4C08-9DE5-D8FFF0B38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77934"/>
            <a:ext cx="1944793" cy="841321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3567"/>
            <a:ext cx="12192000" cy="780057"/>
          </a:xfrm>
          <a:prstGeom prst="rect">
            <a:avLst/>
          </a:prstGeom>
        </p:spPr>
      </p:pic>
      <p:sp>
        <p:nvSpPr>
          <p:cNvPr id="22" name="Rettangolo 21"/>
          <p:cNvSpPr/>
          <p:nvPr/>
        </p:nvSpPr>
        <p:spPr>
          <a:xfrm>
            <a:off x="1874040" y="821697"/>
            <a:ext cx="3802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panose="05050102010706020507" pitchFamily="18" charset="2"/>
              </a:rPr>
              <a:t>BACKPACK ISSUER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panose="05050102010706020507" pitchFamily="18" charset="2"/>
              </a:rPr>
              <a:t>crea, pubblica e rilascia badge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7265294" y="808712"/>
            <a:ext cx="3703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panose="05050102010706020507" pitchFamily="18" charset="2"/>
              </a:rPr>
              <a:t>BACKPACK USER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panose="05050102010706020507" pitchFamily="18" charset="2"/>
              </a:rPr>
              <a:t>riceve, visualizza e condivide badge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ttore 1 4"/>
          <p:cNvCxnSpPr/>
          <p:nvPr/>
        </p:nvCxnSpPr>
        <p:spPr>
          <a:xfrm>
            <a:off x="6696502" y="1405928"/>
            <a:ext cx="0" cy="531975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" name="Gruppo 31"/>
          <p:cNvGrpSpPr/>
          <p:nvPr/>
        </p:nvGrpSpPr>
        <p:grpSpPr>
          <a:xfrm>
            <a:off x="3037447" y="1473586"/>
            <a:ext cx="1355057" cy="344047"/>
            <a:chOff x="1122136" y="1654146"/>
            <a:chExt cx="1355057" cy="344047"/>
          </a:xfrm>
        </p:grpSpPr>
        <p:pic>
          <p:nvPicPr>
            <p:cNvPr id="33" name="Immagine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2136" y="1654146"/>
              <a:ext cx="1020560" cy="338137"/>
            </a:xfrm>
            <a:prstGeom prst="rect">
              <a:avLst/>
            </a:prstGeom>
          </p:spPr>
        </p:pic>
        <p:pic>
          <p:nvPicPr>
            <p:cNvPr id="34" name="Immagin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9386" y="1654147"/>
              <a:ext cx="357807" cy="344046"/>
            </a:xfrm>
            <a:prstGeom prst="rect">
              <a:avLst/>
            </a:prstGeom>
          </p:spPr>
        </p:pic>
      </p:grpSp>
      <p:grpSp>
        <p:nvGrpSpPr>
          <p:cNvPr id="35" name="Gruppo 34"/>
          <p:cNvGrpSpPr/>
          <p:nvPr/>
        </p:nvGrpSpPr>
        <p:grpSpPr>
          <a:xfrm>
            <a:off x="8393235" y="1451734"/>
            <a:ext cx="1355057" cy="344047"/>
            <a:chOff x="1122136" y="1654146"/>
            <a:chExt cx="1355057" cy="344047"/>
          </a:xfrm>
        </p:grpSpPr>
        <p:pic>
          <p:nvPicPr>
            <p:cNvPr id="36" name="Immagine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2136" y="1654146"/>
              <a:ext cx="1020560" cy="338137"/>
            </a:xfrm>
            <a:prstGeom prst="rect">
              <a:avLst/>
            </a:prstGeom>
          </p:spPr>
        </p:pic>
        <p:pic>
          <p:nvPicPr>
            <p:cNvPr id="37" name="Immagin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9386" y="1654147"/>
              <a:ext cx="357807" cy="344046"/>
            </a:xfrm>
            <a:prstGeom prst="rect">
              <a:avLst/>
            </a:prstGeom>
          </p:spPr>
        </p:pic>
      </p:grpSp>
      <p:pic>
        <p:nvPicPr>
          <p:cNvPr id="38" name="Immagin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183" y="3131121"/>
            <a:ext cx="1327315" cy="695770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8554" y="2011629"/>
            <a:ext cx="4019001" cy="860606"/>
          </a:xfrm>
          <a:prstGeom prst="rect">
            <a:avLst/>
          </a:prstGeom>
        </p:spPr>
      </p:pic>
      <p:grpSp>
        <p:nvGrpSpPr>
          <p:cNvPr id="40" name="Gruppo 39"/>
          <p:cNvGrpSpPr/>
          <p:nvPr/>
        </p:nvGrpSpPr>
        <p:grpSpPr>
          <a:xfrm>
            <a:off x="7000086" y="3097664"/>
            <a:ext cx="3999556" cy="860879"/>
            <a:chOff x="4439767" y="3312912"/>
            <a:chExt cx="3999556" cy="860879"/>
          </a:xfrm>
        </p:grpSpPr>
        <p:pic>
          <p:nvPicPr>
            <p:cNvPr id="41" name="Immagin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39767" y="3312912"/>
              <a:ext cx="3999556" cy="860879"/>
            </a:xfrm>
            <a:prstGeom prst="rect">
              <a:avLst/>
            </a:prstGeom>
          </p:spPr>
        </p:pic>
        <p:pic>
          <p:nvPicPr>
            <p:cNvPr id="42" name="Immagin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00091" y="3425423"/>
              <a:ext cx="736372" cy="736372"/>
            </a:xfrm>
            <a:prstGeom prst="rect">
              <a:avLst/>
            </a:prstGeom>
          </p:spPr>
        </p:pic>
      </p:grpSp>
      <p:grpSp>
        <p:nvGrpSpPr>
          <p:cNvPr id="43" name="Gruppo 42"/>
          <p:cNvGrpSpPr/>
          <p:nvPr/>
        </p:nvGrpSpPr>
        <p:grpSpPr>
          <a:xfrm>
            <a:off x="7015928" y="4231363"/>
            <a:ext cx="3967658" cy="808519"/>
            <a:chOff x="4455609" y="4476107"/>
            <a:chExt cx="3967658" cy="808519"/>
          </a:xfrm>
        </p:grpSpPr>
        <p:grpSp>
          <p:nvGrpSpPr>
            <p:cNvPr id="44" name="Gruppo 43"/>
            <p:cNvGrpSpPr/>
            <p:nvPr/>
          </p:nvGrpSpPr>
          <p:grpSpPr>
            <a:xfrm>
              <a:off x="4455609" y="4476107"/>
              <a:ext cx="3967658" cy="808519"/>
              <a:chOff x="4455609" y="4476107"/>
              <a:chExt cx="3967658" cy="808519"/>
            </a:xfrm>
          </p:grpSpPr>
          <p:pic>
            <p:nvPicPr>
              <p:cNvPr id="46" name="Immagine 45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55609" y="4476107"/>
                <a:ext cx="3967658" cy="773068"/>
              </a:xfrm>
              <a:prstGeom prst="rect">
                <a:avLst/>
              </a:prstGeom>
            </p:spPr>
          </p:pic>
          <p:pic>
            <p:nvPicPr>
              <p:cNvPr id="47" name="Immagine 46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64393" y="4555651"/>
                <a:ext cx="728975" cy="728975"/>
              </a:xfrm>
              <a:prstGeom prst="rect">
                <a:avLst/>
              </a:prstGeom>
            </p:spPr>
          </p:pic>
        </p:grpSp>
        <p:pic>
          <p:nvPicPr>
            <p:cNvPr id="45" name="Immagine 4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611353" y="4550495"/>
              <a:ext cx="647915" cy="625827"/>
            </a:xfrm>
            <a:prstGeom prst="rect">
              <a:avLst/>
            </a:prstGeom>
          </p:spPr>
        </p:pic>
      </p:grpSp>
      <p:grpSp>
        <p:nvGrpSpPr>
          <p:cNvPr id="48" name="Gruppo 47"/>
          <p:cNvGrpSpPr/>
          <p:nvPr/>
        </p:nvGrpSpPr>
        <p:grpSpPr>
          <a:xfrm>
            <a:off x="7000086" y="5280334"/>
            <a:ext cx="3983500" cy="852413"/>
            <a:chOff x="4439767" y="5508938"/>
            <a:chExt cx="3983500" cy="852413"/>
          </a:xfrm>
        </p:grpSpPr>
        <p:pic>
          <p:nvPicPr>
            <p:cNvPr id="49" name="Immagine 4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39767" y="5508938"/>
              <a:ext cx="3983500" cy="852413"/>
            </a:xfrm>
            <a:prstGeom prst="rect">
              <a:avLst/>
            </a:prstGeom>
          </p:spPr>
        </p:pic>
        <p:pic>
          <p:nvPicPr>
            <p:cNvPr id="50" name="Immagine 49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90782" y="5611762"/>
              <a:ext cx="717334" cy="717334"/>
            </a:xfrm>
            <a:prstGeom prst="rect">
              <a:avLst/>
            </a:prstGeom>
          </p:spPr>
        </p:pic>
      </p:grpSp>
      <p:sp>
        <p:nvSpPr>
          <p:cNvPr id="51" name="Rettangolo 50">
            <a:extLst>
              <a:ext uri="{FF2B5EF4-FFF2-40B4-BE49-F238E27FC236}">
                <a16:creationId xmlns:a16="http://schemas.microsoft.com/office/drawing/2014/main" id="{D45C087D-DFF1-490F-BB42-9055BF911DFB}"/>
              </a:ext>
            </a:extLst>
          </p:cNvPr>
          <p:cNvSpPr/>
          <p:nvPr/>
        </p:nvSpPr>
        <p:spPr>
          <a:xfrm>
            <a:off x="4739109" y="4318736"/>
            <a:ext cx="613565" cy="69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2A72A09B-C3EC-4C35-9CA5-94DD39A00A52}"/>
              </a:ext>
            </a:extLst>
          </p:cNvPr>
          <p:cNvSpPr/>
          <p:nvPr/>
        </p:nvSpPr>
        <p:spPr>
          <a:xfrm>
            <a:off x="3966288" y="3131121"/>
            <a:ext cx="1364919" cy="694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3" name="Immagine 5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70129" y="2047637"/>
            <a:ext cx="1487438" cy="760915"/>
          </a:xfrm>
          <a:prstGeom prst="rect">
            <a:avLst/>
          </a:prstGeom>
        </p:spPr>
      </p:pic>
      <p:pic>
        <p:nvPicPr>
          <p:cNvPr id="54" name="Immagine 5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6685" y="4141050"/>
            <a:ext cx="1215426" cy="963380"/>
          </a:xfrm>
          <a:prstGeom prst="rect">
            <a:avLst/>
          </a:prstGeom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77607" y="2977135"/>
            <a:ext cx="1240462" cy="952675"/>
          </a:xfrm>
          <a:prstGeom prst="rect">
            <a:avLst/>
          </a:prstGeom>
        </p:spPr>
      </p:pic>
      <p:pic>
        <p:nvPicPr>
          <p:cNvPr id="56" name="Immagine 5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53755" y="5082231"/>
            <a:ext cx="1272650" cy="1501270"/>
          </a:xfrm>
          <a:prstGeom prst="rect">
            <a:avLst/>
          </a:prstGeom>
        </p:spPr>
      </p:pic>
      <p:pic>
        <p:nvPicPr>
          <p:cNvPr id="57" name="Immagine 5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795116" y="4108182"/>
            <a:ext cx="2991791" cy="931700"/>
          </a:xfrm>
          <a:prstGeom prst="rect">
            <a:avLst/>
          </a:prstGeom>
        </p:spPr>
      </p:pic>
      <p:pic>
        <p:nvPicPr>
          <p:cNvPr id="58" name="Immagine 5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07892" y="3077600"/>
            <a:ext cx="2860569" cy="893928"/>
          </a:xfrm>
          <a:prstGeom prst="rect">
            <a:avLst/>
          </a:prstGeom>
        </p:spPr>
      </p:pic>
      <p:pic>
        <p:nvPicPr>
          <p:cNvPr id="59" name="Immagine 5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7309" y="1995227"/>
            <a:ext cx="2952131" cy="959442"/>
          </a:xfrm>
          <a:prstGeom prst="rect">
            <a:avLst/>
          </a:prstGeom>
        </p:spPr>
      </p:pic>
      <p:pic>
        <p:nvPicPr>
          <p:cNvPr id="60" name="Immagine 59"/>
          <p:cNvPicPr>
            <a:picLocks noChangeAspect="1"/>
          </p:cNvPicPr>
          <p:nvPr/>
        </p:nvPicPr>
        <p:blipFill rotWithShape="1">
          <a:blip r:embed="rId22"/>
          <a:srcRect t="1" r="68093" b="4753"/>
          <a:stretch/>
        </p:blipFill>
        <p:spPr>
          <a:xfrm>
            <a:off x="8029827" y="3150410"/>
            <a:ext cx="726895" cy="678081"/>
          </a:xfrm>
          <a:prstGeom prst="rect">
            <a:avLst/>
          </a:prstGeom>
        </p:spPr>
      </p:pic>
      <p:pic>
        <p:nvPicPr>
          <p:cNvPr id="61" name="Immagine 60"/>
          <p:cNvPicPr>
            <a:picLocks noChangeAspect="1"/>
          </p:cNvPicPr>
          <p:nvPr/>
        </p:nvPicPr>
        <p:blipFill rotWithShape="1">
          <a:blip r:embed="rId22"/>
          <a:srcRect l="34963" t="4544" r="35288" b="4792"/>
          <a:stretch/>
        </p:blipFill>
        <p:spPr>
          <a:xfrm>
            <a:off x="8768729" y="4305751"/>
            <a:ext cx="677732" cy="645460"/>
          </a:xfrm>
          <a:prstGeom prst="rect">
            <a:avLst/>
          </a:prstGeom>
        </p:spPr>
      </p:pic>
      <p:pic>
        <p:nvPicPr>
          <p:cNvPr id="62" name="Immagine 61"/>
          <p:cNvPicPr>
            <a:picLocks noChangeAspect="1"/>
          </p:cNvPicPr>
          <p:nvPr/>
        </p:nvPicPr>
        <p:blipFill rotWithShape="1">
          <a:blip r:embed="rId22"/>
          <a:srcRect l="34963" t="4544" r="35288" b="4792"/>
          <a:stretch/>
        </p:blipFill>
        <p:spPr>
          <a:xfrm>
            <a:off x="9492372" y="2092379"/>
            <a:ext cx="677732" cy="645460"/>
          </a:xfrm>
          <a:prstGeom prst="rect">
            <a:avLst/>
          </a:prstGeom>
        </p:spPr>
      </p:pic>
      <p:pic>
        <p:nvPicPr>
          <p:cNvPr id="63" name="Immagine 62"/>
          <p:cNvPicPr>
            <a:picLocks noChangeAspect="1"/>
          </p:cNvPicPr>
          <p:nvPr/>
        </p:nvPicPr>
        <p:blipFill rotWithShape="1">
          <a:blip r:embed="rId22"/>
          <a:srcRect t="1" r="68093" b="4753"/>
          <a:stretch/>
        </p:blipFill>
        <p:spPr>
          <a:xfrm>
            <a:off x="8041834" y="5367499"/>
            <a:ext cx="726895" cy="678081"/>
          </a:xfrm>
          <a:prstGeom prst="rect">
            <a:avLst/>
          </a:prstGeom>
        </p:spPr>
      </p:pic>
      <p:pic>
        <p:nvPicPr>
          <p:cNvPr id="64" name="Immagine 63"/>
          <p:cNvPicPr>
            <a:picLocks noChangeAspect="1"/>
          </p:cNvPicPr>
          <p:nvPr/>
        </p:nvPicPr>
        <p:blipFill rotWithShape="1">
          <a:blip r:embed="rId24"/>
          <a:srcRect l="70087" t="6182"/>
          <a:stretch/>
        </p:blipFill>
        <p:spPr>
          <a:xfrm>
            <a:off x="10090673" y="5346501"/>
            <a:ext cx="765780" cy="743214"/>
          </a:xfrm>
          <a:prstGeom prst="rect">
            <a:avLst/>
          </a:prstGeom>
        </p:spPr>
      </p:pic>
      <p:pic>
        <p:nvPicPr>
          <p:cNvPr id="65" name="Picture 2" descr="https://www.iqcbox.com/UploadIssuer/Issuer/1105/Open_IlProdotto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419" y="4309203"/>
            <a:ext cx="628935" cy="62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www.iqcbox.com/UploadIssuer/Issuer/1105/Open_IlProdotto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973" y="2092379"/>
            <a:ext cx="628935" cy="62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Immagine 6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945145" y="5415164"/>
            <a:ext cx="2828743" cy="8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27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9456" y="1186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838200" y="246254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Dare 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valore alle 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competenze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197684" y="1102710"/>
            <a:ext cx="470019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Sapere, Saper essere e Saper Fare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rappresentano un’ importante ricchezza sia per la persona che le possiede sia per l’Organizzazione che può contare su collaboratori altamente qualificati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Conoscenza e competenze valgono solo nella misura in cui vengono riconosciute dagli altri membri della società: riconoscere competenze è riconoscere valore 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permettere a questo valore di essere messo in gioco nel sistema economico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079" y="2757526"/>
            <a:ext cx="3563523" cy="3140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0256" y="843630"/>
            <a:ext cx="4404162" cy="3233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136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56" y="6369606"/>
            <a:ext cx="1267747" cy="488394"/>
          </a:xfrm>
          <a:prstGeom prst="rect">
            <a:avLst/>
          </a:prstGeom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838200" y="246254"/>
            <a:ext cx="10515600" cy="856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Demo C-Box®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867" y="1102710"/>
            <a:ext cx="10680462" cy="447400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321" y="1959166"/>
            <a:ext cx="1811758" cy="377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29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g87n1ha0kyXl2UF9uKgOA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D2790C4A6BEED41836C949B318685EC" ma:contentTypeVersion="0" ma:contentTypeDescription="Creare un nuovo documento." ma:contentTypeScope="" ma:versionID="25d61887caa6bf2f2502176efaeb183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1e13d0d54489fb4ce08ba003ab4d4c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62F7F7-6FE4-4763-98D9-581589902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9635421-EE95-4DAC-9D9E-2EB4D88749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0294D9-7470-4916-84E1-98E65DDB4861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956</Words>
  <Application>Microsoft Office PowerPoint</Application>
  <PresentationFormat>Widescreen</PresentationFormat>
  <Paragraphs>97</Paragraphs>
  <Slides>14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Open Sans</vt:lpstr>
      <vt:lpstr>Roboto</vt:lpstr>
      <vt:lpstr>Symbol</vt:lpstr>
      <vt:lpstr>Times New Roman</vt:lpstr>
      <vt:lpstr>Wingdings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I Digital Badge nel contesto internazionale</vt:lpstr>
      <vt:lpstr>Presentazione standard di PowerPoint</vt:lpstr>
      <vt:lpstr>Quali opportunità genera il digital badge per gli studenti?</vt:lpstr>
      <vt:lpstr>Presentazione standard di PowerPoint</vt:lpstr>
      <vt:lpstr>Presentazione standard di PowerPoint</vt:lpstr>
      <vt:lpstr>Presentazione standard di PowerPoint</vt:lpstr>
      <vt:lpstr>Fondazione Scuola San Paolo: l’esperienza realizzata con l’Open Badge</vt:lpstr>
      <vt:lpstr>Fondazione Scuola San Paolo: l’esperienza realizzata con Competence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Bonamici Denis</dc:creator>
  <cp:lastModifiedBy>Monica Trippodo</cp:lastModifiedBy>
  <cp:revision>843</cp:revision>
  <cp:lastPrinted>2021-03-15T09:40:57Z</cp:lastPrinted>
  <dcterms:created xsi:type="dcterms:W3CDTF">2014-07-16T15:17:45Z</dcterms:created>
  <dcterms:modified xsi:type="dcterms:W3CDTF">2022-07-21T08:19:25Z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0x0101009D2790C4A6BEED41836C949B318685EC</vt:lpwstr>
  </property>
  <property fmtid="{D5CDD505-2E9C-101B-9397-08002B2CF9AE}" pid="3" name="IsMyDocuments">
    <vt:bool>true</vt:bool>
  </property>
</Properties>
</file>