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6858000" cx="12192000"/>
  <p:notesSz cx="6799250" cy="9929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7" roundtripDataSignature="AMtx7mjHJP0hud/pLpOUx/R7/MqJpbQo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0F99C87-7841-4EA0-A707-91794B55A948}">
  <a:tblStyle styleId="{80F99C87-7841-4EA0-A707-91794B55A94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974" cy="497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1690" y="0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32126"/>
            <a:ext cx="2945974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 badge condiviso </a:t>
            </a:r>
            <a:r>
              <a:rPr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sui social da parte di chi lo riceve </a:t>
            </a:r>
            <a:r>
              <a:rPr b="1"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porta vantaggi anche a chi lo ha rilasciato</a:t>
            </a:r>
            <a:r>
              <a:rPr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condivisione a catena </a:t>
            </a:r>
            <a:r>
              <a:rPr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 un badge </a:t>
            </a:r>
            <a:r>
              <a:rPr b="1"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permette di raggiungere un pubblico più ampio </a:t>
            </a:r>
            <a:r>
              <a:rPr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che altrimenti l’Organizzazione, gestendo soltanto i propri canali, non avrebbe raggiunto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badge possono essere inseriti in calce alla firma, profilo linkedin o sito dell’organizzazione</a:t>
            </a:r>
            <a:endParaRPr/>
          </a:p>
        </p:txBody>
      </p:sp>
      <p:sp>
        <p:nvSpPr>
          <p:cNvPr id="182" name="Google Shape;182;p7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1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2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2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4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Ricordare rilascio del badge</a:t>
            </a:r>
            <a:endParaRPr/>
          </a:p>
        </p:txBody>
      </p:sp>
      <p:sp>
        <p:nvSpPr>
          <p:cNvPr id="283" name="Google Shape;283;p14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5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5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6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16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6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7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17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7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8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18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8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19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9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0:notes"/>
          <p:cNvSpPr/>
          <p:nvPr>
            <p:ph idx="2" type="sldImg"/>
          </p:nvPr>
        </p:nvSpPr>
        <p:spPr>
          <a:xfrm>
            <a:off x="420688" y="1241425"/>
            <a:ext cx="5957887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20:notes"/>
          <p:cNvSpPr txBox="1"/>
          <p:nvPr>
            <p:ph idx="1" type="body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975" lIns="91975" spcFirstLastPara="1" rIns="91975" wrap="square" tIns="4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0:notes"/>
          <p:cNvSpPr txBox="1"/>
          <p:nvPr>
            <p:ph idx="12" type="sldNum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975" lIns="91975" spcFirstLastPara="1" rIns="91975" wrap="square" tIns="459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hyperlink" Target="https://credentialengine.org/2020/12/18/new-report-badge-count-2020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image" Target="../media/image11.jpg"/><Relationship Id="rId8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5" Type="http://schemas.openxmlformats.org/officeDocument/2006/relationships/image" Target="../media/image17.png"/><Relationship Id="rId6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23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20.png"/><Relationship Id="rId8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5" Type="http://schemas.openxmlformats.org/officeDocument/2006/relationships/image" Target="../media/image24.png"/><Relationship Id="rId6" Type="http://schemas.openxmlformats.org/officeDocument/2006/relationships/image" Target="../media/image26.png"/><Relationship Id="rId7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image" Target="../media/image31.png"/><Relationship Id="rId11" Type="http://schemas.openxmlformats.org/officeDocument/2006/relationships/image" Target="../media/image43.png"/><Relationship Id="rId22" Type="http://schemas.openxmlformats.org/officeDocument/2006/relationships/image" Target="../media/image45.png"/><Relationship Id="rId10" Type="http://schemas.openxmlformats.org/officeDocument/2006/relationships/image" Target="../media/image36.png"/><Relationship Id="rId21" Type="http://schemas.openxmlformats.org/officeDocument/2006/relationships/image" Target="../media/image33.png"/><Relationship Id="rId13" Type="http://schemas.openxmlformats.org/officeDocument/2006/relationships/image" Target="../media/image51.png"/><Relationship Id="rId24" Type="http://schemas.openxmlformats.org/officeDocument/2006/relationships/image" Target="../media/image49.jpg"/><Relationship Id="rId12" Type="http://schemas.openxmlformats.org/officeDocument/2006/relationships/image" Target="../media/image38.png"/><Relationship Id="rId23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35.png"/><Relationship Id="rId15" Type="http://schemas.openxmlformats.org/officeDocument/2006/relationships/image" Target="../media/image46.png"/><Relationship Id="rId14" Type="http://schemas.openxmlformats.org/officeDocument/2006/relationships/image" Target="../media/image39.png"/><Relationship Id="rId17" Type="http://schemas.openxmlformats.org/officeDocument/2006/relationships/image" Target="../media/image37.png"/><Relationship Id="rId16" Type="http://schemas.openxmlformats.org/officeDocument/2006/relationships/image" Target="../media/image40.png"/><Relationship Id="rId5" Type="http://schemas.openxmlformats.org/officeDocument/2006/relationships/image" Target="../media/image30.png"/><Relationship Id="rId19" Type="http://schemas.openxmlformats.org/officeDocument/2006/relationships/image" Target="../media/image41.png"/><Relationship Id="rId6" Type="http://schemas.openxmlformats.org/officeDocument/2006/relationships/image" Target="../media/image29.png"/><Relationship Id="rId18" Type="http://schemas.openxmlformats.org/officeDocument/2006/relationships/image" Target="../media/image42.png"/><Relationship Id="rId7" Type="http://schemas.openxmlformats.org/officeDocument/2006/relationships/image" Target="../media/image32.png"/><Relationship Id="rId8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48.png"/><Relationship Id="rId5" Type="http://schemas.openxmlformats.org/officeDocument/2006/relationships/hyperlink" Target="mailto:no-reply@iqcbox.com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0.png"/><Relationship Id="rId4" Type="http://schemas.openxmlformats.org/officeDocument/2006/relationships/image" Target="../media/image2.png"/><Relationship Id="rId5" Type="http://schemas.openxmlformats.org/officeDocument/2006/relationships/hyperlink" Target="http://www.iqcbox.com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4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4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10628986" y="6392531"/>
            <a:ext cx="1031443" cy="46546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22064" y="6209678"/>
            <a:ext cx="704202" cy="52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8015" y="539139"/>
            <a:ext cx="239834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8819535" y="353961"/>
            <a:ext cx="2906731" cy="17403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225413" y="6209678"/>
            <a:ext cx="5043948" cy="64832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37335" y="1376382"/>
            <a:ext cx="3220935" cy="2300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57268" y="5437573"/>
            <a:ext cx="2439824" cy="129599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35550" y="1577936"/>
            <a:ext cx="4467621" cy="1885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</a:t>
            </a:r>
            <a:endParaRPr/>
          </a:p>
        </p:txBody>
      </p:sp>
      <p:sp>
        <p:nvSpPr>
          <p:cNvPr id="104" name="Google Shape;10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3848986" y="4593265"/>
            <a:ext cx="4614530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1 - 2  - 3 sono alternative di titoli</a:t>
            </a:r>
            <a:endParaRPr/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221774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838200" y="365126"/>
            <a:ext cx="10515600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Calibri"/>
              <a:buNone/>
            </a:pPr>
            <a:r>
              <a:rPr b="1" lang="it-IT" sz="3200">
                <a:solidFill>
                  <a:srgbClr val="1F497D"/>
                </a:solidFill>
              </a:rPr>
              <a:t>Agenda</a:t>
            </a:r>
            <a:endParaRPr b="1" sz="180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>
            <a:off x="988755" y="1183252"/>
            <a:ext cx="10799057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Che cos’è un Digital Badge?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 Digital Badge nel contesto internazionale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Chi sono gli attori nel processo di Digital Badging?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Quali sono i vantaggi offerti dai Digital Badge?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Le occasioni in cui usare Digital Badge.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 Digital badge come contributo al continuo miglioramento della Gestione della Conoscenza all’interno della propria Comunità</a:t>
            </a:r>
            <a:endParaRPr b="1" sz="2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Che cos’è C-Box?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Il progetto Fondazione Scuola San Paolo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urier New"/>
              <a:buChar char="o"/>
            </a:pPr>
            <a:r>
              <a:rPr b="1" lang="it-I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La gestione del Digital Badge nei servizi di C-Box</a:t>
            </a:r>
            <a:endParaRPr/>
          </a:p>
        </p:txBody>
      </p:sp>
      <p:sp>
        <p:nvSpPr>
          <p:cNvPr id="115" name="Google Shape;115;p3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</a:t>
            </a:r>
            <a:endParaRPr/>
          </a:p>
        </p:txBody>
      </p:sp>
      <p:sp>
        <p:nvSpPr>
          <p:cNvPr id="118" name="Google Shape;118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838200" y="365126"/>
            <a:ext cx="10515600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Calibri"/>
              <a:buNone/>
            </a:pPr>
            <a:r>
              <a:rPr b="1" lang="it-IT" sz="32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Che cos’è un Digital Badge?</a:t>
            </a:r>
            <a:endParaRPr b="1" sz="180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971488" y="1150950"/>
            <a:ext cx="10477173" cy="1277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E’ un oggetto digitale 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 attesta e rappresenta le conoscenze/competenze acquisite dalle persone in tutti i contesti formativi ed esperienziali. L'anatomia dell'Open Badge è molto particolare; infatti, oltre all'immagine visibile, il badge possiede anche un'infrastruttura interna che gli consente di essere: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988756" y="2129647"/>
            <a:ext cx="10426271" cy="216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26987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✔"/>
            </a:pPr>
            <a:r>
              <a:rPr b="1" lang="it-IT" sz="18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Basato su evidenze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contiene dati e informazioni che dipendono da evidenze oggettive immediatamente verificabili;</a:t>
            </a:r>
            <a:endParaRPr/>
          </a:p>
          <a:p>
            <a:pPr indent="-177800" lvl="0" marL="26987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✔"/>
            </a:pPr>
            <a:r>
              <a:rPr b="1" lang="it-IT" sz="18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Archiviabile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 badge possono essere collezionati e archiviati on line;</a:t>
            </a:r>
            <a:endParaRPr/>
          </a:p>
          <a:p>
            <a:pPr indent="-177800" lvl="0" marL="26987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✔"/>
            </a:pPr>
            <a:r>
              <a:rPr b="1" lang="it-IT" sz="18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Trasportabile e Trasferibile in quanto Interoperabile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 badge e le informazioni contenute possono essere condivise on line e su tutte le piattaforme social.</a:t>
            </a:r>
            <a:endParaRPr/>
          </a:p>
        </p:txBody>
      </p:sp>
      <p:pic>
        <p:nvPicPr>
          <p:cNvPr id="130" name="Google Shape;13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1975" y="3727334"/>
            <a:ext cx="5129117" cy="264227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"/>
          <p:cNvSpPr txBox="1"/>
          <p:nvPr/>
        </p:nvSpPr>
        <p:spPr>
          <a:xfrm>
            <a:off x="1461477" y="4461365"/>
            <a:ext cx="4567184" cy="92333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CONTENUTI E LA VISIBILITÀ SONO DECISI 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COLUI CHE RILASCIA BADGE (ISSUER) E DAL PROPRIETARIO DEL BADGE (USER)</a:t>
            </a:r>
            <a:endParaRPr/>
          </a:p>
        </p:txBody>
      </p:sp>
      <p:sp>
        <p:nvSpPr>
          <p:cNvPr id="132" name="Google Shape;132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2</a:t>
            </a:r>
            <a:endParaRPr/>
          </a:p>
        </p:txBody>
      </p:sp>
      <p:sp>
        <p:nvSpPr>
          <p:cNvPr id="133" name="Google Shape;13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/>
          <p:nvPr>
            <p:ph type="title"/>
          </p:nvPr>
        </p:nvSpPr>
        <p:spPr>
          <a:xfrm>
            <a:off x="838200" y="365126"/>
            <a:ext cx="10515600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Calibri"/>
              <a:buNone/>
            </a:pPr>
            <a:r>
              <a:rPr b="1" lang="it-IT" sz="3200">
                <a:solidFill>
                  <a:srgbClr val="1F497D"/>
                </a:solidFill>
              </a:rPr>
              <a:t>I Digital Badge nel contesto internazionale</a:t>
            </a:r>
            <a:endParaRPr b="1" sz="180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/>
          <p:nvPr/>
        </p:nvSpPr>
        <p:spPr>
          <a:xfrm>
            <a:off x="988756" y="1183252"/>
            <a:ext cx="10534762" cy="1277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IMS ha condotto l’indagine coinvolgendo 24 fornitori di piattaforme che rilasciano Digital Badge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475 mila i badge disponibili, ovvero quelli che gli individui possono guadagnare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L’80% dei badge disponibili provengono da Issuer presenti negli Stati Uniti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43,3 milioni i badge inviati agli utenti finali</a:t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4308" y="2721887"/>
            <a:ext cx="7019094" cy="344276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/>
        </p:nvSpPr>
        <p:spPr>
          <a:xfrm>
            <a:off x="1220306" y="2947690"/>
            <a:ext cx="2569464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Badge creati e disponibili</a:t>
            </a:r>
            <a:endParaRPr/>
          </a:p>
        </p:txBody>
      </p:sp>
      <p:sp>
        <p:nvSpPr>
          <p:cNvPr id="146" name="Google Shape;146;p5"/>
          <p:cNvSpPr txBox="1"/>
          <p:nvPr/>
        </p:nvSpPr>
        <p:spPr>
          <a:xfrm>
            <a:off x="4007161" y="2947690"/>
            <a:ext cx="2569464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Badge inviati agli utenti</a:t>
            </a:r>
            <a:endParaRPr/>
          </a:p>
        </p:txBody>
      </p:sp>
      <p:sp>
        <p:nvSpPr>
          <p:cNvPr id="147" name="Google Shape;147;p5"/>
          <p:cNvSpPr txBox="1"/>
          <p:nvPr/>
        </p:nvSpPr>
        <p:spPr>
          <a:xfrm>
            <a:off x="6451933" y="2750213"/>
            <a:ext cx="3092737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N° di aziende che hanno partecipato all’indagine</a:t>
            </a:r>
            <a:endParaRPr/>
          </a:p>
        </p:txBody>
      </p:sp>
      <p:cxnSp>
        <p:nvCxnSpPr>
          <p:cNvPr id="148" name="Google Shape;148;p5"/>
          <p:cNvCxnSpPr/>
          <p:nvPr/>
        </p:nvCxnSpPr>
        <p:spPr>
          <a:xfrm flipH="1" rot="10800000">
            <a:off x="4659792" y="3797965"/>
            <a:ext cx="399961" cy="72881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9" name="Google Shape;149;p5"/>
          <p:cNvSpPr/>
          <p:nvPr/>
        </p:nvSpPr>
        <p:spPr>
          <a:xfrm>
            <a:off x="4524572" y="4052022"/>
            <a:ext cx="578566" cy="306569"/>
          </a:xfrm>
          <a:prstGeom prst="ellipse">
            <a:avLst/>
          </a:prstGeom>
          <a:solidFill>
            <a:srgbClr val="F8F8F8"/>
          </a:solidFill>
          <a:ln cap="flat" cmpd="sng" w="12700">
            <a:solidFill>
              <a:srgbClr val="2E75B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/>
          </a:p>
        </p:txBody>
      </p:sp>
      <p:cxnSp>
        <p:nvCxnSpPr>
          <p:cNvPr id="150" name="Google Shape;150;p5"/>
          <p:cNvCxnSpPr/>
          <p:nvPr/>
        </p:nvCxnSpPr>
        <p:spPr>
          <a:xfrm flipH="1" rot="10800000">
            <a:off x="2089774" y="3844468"/>
            <a:ext cx="399961" cy="728816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51" name="Google Shape;151;p5"/>
          <p:cNvSpPr/>
          <p:nvPr/>
        </p:nvSpPr>
        <p:spPr>
          <a:xfrm>
            <a:off x="1954554" y="4098525"/>
            <a:ext cx="578566" cy="306569"/>
          </a:xfrm>
          <a:prstGeom prst="ellipse">
            <a:avLst/>
          </a:prstGeom>
          <a:solidFill>
            <a:srgbClr val="F8F8F8"/>
          </a:solidFill>
          <a:ln cap="flat" cmpd="sng" w="12700">
            <a:solidFill>
              <a:srgbClr val="2E75B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82%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8783782" y="3665343"/>
            <a:ext cx="3408218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«I numeri qui parlano da soli. La crescita in tutto il mondo mostra la creatività degli emittenti di credenziali per riconoscere meglio i risultati degli individui. Ma resta ancora molto da fare per aumentare l'accesso e garantire che le persone comprendano il valore dei badge",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Scott Cheney, CEO di Credential Engine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1220306" y="6062368"/>
            <a:ext cx="885569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</a:t>
            </a:r>
            <a:r>
              <a:rPr lang="it-IT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https://credentialengine.org/2020/12/18/new-report-badge-count-2020/</a:t>
            </a:r>
            <a:r>
              <a:rPr lang="it-IT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4" name="Google Shape;15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3</a:t>
            </a:r>
            <a:endParaRPr/>
          </a:p>
        </p:txBody>
      </p:sp>
      <p:sp>
        <p:nvSpPr>
          <p:cNvPr id="155" name="Google Shape;15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587" y="939126"/>
            <a:ext cx="987899" cy="907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 txBox="1"/>
          <p:nvPr/>
        </p:nvSpPr>
        <p:spPr>
          <a:xfrm>
            <a:off x="838200" y="246254"/>
            <a:ext cx="10515600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Calibri"/>
              <a:buNone/>
            </a:pPr>
            <a:r>
              <a:rPr b="1" lang="it-IT" sz="32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Chi sono gli attori del processo di Digital Badging?</a:t>
            </a:r>
            <a:endParaRPr b="1" sz="180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4578972" y="974763"/>
            <a:ext cx="2167128" cy="1156783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4846320" y="1805751"/>
            <a:ext cx="16916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Scuola</a:t>
            </a:r>
            <a:endParaRPr/>
          </a:p>
        </p:txBody>
      </p:sp>
      <p:cxnSp>
        <p:nvCxnSpPr>
          <p:cNvPr id="166" name="Google Shape;166;p6"/>
          <p:cNvCxnSpPr/>
          <p:nvPr/>
        </p:nvCxnSpPr>
        <p:spPr>
          <a:xfrm>
            <a:off x="5692140" y="2153817"/>
            <a:ext cx="0" cy="38928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67" name="Google Shape;167;p6"/>
          <p:cNvSpPr/>
          <p:nvPr/>
        </p:nvSpPr>
        <p:spPr>
          <a:xfrm>
            <a:off x="4214500" y="2539323"/>
            <a:ext cx="2955280" cy="475488"/>
          </a:xfrm>
          <a:prstGeom prst="rect">
            <a:avLst/>
          </a:prstGeom>
          <a:noFill/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Formazione</a:t>
            </a:r>
            <a:endParaRPr/>
          </a:p>
        </p:txBody>
      </p:sp>
      <p:sp>
        <p:nvSpPr>
          <p:cNvPr id="168" name="Google Shape;168;p6"/>
          <p:cNvSpPr/>
          <p:nvPr/>
        </p:nvSpPr>
        <p:spPr>
          <a:xfrm>
            <a:off x="7856019" y="1990417"/>
            <a:ext cx="2955280" cy="1677822"/>
          </a:xfrm>
          <a:prstGeom prst="rect">
            <a:avLst/>
          </a:prstGeom>
          <a:noFill/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Orientatore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(Referenti orientatori, coloro che all’interno della Scuola accompagna gli studenti e le loro famiglie nei passaggi più delicati del cammino formativo)</a:t>
            </a:r>
            <a:endParaRPr/>
          </a:p>
        </p:txBody>
      </p:sp>
      <p:sp>
        <p:nvSpPr>
          <p:cNvPr id="169" name="Google Shape;169;p6"/>
          <p:cNvSpPr/>
          <p:nvPr/>
        </p:nvSpPr>
        <p:spPr>
          <a:xfrm>
            <a:off x="4214500" y="3702119"/>
            <a:ext cx="2955280" cy="475488"/>
          </a:xfrm>
          <a:prstGeom prst="rect">
            <a:avLst/>
          </a:prstGeom>
          <a:noFill/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endParaRPr/>
          </a:p>
        </p:txBody>
      </p:sp>
      <p:cxnSp>
        <p:nvCxnSpPr>
          <p:cNvPr id="170" name="Google Shape;170;p6"/>
          <p:cNvCxnSpPr>
            <a:stCxn id="164" idx="3"/>
            <a:endCxn id="168" idx="0"/>
          </p:cNvCxnSpPr>
          <p:nvPr/>
        </p:nvCxnSpPr>
        <p:spPr>
          <a:xfrm>
            <a:off x="6746100" y="1553154"/>
            <a:ext cx="2587500" cy="437400"/>
          </a:xfrm>
          <a:prstGeom prst="bentConnector2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71" name="Google Shape;171;p6"/>
          <p:cNvCxnSpPr>
            <a:stCxn id="167" idx="2"/>
            <a:endCxn id="169" idx="0"/>
          </p:cNvCxnSpPr>
          <p:nvPr/>
        </p:nvCxnSpPr>
        <p:spPr>
          <a:xfrm>
            <a:off x="5692140" y="3014811"/>
            <a:ext cx="0" cy="687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72" name="Google Shape;172;p6"/>
          <p:cNvCxnSpPr>
            <a:stCxn id="168" idx="2"/>
            <a:endCxn id="169" idx="3"/>
          </p:cNvCxnSpPr>
          <p:nvPr/>
        </p:nvCxnSpPr>
        <p:spPr>
          <a:xfrm rot="5400000">
            <a:off x="8115959" y="2722039"/>
            <a:ext cx="271500" cy="2163900"/>
          </a:xfrm>
          <a:prstGeom prst="bentConnector2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73" name="Google Shape;173;p6"/>
          <p:cNvSpPr/>
          <p:nvPr/>
        </p:nvSpPr>
        <p:spPr>
          <a:xfrm>
            <a:off x="3574946" y="5690473"/>
            <a:ext cx="5163080" cy="92333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Piattaforma C-Box per la gestione dei digital badge: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CREAZIONE-RILASCIO-SOCIALIZZAZIONE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 regole definite dall’Organizzazione</a:t>
            </a:r>
            <a:endParaRPr/>
          </a:p>
        </p:txBody>
      </p:sp>
      <p:pic>
        <p:nvPicPr>
          <p:cNvPr id="174" name="Google Shape;17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25095" y="5545713"/>
            <a:ext cx="1175762" cy="117576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4</a:t>
            </a:r>
            <a:endParaRPr/>
          </a:p>
        </p:txBody>
      </p:sp>
      <p:sp>
        <p:nvSpPr>
          <p:cNvPr id="176" name="Google Shape;17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177" name="Google Shape;177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38716" y="4260324"/>
            <a:ext cx="1631064" cy="108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23216" y="4199460"/>
            <a:ext cx="1615500" cy="1295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"/>
          <p:cNvSpPr txBox="1"/>
          <p:nvPr>
            <p:ph type="title"/>
          </p:nvPr>
        </p:nvSpPr>
        <p:spPr>
          <a:xfrm>
            <a:off x="838200" y="365126"/>
            <a:ext cx="10515600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Calibri"/>
              <a:buNone/>
            </a:pPr>
            <a:r>
              <a:rPr b="1" lang="it-IT" sz="3200">
                <a:solidFill>
                  <a:srgbClr val="1F497D"/>
                </a:solidFill>
              </a:rPr>
              <a:t>Quali sono i vantaggi offerti dai Digital Badge?</a:t>
            </a:r>
            <a:endParaRPr/>
          </a:p>
        </p:txBody>
      </p:sp>
      <p:pic>
        <p:nvPicPr>
          <p:cNvPr id="185" name="Google Shape;18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7"/>
          <p:cNvSpPr/>
          <p:nvPr/>
        </p:nvSpPr>
        <p:spPr>
          <a:xfrm>
            <a:off x="988756" y="1600200"/>
            <a:ext cx="10534762" cy="43735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Incrementare la visibilità della Scuola 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raggiungendo un pubblico più ampio rispetto a canali gestiti direttamente;</a:t>
            </a:r>
            <a:endParaRPr/>
          </a:p>
          <a:p>
            <a:pPr indent="-215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Stimolare gli studenti a completare gli studi e a promuovere la loro partecipazione a corsi extra-curricolari 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lasciando nelle mani dello studente un oggetto di valore;</a:t>
            </a:r>
            <a:endParaRPr/>
          </a:p>
          <a:p>
            <a:pPr indent="-215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Comunicare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ai propri stakeholder (alunni, genitori, territorio, MIUR) </a:t>
            </a: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valore professionale dei collaboratori 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(dirigenti, docenti, personale tecnico amministrativo) su cui la tua Scuola investe e che ti distingue dal mercato;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Conoscere e gestire il Capitale Umano 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presente nella tua Scuola per monitorare l’acquisizione di competenze, determinare azioni di potenziamento, orientare gli studenti verso obiettivi, </a:t>
            </a: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stimolandone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il </a:t>
            </a: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coinvolgimento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la </a:t>
            </a: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soddisfazione </a:t>
            </a: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la </a:t>
            </a:r>
            <a:r>
              <a:rPr b="1"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produttività;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988756" y="1092326"/>
            <a:ext cx="1053476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Attraverso l’uso di un unico strumento, il Digital Badge, è possibile raggiungere i seguenti obiettivi:</a:t>
            </a:r>
            <a:endParaRPr/>
          </a:p>
        </p:txBody>
      </p:sp>
      <p:sp>
        <p:nvSpPr>
          <p:cNvPr id="190" name="Google Shape;19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5</a:t>
            </a:r>
            <a:endParaRPr/>
          </a:p>
        </p:txBody>
      </p:sp>
      <p:sp>
        <p:nvSpPr>
          <p:cNvPr id="191" name="Google Shape;19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/>
          <p:cNvSpPr/>
          <p:nvPr/>
        </p:nvSpPr>
        <p:spPr>
          <a:xfrm>
            <a:off x="228787" y="109978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838200" y="365126"/>
            <a:ext cx="10515600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Calibri"/>
              <a:buNone/>
            </a:pPr>
            <a:r>
              <a:rPr b="1" lang="it-IT" sz="32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Le occasioni in cui usare i Digital Badge:</a:t>
            </a:r>
            <a:endParaRPr b="1" sz="180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988756" y="1175233"/>
            <a:ext cx="11015402" cy="4834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Rappresentare i risultati della formazione tecnica 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attraverso il rilascio agli studenti di certificazioni digitali che mettano in evidenza le conoscenze, competenze e abilità; 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Mettere in risalto le competenze trasversali (softskill)  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sviluppate dagli studenti nell’ambito dei percorsi di studio da rilasciare al termine del percorso di studi o mano a mano che vengono completate delle attività didattiche;</a:t>
            </a:r>
            <a:endParaRPr/>
          </a:p>
          <a:p>
            <a:pPr indent="-2286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Riconoscimento di attività extra-curriculari, laboratori, eventi 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lasciare un segno indelebile di quanto realizzato e delle competenze acquisite contribuendo così ad aggiungere valore alla comunità cui ci si rivolge;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Valorizzare le collaborazioni didattiche tra Scuola e altre Organizzazioni, 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l’endorsement mette in luce il rapporto di fiducia e lo rende visibile nel contesto specifico della competenza o attività sviluppata. In questo modo si contribuirà ad aumentare il valore percepito delle Organizzazioni (Scuola Azienda) da parte del pubblico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Gestione della conoscenza nelle Scuole 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mano a mano che i digital badge sono rilasciati è possibile attraverso un motore di ricerca semantica individuare le competenze presenti e gestire percorsi di crescita per orientare gli studenti a raggiungere determinati obiettivi o consigliarli nel percorso di formazione</a:t>
            </a:r>
            <a:endParaRPr/>
          </a:p>
        </p:txBody>
      </p:sp>
      <p:sp>
        <p:nvSpPr>
          <p:cNvPr id="201" name="Google Shape;20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6</a:t>
            </a:r>
            <a:endParaRPr/>
          </a:p>
        </p:txBody>
      </p:sp>
      <p:sp>
        <p:nvSpPr>
          <p:cNvPr id="202" name="Google Shape;20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>
            <p:ph type="title"/>
          </p:nvPr>
        </p:nvSpPr>
        <p:spPr>
          <a:xfrm>
            <a:off x="838200" y="365126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00000"/>
              <a:buFont typeface="Calibri"/>
              <a:buNone/>
            </a:pPr>
            <a:r>
              <a:rPr b="1" lang="it-IT" sz="3600">
                <a:solidFill>
                  <a:srgbClr val="1F497D"/>
                </a:solidFill>
              </a:rPr>
              <a:t>I Digital badge come contributo al continuo miglioramento della Gestione della Conoscenza all’interno della propria Comunità</a:t>
            </a:r>
            <a:endParaRPr/>
          </a:p>
        </p:txBody>
      </p:sp>
      <p:pic>
        <p:nvPicPr>
          <p:cNvPr id="208" name="Google Shape;20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9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896112" y="1369813"/>
            <a:ext cx="356616" cy="369333"/>
          </a:xfrm>
          <a:prstGeom prst="ellipse">
            <a:avLst/>
          </a:prstGeom>
          <a:solidFill>
            <a:srgbClr val="00B0F0"/>
          </a:solidFill>
          <a:ln cap="flat" cmpd="sng" w="12700">
            <a:solidFill>
              <a:srgbClr val="9CC2E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12" name="Google Shape;212;p9"/>
          <p:cNvSpPr txBox="1"/>
          <p:nvPr/>
        </p:nvSpPr>
        <p:spPr>
          <a:xfrm>
            <a:off x="1391120" y="1333808"/>
            <a:ext cx="102360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Conoscere meglio il valore della propria Comunità</a:t>
            </a:r>
            <a:endParaRPr/>
          </a:p>
        </p:txBody>
      </p:sp>
      <p:sp>
        <p:nvSpPr>
          <p:cNvPr id="213" name="Google Shape;213;p9"/>
          <p:cNvSpPr txBox="1"/>
          <p:nvPr/>
        </p:nvSpPr>
        <p:spPr>
          <a:xfrm>
            <a:off x="7799832" y="3792031"/>
            <a:ext cx="55911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Orientano nella gestione dei talenti</a:t>
            </a:r>
            <a:endParaRPr/>
          </a:p>
        </p:txBody>
      </p:sp>
      <p:sp>
        <p:nvSpPr>
          <p:cNvPr id="214" name="Google Shape;214;p9"/>
          <p:cNvSpPr/>
          <p:nvPr/>
        </p:nvSpPr>
        <p:spPr>
          <a:xfrm>
            <a:off x="11338178" y="3792030"/>
            <a:ext cx="356616" cy="369333"/>
          </a:xfrm>
          <a:prstGeom prst="ellipse">
            <a:avLst/>
          </a:prstGeom>
          <a:solidFill>
            <a:srgbClr val="00B0F0"/>
          </a:solidFill>
          <a:ln cap="flat" cmpd="sng" w="12700">
            <a:solidFill>
              <a:srgbClr val="9CC2E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15" name="Google Shape;215;p9"/>
          <p:cNvSpPr txBox="1"/>
          <p:nvPr/>
        </p:nvSpPr>
        <p:spPr>
          <a:xfrm>
            <a:off x="5158815" y="4434092"/>
            <a:ext cx="687213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Ogni qualvolta rilasci un badge ad un utente, questa operazione viene tracciata e conservata con tutte le informazioni di dettaglio (nome, e-mail, rilascio, scadenza, …) fornendoti quindi una reportistica utile ad </a:t>
            </a:r>
            <a:r>
              <a:rPr b="1"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attivare azioni mirate a coinvolgere le persone interessate ad un aggiornamento o consolidamento delle proprie competenze</a:t>
            </a: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16" name="Google Shape;216;p9"/>
          <p:cNvSpPr txBox="1"/>
          <p:nvPr/>
        </p:nvSpPr>
        <p:spPr>
          <a:xfrm>
            <a:off x="1030145" y="1736914"/>
            <a:ext cx="524822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Rilasciare i Digital badge permette di avere uno spazio in cui </a:t>
            </a:r>
            <a:r>
              <a:rPr b="1"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concentrare e visualizzare il patrimonio delle competenze </a:t>
            </a: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possedute dai propri dipendenti e studenti </a:t>
            </a:r>
            <a:r>
              <a:rPr b="1"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creando opportunità per loro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7249" y="1166001"/>
            <a:ext cx="4366702" cy="261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01124" y="2061195"/>
            <a:ext cx="463731" cy="45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91120" y="3805524"/>
            <a:ext cx="3817296" cy="237002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7</a:t>
            </a:r>
            <a:endParaRPr/>
          </a:p>
        </p:txBody>
      </p:sp>
      <p:sp>
        <p:nvSpPr>
          <p:cNvPr id="221" name="Google Shape;22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"/>
          <p:cNvSpPr txBox="1"/>
          <p:nvPr>
            <p:ph type="title"/>
          </p:nvPr>
        </p:nvSpPr>
        <p:spPr>
          <a:xfrm>
            <a:off x="838200" y="365126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600"/>
              <a:buFont typeface="Calibri"/>
              <a:buNone/>
            </a:pPr>
            <a:r>
              <a:rPr b="1" lang="it-IT" sz="3600">
                <a:solidFill>
                  <a:srgbClr val="1F497D"/>
                </a:solidFill>
              </a:rPr>
              <a:t>Cos’è C-Box?</a:t>
            </a:r>
            <a:endParaRPr/>
          </a:p>
        </p:txBody>
      </p:sp>
      <p:pic>
        <p:nvPicPr>
          <p:cNvPr id="228" name="Google Shape;22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1207008" y="1115568"/>
            <a:ext cx="618286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C-Box® è la piattaforma certificata IMS Global per la creazione e il rilascio dei Digital Badge.</a:t>
            </a:r>
            <a:endParaRPr/>
          </a:p>
        </p:txBody>
      </p:sp>
      <p:sp>
        <p:nvSpPr>
          <p:cNvPr id="231" name="Google Shape;231;p10"/>
          <p:cNvSpPr/>
          <p:nvPr/>
        </p:nvSpPr>
        <p:spPr>
          <a:xfrm>
            <a:off x="1207008" y="1947754"/>
            <a:ext cx="610819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C-Box® è l’unica piattaforma dotata di Linee Guida condivise con il D.B.S.T. (Digital Badge Stakeholder Table) le quali assicurano che i badge creati siano strumenti di utilità concreta per le persone e le Organizzazioni, conferendo quindi intelligibilità, credibilità e affidabilità.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piattaforma prevede l’emissione del badge con certificazione blockchain che garantisce l’immutabilità  delle informazioni contenute.</a:t>
            </a:r>
            <a:endParaRPr/>
          </a:p>
        </p:txBody>
      </p:sp>
      <p:pic>
        <p:nvPicPr>
          <p:cNvPr id="232" name="Google Shape;232;p10"/>
          <p:cNvPicPr preferRelativeResize="0"/>
          <p:nvPr/>
        </p:nvPicPr>
        <p:blipFill rotWithShape="1">
          <a:blip r:embed="rId5">
            <a:alphaModFix/>
          </a:blip>
          <a:srcRect b="1740" l="2198" r="1816" t="0"/>
          <a:stretch/>
        </p:blipFill>
        <p:spPr>
          <a:xfrm>
            <a:off x="1207008" y="4229165"/>
            <a:ext cx="7498080" cy="204131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233" name="Google Shape;233;p10"/>
          <p:cNvSpPr txBox="1"/>
          <p:nvPr/>
        </p:nvSpPr>
        <p:spPr>
          <a:xfrm>
            <a:off x="5738179" y="5627545"/>
            <a:ext cx="1426464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2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Functional Recollection Badge</a:t>
            </a:r>
            <a:endParaRPr/>
          </a:p>
        </p:txBody>
      </p:sp>
      <p:grpSp>
        <p:nvGrpSpPr>
          <p:cNvPr id="234" name="Google Shape;234;p10"/>
          <p:cNvGrpSpPr/>
          <p:nvPr/>
        </p:nvGrpSpPr>
        <p:grpSpPr>
          <a:xfrm>
            <a:off x="8307421" y="365126"/>
            <a:ext cx="3201798" cy="4083926"/>
            <a:chOff x="0" y="0"/>
            <a:chExt cx="3201798" cy="4083926"/>
          </a:xfrm>
        </p:grpSpPr>
        <p:sp>
          <p:nvSpPr>
            <p:cNvPr id="235" name="Google Shape;235;p10"/>
            <p:cNvSpPr/>
            <p:nvPr/>
          </p:nvSpPr>
          <p:spPr>
            <a:xfrm>
              <a:off x="0" y="0"/>
              <a:ext cx="3201798" cy="4083926"/>
            </a:xfrm>
            <a:prstGeom prst="roundRect">
              <a:avLst>
                <a:gd fmla="val 16667" name="adj"/>
              </a:avLst>
            </a:prstGeom>
            <a:blipFill rotWithShape="1">
              <a:blip r:embed="rId6">
                <a:alphaModFix/>
              </a:blip>
              <a:stretch>
                <a:fillRect b="0" l="-45998" r="-45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736413" y="2972223"/>
              <a:ext cx="2465384" cy="1060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0"/>
            <p:cNvSpPr txBox="1"/>
            <p:nvPr/>
          </p:nvSpPr>
          <p:spPr>
            <a:xfrm>
              <a:off x="736413" y="2972223"/>
              <a:ext cx="2465384" cy="1060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37150" lIns="137150" spcFirstLastPara="1" rIns="137150" wrap="square" tIns="13715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400"/>
                <a:buFont typeface="Calibri"/>
                <a:buNone/>
              </a:pPr>
              <a:r>
                <a:rPr lang="it-IT" sz="5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C-Box®</a:t>
              </a:r>
              <a:endParaRPr/>
            </a:p>
          </p:txBody>
        </p:sp>
      </p:grpSp>
      <p:sp>
        <p:nvSpPr>
          <p:cNvPr id="238" name="Google Shape;23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9</a:t>
            </a:r>
            <a:endParaRPr/>
          </a:p>
        </p:txBody>
      </p:sp>
      <p:sp>
        <p:nvSpPr>
          <p:cNvPr id="239" name="Google Shape;23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/>
          <p:nvPr>
            <p:ph type="title"/>
          </p:nvPr>
        </p:nvSpPr>
        <p:spPr>
          <a:xfrm>
            <a:off x="838200" y="365126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00000"/>
              <a:buFont typeface="Calibri"/>
              <a:buNone/>
            </a:pPr>
            <a:r>
              <a:rPr b="1" lang="it-IT" sz="3600">
                <a:solidFill>
                  <a:srgbClr val="1F497D"/>
                </a:solidFill>
              </a:rPr>
              <a:t>Tipologie di Badge messe a disposizione dalla piattaforma C-Box® e definite insieme al D.B.S.T. (Digital Badge Stakeholder Table)</a:t>
            </a:r>
            <a:br>
              <a:rPr b="1" lang="it-IT" sz="3600">
                <a:solidFill>
                  <a:srgbClr val="1F497D"/>
                </a:solidFill>
              </a:rPr>
            </a:br>
            <a:endParaRPr b="1" sz="3600">
              <a:solidFill>
                <a:srgbClr val="1F497D"/>
              </a:solidFill>
            </a:endParaRPr>
          </a:p>
        </p:txBody>
      </p:sp>
      <p:pic>
        <p:nvPicPr>
          <p:cNvPr id="246" name="Google Shape;24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9</a:t>
            </a:r>
            <a:endParaRPr/>
          </a:p>
        </p:txBody>
      </p:sp>
      <p:sp>
        <p:nvSpPr>
          <p:cNvPr id="248" name="Google Shape;24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graphicFrame>
        <p:nvGraphicFramePr>
          <p:cNvPr id="249" name="Google Shape;249;p11"/>
          <p:cNvGraphicFramePr/>
          <p:nvPr/>
        </p:nvGraphicFramePr>
        <p:xfrm>
          <a:off x="1127050" y="116958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{80F99C87-7841-4EA0-A707-91794B55A948}</a:tableStyleId>
              </a:tblPr>
              <a:tblGrid>
                <a:gridCol w="1063250"/>
                <a:gridCol w="1924500"/>
                <a:gridCol w="7602275"/>
              </a:tblGrid>
              <a:tr h="16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cap="none" strike="noStrike">
                          <a:solidFill>
                            <a:schemeClr val="dk1"/>
                          </a:solidFill>
                        </a:rPr>
                        <a:t>Tipologia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cap="none" strike="noStrike">
                          <a:solidFill>
                            <a:schemeClr val="dk1"/>
                          </a:solidFill>
                        </a:rPr>
                        <a:t>Template  grafica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cap="none" strike="noStrike">
                          <a:solidFill>
                            <a:schemeClr val="dk1"/>
                          </a:solidFill>
                        </a:rPr>
                        <a:t>Finalità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solidFill>
                      <a:srgbClr val="00B0F0"/>
                    </a:solidFill>
                  </a:tcPr>
                </a:tc>
              </a:tr>
              <a:tr h="1003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Open</a:t>
                      </a:r>
                      <a:endParaRPr/>
                    </a:p>
                  </a:txBody>
                  <a:tcPr marT="0" marB="0" marR="49925" marL="499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attestano la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partecipazione ad eventi collettivi 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 seminari, visite, ecc. Non prevedono evidenze a sostegno del conseguimento di nuove competenze o abilità. Riportano invece evidenze a testimonianza di regole che ne hanno condizionato l’acquisizione, come la partecipazione ad una soglia definita di presenza all’iniziativa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3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Competence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attestano il conseguimento di un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risultato di apprendimento 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acquisito in ambito formale, non formale ed informale. Sono articolati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 loro interno in descrittivi delle conoscenze, abilità e competenze acquisite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Prevedono evidenze a sostegno del passaggio di stato della persona grazie alle attività formative e/o esperienziale alle quali ha partecipato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3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Functional Recollection Badge</a:t>
                      </a:r>
                      <a:endParaRPr/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è rilasciato in esito ad una attività di servizio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finalizzata ad una ricaduta occupazionale e/o riposizionamento professionale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Permette di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raccogliere competenze/esperienze della persona sia attestate da badge o da altra documentazione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Indirizza la spendibilità sul mercato in esito ad una attività di servizio di orientamento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9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Job Description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è rilasciato per la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rappresentazione di un profilo professionale e/o ruolo organizzativo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 Sono articolati al loro interno in descrittivi di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conoscenze, abilità, competenze trasversali e competenze in relazione a processi di lavoro, compiti affidati, responsabilità delegate, codice etico e comportamentale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41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Soft Skills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è rilasciato per la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rappresentazione delle competenze comportamentali della persona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il cui livello di presenza è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misurato attraverso l’utilizzo di indicatori</a:t>
                      </a:r>
                      <a:r>
                        <a:rPr lang="it-IT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Può essere generato per individuare una specifica soft skills all’interno di cluster di competenze comportamentali tratte da framework internazionali, europei e/o nazionali o di progetto. Il badge può rappresentare una sola soft skill o un insieme di soft skills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49925" marL="4992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50" name="Google Shape;25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51829" y="1494241"/>
            <a:ext cx="936000" cy="9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1829" y="2492141"/>
            <a:ext cx="936000" cy="9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51829" y="3490042"/>
            <a:ext cx="936000" cy="9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51829" y="4487943"/>
            <a:ext cx="936000" cy="9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651829" y="5591284"/>
            <a:ext cx="936000" cy="93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"/>
          <p:cNvSpPr txBox="1"/>
          <p:nvPr>
            <p:ph type="title"/>
          </p:nvPr>
        </p:nvSpPr>
        <p:spPr>
          <a:xfrm>
            <a:off x="838200" y="365126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00000"/>
              <a:buFont typeface="Calibri"/>
              <a:buNone/>
            </a:pPr>
            <a:r>
              <a:rPr b="1" lang="it-IT" sz="3600">
                <a:solidFill>
                  <a:srgbClr val="1F497D"/>
                </a:solidFill>
              </a:rPr>
              <a:t>Il Progetto «Sam Non va in vacanza» di Fondazione Scuola San Paolo</a:t>
            </a:r>
            <a:endParaRPr/>
          </a:p>
        </p:txBody>
      </p:sp>
      <p:pic>
        <p:nvPicPr>
          <p:cNvPr id="261" name="Google Shape;26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9</a:t>
            </a:r>
            <a:endParaRPr/>
          </a:p>
        </p:txBody>
      </p:sp>
      <p:sp>
        <p:nvSpPr>
          <p:cNvPr id="264" name="Google Shape;26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265" name="Google Shape;265;p12"/>
          <p:cNvSpPr/>
          <p:nvPr/>
        </p:nvSpPr>
        <p:spPr>
          <a:xfrm>
            <a:off x="1216931" y="1040826"/>
            <a:ext cx="10975069" cy="5909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Fondazione per la Scuola e Fondazione Compagnia di San Paolo hanno arricchito il progetto «Sam Non va in vacanza» inserito all’interno del programma “2020, Un’estate insieme” con l’emissione di digital badge inviati ai dirigenti scolastici o alle famiglie.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Obiettivi: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Aiutare gli studenti a rafforzare competenze curriculari ed extra disciplinari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Valorizzare i risultati dell’attività formativa realizzata dalle Associazioni e restituirne evidenza agli insegnanti e le scuole di provenienza,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Ridurre l'abbandono scolastico e aumentare l'apprendimento tra i cicli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Stimolare il coinvolgimento degli studenti, la cooperazione e le abilità socio-emotive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Alcuni numeri: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 Associazioni coinvolte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800 giovani (coinvolti nella seconda fase)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 micro-gruppi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3.005 badge rilasciati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Attività realizzate: didattiche di tipo laboratoriale ed esperienziale finalizzati a stimolare gli apprendimenti disciplinari e le socio-emotional skill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"/>
          <p:cNvSpPr txBox="1"/>
          <p:nvPr>
            <p:ph type="title"/>
          </p:nvPr>
        </p:nvSpPr>
        <p:spPr>
          <a:xfrm>
            <a:off x="838200" y="80101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600"/>
              <a:buFont typeface="Calibri"/>
              <a:buNone/>
            </a:pPr>
            <a:r>
              <a:rPr b="1" lang="it-IT" sz="3600">
                <a:solidFill>
                  <a:srgbClr val="1F497D"/>
                </a:solidFill>
              </a:rPr>
              <a:t>Output di progetto:</a:t>
            </a:r>
            <a:endParaRPr/>
          </a:p>
        </p:txBody>
      </p:sp>
      <p:pic>
        <p:nvPicPr>
          <p:cNvPr id="272" name="Google Shape;27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3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9</a:t>
            </a:r>
            <a:endParaRPr/>
          </a:p>
        </p:txBody>
      </p:sp>
      <p:sp>
        <p:nvSpPr>
          <p:cNvPr id="275" name="Google Shape;27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graphicFrame>
        <p:nvGraphicFramePr>
          <p:cNvPr id="276" name="Google Shape;276;p13"/>
          <p:cNvGraphicFramePr/>
          <p:nvPr/>
        </p:nvGraphicFramePr>
        <p:xfrm>
          <a:off x="1222744" y="83891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{80F99C87-7841-4EA0-A707-91794B55A948}</a:tableStyleId>
              </a:tblPr>
              <a:tblGrid>
                <a:gridCol w="2541175"/>
                <a:gridCol w="7878725"/>
              </a:tblGrid>
              <a:tr h="1894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“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</a:rPr>
                        <a:t>Partecipazione Sam non va in Vacanza</a:t>
                      </a: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” (Tipologia Open Badge): attraverso questo badge si intende riconoscere e identificare l’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</a:rPr>
                        <a:t>adesione di un utente alle iniziative promosse da Fondazione Scuola</a:t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86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cap="none" strike="noStrike"/>
                        <a:t>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“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</a:rPr>
                        <a:t>Prodotto</a:t>
                      </a: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” (Tipologia Open Badge): attraverso questo badge si intende conservare “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</a:rPr>
                        <a:t>testimonianza” del lavoro prodotto da un micro-gruppo</a:t>
                      </a: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 (composto da circa 8 bambine/bambini) che potrà essere un racconto, un video, una raccolta di foto, una mappa, ecc. E allo stesso tempo mettere in luce le skills attitudinali mobilitate, ovvero: lavorare in gruppo, rispettare tempi di consegna, apporto creativo…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965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cap="none" strike="noStrike"/>
                        <a:t>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“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</a:rPr>
                        <a:t>Competenze base</a:t>
                      </a: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” (Tipologia Competence Badge): attraverso questo badge si intende dare evidenza ai risultati delle attività di rinforzo di competenze specifiche in ragione della ripresa dell’anno scolastico. In particolare è prevista la creazione ed il rilascio di 4 tipologie di competence badge relative a: </a:t>
                      </a: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</a:rPr>
                        <a:t>competenze linguistiche, competenze lingua straniera, competenze matematiche/scientifiche, competenze digitali</a:t>
                      </a: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</a:rPr>
                        <a:t>. Il descrittivo delle competenze è mutuato documento del parlamento europeo: “Una nuova agenda per le competenze per Europa” (COM (2016) 381 final) 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77" name="Google Shape;27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41833" y="1133525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41833" y="2886253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41833" y="4691378"/>
            <a:ext cx="1440000" cy="14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4"/>
          <p:cNvSpPr txBox="1"/>
          <p:nvPr>
            <p:ph type="title"/>
          </p:nvPr>
        </p:nvSpPr>
        <p:spPr>
          <a:xfrm>
            <a:off x="838200" y="365126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600"/>
              <a:buFont typeface="Calibri"/>
              <a:buNone/>
            </a:pPr>
            <a:r>
              <a:rPr b="1" lang="it-IT" sz="3600">
                <a:solidFill>
                  <a:srgbClr val="1F497D"/>
                </a:solidFill>
              </a:rPr>
              <a:t>Alcuni nostri Issuer</a:t>
            </a:r>
            <a:endParaRPr/>
          </a:p>
        </p:txBody>
      </p:sp>
      <p:pic>
        <p:nvPicPr>
          <p:cNvPr id="287" name="Google Shape;28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4713" y="1578489"/>
            <a:ext cx="1060366" cy="1210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36691" y="2939597"/>
            <a:ext cx="2124075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86829" y="3681989"/>
            <a:ext cx="2001179" cy="970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36691" y="4120984"/>
            <a:ext cx="2016798" cy="142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388008" y="5069945"/>
            <a:ext cx="1336739" cy="88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860891" y="1326635"/>
            <a:ext cx="2122975" cy="119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425676" y="2304776"/>
            <a:ext cx="2249412" cy="1404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38200" y="3471150"/>
            <a:ext cx="2751005" cy="890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157985" y="4074113"/>
            <a:ext cx="2419321" cy="126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577306" y="4652774"/>
            <a:ext cx="2644160" cy="1139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379048" y="1833544"/>
            <a:ext cx="2562809" cy="1325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988756" y="2376571"/>
            <a:ext cx="2645299" cy="904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101850" y="3022682"/>
            <a:ext cx="3180351" cy="968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7471476" y="1366169"/>
            <a:ext cx="3203612" cy="82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4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531698" y="5548398"/>
            <a:ext cx="29337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4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095522" y="4301424"/>
            <a:ext cx="2235302" cy="1842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4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4701509" y="742043"/>
            <a:ext cx="2742158" cy="64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4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7649462" y="578625"/>
            <a:ext cx="2306777" cy="913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4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813105" y="1272263"/>
            <a:ext cx="2223438" cy="1085192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10</a:t>
            </a:r>
            <a:endParaRPr/>
          </a:p>
        </p:txBody>
      </p:sp>
      <p:sp>
        <p:nvSpPr>
          <p:cNvPr id="307" name="Google Shape;30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308" name="Google Shape;308;p14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9931277" y="425881"/>
            <a:ext cx="2152748" cy="107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10</a:t>
            </a:r>
            <a:endParaRPr/>
          </a:p>
        </p:txBody>
      </p:sp>
      <p:sp>
        <p:nvSpPr>
          <p:cNvPr id="316" name="Google Shape;31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17" name="Google Shape;317;p15"/>
          <p:cNvSpPr txBox="1"/>
          <p:nvPr>
            <p:ph type="title"/>
          </p:nvPr>
        </p:nvSpPr>
        <p:spPr>
          <a:xfrm>
            <a:off x="988756" y="2247085"/>
            <a:ext cx="10621997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Calibri"/>
              <a:buNone/>
            </a:pPr>
            <a:r>
              <a:rPr b="1" lang="it-IT" sz="3200">
                <a:solidFill>
                  <a:srgbClr val="1F497D"/>
                </a:solidFill>
              </a:rPr>
              <a:t>Procedura per iscriversi, visualizzare e gestire i badge da rilasciare agli Studenti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6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10</a:t>
            </a:r>
            <a:endParaRPr/>
          </a:p>
        </p:txBody>
      </p:sp>
      <p:sp>
        <p:nvSpPr>
          <p:cNvPr id="326" name="Google Shape;32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27" name="Google Shape;327;p16"/>
          <p:cNvSpPr txBox="1"/>
          <p:nvPr>
            <p:ph type="title"/>
          </p:nvPr>
        </p:nvSpPr>
        <p:spPr>
          <a:xfrm>
            <a:off x="838200" y="280062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Calibri"/>
              <a:buNone/>
            </a:pPr>
            <a:r>
              <a:rPr b="1" lang="it-IT" sz="3100">
                <a:solidFill>
                  <a:srgbClr val="1F497D"/>
                </a:solidFill>
              </a:rPr>
              <a:t>Procedura per Iscriversi</a:t>
            </a:r>
            <a:endParaRPr/>
          </a:p>
        </p:txBody>
      </p:sp>
      <p:pic>
        <p:nvPicPr>
          <p:cNvPr id="328" name="Google Shape;32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4887" y="942956"/>
            <a:ext cx="6045052" cy="54266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/>
          <p:nvPr/>
        </p:nvSpPr>
        <p:spPr>
          <a:xfrm>
            <a:off x="1265274" y="1556266"/>
            <a:ext cx="467833" cy="378860"/>
          </a:xfrm>
          <a:prstGeom prst="ellipse">
            <a:avLst/>
          </a:prstGeom>
          <a:solidFill>
            <a:srgbClr val="00B0F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30" name="Google Shape;330;p16"/>
          <p:cNvSpPr txBox="1"/>
          <p:nvPr/>
        </p:nvSpPr>
        <p:spPr>
          <a:xfrm>
            <a:off x="1806535" y="1556266"/>
            <a:ext cx="366923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non ancora inscritti alla piattaforma C-Box®, si riceve un email con l’invito ad attivare il proprio account utilizzando l’indirizzo email su cui si è ricevuta la comunicazione</a:t>
            </a:r>
            <a:endParaRPr/>
          </a:p>
        </p:txBody>
      </p:sp>
      <p:sp>
        <p:nvSpPr>
          <p:cNvPr id="331" name="Google Shape;331;p16"/>
          <p:cNvSpPr txBox="1"/>
          <p:nvPr/>
        </p:nvSpPr>
        <p:spPr>
          <a:xfrm>
            <a:off x="1265274" y="4516933"/>
            <a:ext cx="4583631" cy="646331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N.B: L’email è inviata da </a:t>
            </a:r>
            <a:r>
              <a:rPr lang="it-IT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no-reply@iqcbox.com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l’oggetto è CBox-Attivazione Account</a:t>
            </a:r>
            <a:endParaRPr/>
          </a:p>
        </p:txBody>
      </p:sp>
      <p:sp>
        <p:nvSpPr>
          <p:cNvPr id="332" name="Google Shape;332;p16"/>
          <p:cNvSpPr/>
          <p:nvPr/>
        </p:nvSpPr>
        <p:spPr>
          <a:xfrm>
            <a:off x="7761767" y="3965944"/>
            <a:ext cx="1775638" cy="301396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3" name="Google Shape;333;p16"/>
          <p:cNvCxnSpPr/>
          <p:nvPr/>
        </p:nvCxnSpPr>
        <p:spPr>
          <a:xfrm>
            <a:off x="7049386" y="4116641"/>
            <a:ext cx="616688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0928" y="1310710"/>
            <a:ext cx="5842141" cy="4864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7"/>
          <p:cNvSpPr/>
          <p:nvPr/>
        </p:nvSpPr>
        <p:spPr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10</a:t>
            </a:r>
            <a:endParaRPr/>
          </a:p>
        </p:txBody>
      </p:sp>
      <p:sp>
        <p:nvSpPr>
          <p:cNvPr id="343" name="Google Shape;3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44" name="Google Shape;344;p17"/>
          <p:cNvSpPr txBox="1"/>
          <p:nvPr>
            <p:ph type="title"/>
          </p:nvPr>
        </p:nvSpPr>
        <p:spPr>
          <a:xfrm>
            <a:off x="838200" y="280062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Calibri"/>
              <a:buNone/>
            </a:pPr>
            <a:r>
              <a:rPr b="1" lang="it-IT" sz="3100">
                <a:solidFill>
                  <a:srgbClr val="1F497D"/>
                </a:solidFill>
              </a:rPr>
              <a:t>Notifica ricezione badge</a:t>
            </a:r>
            <a:endParaRPr/>
          </a:p>
        </p:txBody>
      </p:sp>
      <p:sp>
        <p:nvSpPr>
          <p:cNvPr id="345" name="Google Shape;345;p17"/>
          <p:cNvSpPr/>
          <p:nvPr/>
        </p:nvSpPr>
        <p:spPr>
          <a:xfrm>
            <a:off x="1265274" y="1556266"/>
            <a:ext cx="467833" cy="378860"/>
          </a:xfrm>
          <a:prstGeom prst="ellipse">
            <a:avLst/>
          </a:prstGeom>
          <a:solidFill>
            <a:srgbClr val="00B0F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46" name="Google Shape;346;p17"/>
          <p:cNvSpPr txBox="1"/>
          <p:nvPr/>
        </p:nvSpPr>
        <p:spPr>
          <a:xfrm>
            <a:off x="1828800" y="1552485"/>
            <a:ext cx="366923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verranno inviati i digital badge si riceverà una comunicazione per visualizzare e gestire i badge e contenente in allegato le istruzioni operative. Per visualizzare i badge cliccare su «Gestione Badge HR» o  collegarsi al sito </a:t>
            </a:r>
            <a:r>
              <a:rPr lang="it-IT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www.iqcbox.com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fare login.</a:t>
            </a:r>
            <a:endParaRPr/>
          </a:p>
        </p:txBody>
      </p:sp>
      <p:sp>
        <p:nvSpPr>
          <p:cNvPr id="347" name="Google Shape;347;p17"/>
          <p:cNvSpPr txBox="1"/>
          <p:nvPr/>
        </p:nvSpPr>
        <p:spPr>
          <a:xfrm>
            <a:off x="1265274" y="4516933"/>
            <a:ext cx="4583631" cy="646331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N.B: I badge saranno depositati sull’indirizzo email con la quale si riceve la comunicazione</a:t>
            </a:r>
            <a:endParaRPr/>
          </a:p>
        </p:txBody>
      </p:sp>
      <p:sp>
        <p:nvSpPr>
          <p:cNvPr id="348" name="Google Shape;348;p17"/>
          <p:cNvSpPr/>
          <p:nvPr/>
        </p:nvSpPr>
        <p:spPr>
          <a:xfrm>
            <a:off x="7877702" y="5327018"/>
            <a:ext cx="2149023" cy="254923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9" name="Google Shape;349;p17"/>
          <p:cNvCxnSpPr/>
          <p:nvPr/>
        </p:nvCxnSpPr>
        <p:spPr>
          <a:xfrm>
            <a:off x="7145079" y="5477609"/>
            <a:ext cx="616688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50" name="Google Shape;350;p17"/>
          <p:cNvSpPr/>
          <p:nvPr/>
        </p:nvSpPr>
        <p:spPr>
          <a:xfrm>
            <a:off x="5740057" y="1864453"/>
            <a:ext cx="1775638" cy="301396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10</a:t>
            </a:r>
            <a:endParaRPr/>
          </a:p>
        </p:txBody>
      </p:sp>
      <p:sp>
        <p:nvSpPr>
          <p:cNvPr id="358" name="Google Shape;35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59" name="Google Shape;359;p18"/>
          <p:cNvSpPr txBox="1"/>
          <p:nvPr>
            <p:ph type="title"/>
          </p:nvPr>
        </p:nvSpPr>
        <p:spPr>
          <a:xfrm>
            <a:off x="838200" y="280062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Calibri"/>
              <a:buNone/>
            </a:pPr>
            <a:r>
              <a:rPr b="1" lang="it-IT" sz="3100">
                <a:solidFill>
                  <a:srgbClr val="1F497D"/>
                </a:solidFill>
              </a:rPr>
              <a:t>Procedura per visualizzare i badge</a:t>
            </a:r>
            <a:endParaRPr/>
          </a:p>
        </p:txBody>
      </p:sp>
      <p:sp>
        <p:nvSpPr>
          <p:cNvPr id="360" name="Google Shape;360;p18"/>
          <p:cNvSpPr txBox="1"/>
          <p:nvPr/>
        </p:nvSpPr>
        <p:spPr>
          <a:xfrm>
            <a:off x="1275907" y="1136518"/>
            <a:ext cx="105966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arenR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Accedere a C-Box® e cliccare su Human Resource per visualizzare i badge che gli utenti hanno ottenuto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arenR"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Cliccare sulla freccia per visualizzare i nomi degli utenti che hanno ottenuto i badge </a:t>
            </a:r>
            <a:endParaRPr/>
          </a:p>
        </p:txBody>
      </p:sp>
      <p:pic>
        <p:nvPicPr>
          <p:cNvPr id="361" name="Google Shape;361;p18"/>
          <p:cNvPicPr preferRelativeResize="0"/>
          <p:nvPr/>
        </p:nvPicPr>
        <p:blipFill rotWithShape="1">
          <a:blip r:embed="rId4">
            <a:alphaModFix/>
          </a:blip>
          <a:srcRect b="0" l="0" r="0" t="11806"/>
          <a:stretch/>
        </p:blipFill>
        <p:spPr>
          <a:xfrm>
            <a:off x="53165" y="1992974"/>
            <a:ext cx="11907787" cy="3977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10</a:t>
            </a:r>
            <a:endParaRPr/>
          </a:p>
        </p:txBody>
      </p:sp>
      <p:sp>
        <p:nvSpPr>
          <p:cNvPr id="369" name="Google Shape;36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70" name="Google Shape;370;p19"/>
          <p:cNvSpPr txBox="1"/>
          <p:nvPr>
            <p:ph type="title"/>
          </p:nvPr>
        </p:nvSpPr>
        <p:spPr>
          <a:xfrm>
            <a:off x="838200" y="280062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Calibri"/>
              <a:buNone/>
            </a:pPr>
            <a:r>
              <a:rPr b="1" lang="it-IT" sz="3100">
                <a:solidFill>
                  <a:srgbClr val="1F497D"/>
                </a:solidFill>
              </a:rPr>
              <a:t>Procedura per rilasciare i badge agli utenti</a:t>
            </a:r>
            <a:endParaRPr/>
          </a:p>
        </p:txBody>
      </p:sp>
      <p:sp>
        <p:nvSpPr>
          <p:cNvPr id="371" name="Google Shape;371;p19"/>
          <p:cNvSpPr txBox="1"/>
          <p:nvPr/>
        </p:nvSpPr>
        <p:spPr>
          <a:xfrm>
            <a:off x="1275907" y="1136518"/>
            <a:ext cx="1059664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3) Inserire l’email della persona che ha ottenuto il badge,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4) Prima dell’invio, definire se l’utente che ha ottenuto il badge, può condividerlo nei principali social netwok (spunta verde) oppure lasciarlo privato (spunta rossa) quindi non condivisibile.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5) Per rendere effettiva le modifiche fatte (inserimento email e condivisione) è necessario mettere una spunta sul quadratino affianco al nome ed email dell’utente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6-7) Cliccare su Salva e Invia</a:t>
            </a:r>
            <a:endParaRPr/>
          </a:p>
        </p:txBody>
      </p:sp>
      <p:pic>
        <p:nvPicPr>
          <p:cNvPr id="372" name="Google Shape;372;p19"/>
          <p:cNvPicPr preferRelativeResize="0"/>
          <p:nvPr/>
        </p:nvPicPr>
        <p:blipFill rotWithShape="1">
          <a:blip r:embed="rId4">
            <a:alphaModFix/>
          </a:blip>
          <a:srcRect b="0" l="0" r="0" t="11806"/>
          <a:stretch/>
        </p:blipFill>
        <p:spPr>
          <a:xfrm>
            <a:off x="142106" y="2890844"/>
            <a:ext cx="11907787" cy="3977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756" y="6369606"/>
            <a:ext cx="1267747" cy="488394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10</a:t>
            </a:r>
            <a:endParaRPr/>
          </a:p>
        </p:txBody>
      </p:sp>
      <p:sp>
        <p:nvSpPr>
          <p:cNvPr id="380" name="Google Shape;38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81" name="Google Shape;381;p20"/>
          <p:cNvSpPr txBox="1"/>
          <p:nvPr>
            <p:ph type="title"/>
          </p:nvPr>
        </p:nvSpPr>
        <p:spPr>
          <a:xfrm>
            <a:off x="838200" y="280062"/>
            <a:ext cx="11579352" cy="856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Calibri"/>
              <a:buNone/>
            </a:pPr>
            <a:r>
              <a:rPr b="1" lang="it-IT" sz="3100">
                <a:solidFill>
                  <a:srgbClr val="1F497D"/>
                </a:solidFill>
              </a:rPr>
              <a:t>Procedura per stampare i certificati</a:t>
            </a:r>
            <a:endParaRPr/>
          </a:p>
        </p:txBody>
      </p:sp>
      <p:pic>
        <p:nvPicPr>
          <p:cNvPr id="382" name="Google Shape;382;p20"/>
          <p:cNvPicPr preferRelativeResize="0"/>
          <p:nvPr/>
        </p:nvPicPr>
        <p:blipFill rotWithShape="1">
          <a:blip r:embed="rId4">
            <a:alphaModFix/>
          </a:blip>
          <a:srcRect b="0" l="0" r="0" t="11806"/>
          <a:stretch/>
        </p:blipFill>
        <p:spPr>
          <a:xfrm>
            <a:off x="0" y="1992974"/>
            <a:ext cx="11907787" cy="397738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0"/>
          <p:cNvSpPr txBox="1"/>
          <p:nvPr/>
        </p:nvSpPr>
        <p:spPr>
          <a:xfrm>
            <a:off x="1275907" y="1136518"/>
            <a:ext cx="105966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8) Per stampare o salvare le schede di dettaglio con i contenuti interni del badge, Selezionare i nomi delle persone delle quali si vuole stampare/salvare il badge (5) e successivamente cliccare su “Stampa”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2014-07-16T15:17:45Z</dcterms:created>
  <dc:creator>Bonamici Denis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0x0101009D2790C4A6BEED41836C949B318685EC</vt:lpwstr>
  </property>
  <property fmtid="{D5CDD505-2E9C-101B-9397-08002B2CF9AE}" pid="3" name="IsMyDocuments">
    <vt:bool>true</vt:bool>
  </property>
</Properties>
</file>